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4052" r:id="rId2"/>
    <p:sldMasterId id="2147484081" r:id="rId3"/>
  </p:sldMasterIdLst>
  <p:notesMasterIdLst>
    <p:notesMasterId r:id="rId217"/>
  </p:notesMasterIdLst>
  <p:sldIdLst>
    <p:sldId id="849" r:id="rId4"/>
    <p:sldId id="901" r:id="rId5"/>
    <p:sldId id="592" r:id="rId6"/>
    <p:sldId id="593" r:id="rId7"/>
    <p:sldId id="594" r:id="rId8"/>
    <p:sldId id="595" r:id="rId9"/>
    <p:sldId id="663" r:id="rId10"/>
    <p:sldId id="596" r:id="rId11"/>
    <p:sldId id="597" r:id="rId12"/>
    <p:sldId id="599" r:id="rId13"/>
    <p:sldId id="600" r:id="rId14"/>
    <p:sldId id="601" r:id="rId15"/>
    <p:sldId id="1082" r:id="rId16"/>
    <p:sldId id="1083" r:id="rId17"/>
    <p:sldId id="1084" r:id="rId18"/>
    <p:sldId id="627" r:id="rId19"/>
    <p:sldId id="628" r:id="rId20"/>
    <p:sldId id="612" r:id="rId21"/>
    <p:sldId id="633" r:id="rId22"/>
    <p:sldId id="634" r:id="rId23"/>
    <p:sldId id="853" r:id="rId24"/>
    <p:sldId id="635" r:id="rId25"/>
    <p:sldId id="856" r:id="rId26"/>
    <p:sldId id="636" r:id="rId27"/>
    <p:sldId id="645" r:id="rId28"/>
    <p:sldId id="646" r:id="rId29"/>
    <p:sldId id="647" r:id="rId30"/>
    <p:sldId id="648" r:id="rId31"/>
    <p:sldId id="621" r:id="rId32"/>
    <p:sldId id="629" r:id="rId33"/>
    <p:sldId id="656" r:id="rId34"/>
    <p:sldId id="823" r:id="rId35"/>
    <p:sldId id="751" r:id="rId36"/>
    <p:sldId id="665" r:id="rId37"/>
    <p:sldId id="1102" r:id="rId38"/>
    <p:sldId id="1103" r:id="rId39"/>
    <p:sldId id="1104" r:id="rId40"/>
    <p:sldId id="1105" r:id="rId41"/>
    <p:sldId id="1108" r:id="rId42"/>
    <p:sldId id="1106" r:id="rId43"/>
    <p:sldId id="1107" r:id="rId44"/>
    <p:sldId id="1109" r:id="rId45"/>
    <p:sldId id="1110" r:id="rId46"/>
    <p:sldId id="1111" r:id="rId47"/>
    <p:sldId id="1112" r:id="rId48"/>
    <p:sldId id="1113" r:id="rId49"/>
    <p:sldId id="1092" r:id="rId50"/>
    <p:sldId id="670" r:id="rId51"/>
    <p:sldId id="1085" r:id="rId52"/>
    <p:sldId id="1114" r:id="rId53"/>
    <p:sldId id="1115" r:id="rId54"/>
    <p:sldId id="1116" r:id="rId55"/>
    <p:sldId id="1117" r:id="rId56"/>
    <p:sldId id="1118" r:id="rId57"/>
    <p:sldId id="1120" r:id="rId58"/>
    <p:sldId id="1121" r:id="rId59"/>
    <p:sldId id="1119" r:id="rId60"/>
    <p:sldId id="1122" r:id="rId61"/>
    <p:sldId id="1123" r:id="rId62"/>
    <p:sldId id="1126" r:id="rId63"/>
    <p:sldId id="1124" r:id="rId64"/>
    <p:sldId id="1125" r:id="rId65"/>
    <p:sldId id="1127" r:id="rId66"/>
    <p:sldId id="1128" r:id="rId67"/>
    <p:sldId id="1093" r:id="rId68"/>
    <p:sldId id="756" r:id="rId69"/>
    <p:sldId id="757" r:id="rId70"/>
    <p:sldId id="1086" r:id="rId71"/>
    <p:sldId id="758" r:id="rId72"/>
    <p:sldId id="759" r:id="rId73"/>
    <p:sldId id="760" r:id="rId74"/>
    <p:sldId id="761" r:id="rId75"/>
    <p:sldId id="762" r:id="rId76"/>
    <p:sldId id="763" r:id="rId77"/>
    <p:sldId id="778" r:id="rId78"/>
    <p:sldId id="779" r:id="rId79"/>
    <p:sldId id="780" r:id="rId80"/>
    <p:sldId id="1094" r:id="rId81"/>
    <p:sldId id="781" r:id="rId82"/>
    <p:sldId id="782" r:id="rId83"/>
    <p:sldId id="839" r:id="rId84"/>
    <p:sldId id="783" r:id="rId85"/>
    <p:sldId id="784" r:id="rId86"/>
    <p:sldId id="785" r:id="rId87"/>
    <p:sldId id="786" r:id="rId88"/>
    <p:sldId id="788" r:id="rId89"/>
    <p:sldId id="789" r:id="rId90"/>
    <p:sldId id="790" r:id="rId91"/>
    <p:sldId id="791" r:id="rId92"/>
    <p:sldId id="840" r:id="rId93"/>
    <p:sldId id="1095" r:id="rId94"/>
    <p:sldId id="794" r:id="rId95"/>
    <p:sldId id="1096" r:id="rId96"/>
    <p:sldId id="802" r:id="rId97"/>
    <p:sldId id="803" r:id="rId98"/>
    <p:sldId id="854" r:id="rId99"/>
    <p:sldId id="804" r:id="rId100"/>
    <p:sldId id="855" r:id="rId101"/>
    <p:sldId id="805" r:id="rId102"/>
    <p:sldId id="1129" r:id="rId103"/>
    <p:sldId id="1098" r:id="rId104"/>
    <p:sldId id="807" r:id="rId105"/>
    <p:sldId id="808" r:id="rId106"/>
    <p:sldId id="1130" r:id="rId107"/>
    <p:sldId id="1131" r:id="rId108"/>
    <p:sldId id="1132" r:id="rId109"/>
    <p:sldId id="1133" r:id="rId110"/>
    <p:sldId id="1099" r:id="rId111"/>
    <p:sldId id="815" r:id="rId112"/>
    <p:sldId id="893" r:id="rId113"/>
    <p:sldId id="816" r:id="rId114"/>
    <p:sldId id="818" r:id="rId115"/>
    <p:sldId id="817" r:id="rId116"/>
    <p:sldId id="819" r:id="rId117"/>
    <p:sldId id="1137" r:id="rId118"/>
    <p:sldId id="1138" r:id="rId119"/>
    <p:sldId id="1140" r:id="rId120"/>
    <p:sldId id="1141" r:id="rId121"/>
    <p:sldId id="1142" r:id="rId122"/>
    <p:sldId id="1143" r:id="rId123"/>
    <p:sldId id="1136" r:id="rId124"/>
    <p:sldId id="1144" r:id="rId125"/>
    <p:sldId id="1101" r:id="rId126"/>
    <p:sldId id="810" r:id="rId127"/>
    <p:sldId id="888" r:id="rId128"/>
    <p:sldId id="889" r:id="rId129"/>
    <p:sldId id="812" r:id="rId130"/>
    <p:sldId id="1134" r:id="rId131"/>
    <p:sldId id="1135" r:id="rId132"/>
    <p:sldId id="813" r:id="rId133"/>
    <p:sldId id="844" r:id="rId134"/>
    <p:sldId id="1100" r:id="rId135"/>
    <p:sldId id="902" r:id="rId136"/>
    <p:sldId id="903" r:id="rId137"/>
    <p:sldId id="1017" r:id="rId138"/>
    <p:sldId id="1016" r:id="rId139"/>
    <p:sldId id="1148" r:id="rId140"/>
    <p:sldId id="1146" r:id="rId141"/>
    <p:sldId id="1147" r:id="rId142"/>
    <p:sldId id="1145" r:id="rId143"/>
    <p:sldId id="1018" r:id="rId144"/>
    <p:sldId id="1019" r:id="rId145"/>
    <p:sldId id="1020" r:id="rId146"/>
    <p:sldId id="1021" r:id="rId147"/>
    <p:sldId id="1007" r:id="rId148"/>
    <p:sldId id="1008" r:id="rId149"/>
    <p:sldId id="1075" r:id="rId150"/>
    <p:sldId id="1012" r:id="rId151"/>
    <p:sldId id="1013" r:id="rId152"/>
    <p:sldId id="1014" r:id="rId153"/>
    <p:sldId id="1015" r:id="rId154"/>
    <p:sldId id="1076" r:id="rId155"/>
    <p:sldId id="272" r:id="rId156"/>
    <p:sldId id="1091" r:id="rId157"/>
    <p:sldId id="1149" r:id="rId158"/>
    <p:sldId id="1150" r:id="rId159"/>
    <p:sldId id="1151" r:id="rId160"/>
    <p:sldId id="1152" r:id="rId161"/>
    <p:sldId id="1153" r:id="rId162"/>
    <p:sldId id="1154" r:id="rId163"/>
    <p:sldId id="1162" r:id="rId164"/>
    <p:sldId id="1163" r:id="rId165"/>
    <p:sldId id="1164" r:id="rId166"/>
    <p:sldId id="1165" r:id="rId167"/>
    <p:sldId id="1166" r:id="rId168"/>
    <p:sldId id="1167" r:id="rId169"/>
    <p:sldId id="1168" r:id="rId170"/>
    <p:sldId id="1169" r:id="rId171"/>
    <p:sldId id="1170" r:id="rId172"/>
    <p:sldId id="1171" r:id="rId173"/>
    <p:sldId id="1172" r:id="rId174"/>
    <p:sldId id="1173" r:id="rId175"/>
    <p:sldId id="1175" r:id="rId176"/>
    <p:sldId id="1176" r:id="rId177"/>
    <p:sldId id="1177" r:id="rId178"/>
    <p:sldId id="1178" r:id="rId179"/>
    <p:sldId id="1179" r:id="rId180"/>
    <p:sldId id="1174" r:id="rId181"/>
    <p:sldId id="1180" r:id="rId182"/>
    <p:sldId id="1181" r:id="rId183"/>
    <p:sldId id="1182" r:id="rId184"/>
    <p:sldId id="1183" r:id="rId185"/>
    <p:sldId id="1184" r:id="rId186"/>
    <p:sldId id="1186" r:id="rId187"/>
    <p:sldId id="1187" r:id="rId188"/>
    <p:sldId id="1188" r:id="rId189"/>
    <p:sldId id="1189" r:id="rId190"/>
    <p:sldId id="1190" r:id="rId191"/>
    <p:sldId id="1185" r:id="rId192"/>
    <p:sldId id="1043" r:id="rId193"/>
    <p:sldId id="1155" r:id="rId194"/>
    <p:sldId id="1156" r:id="rId195"/>
    <p:sldId id="1157" r:id="rId196"/>
    <p:sldId id="1080" r:id="rId197"/>
    <p:sldId id="1029" r:id="rId198"/>
    <p:sldId id="1036" r:id="rId199"/>
    <p:sldId id="1159" r:id="rId200"/>
    <p:sldId id="1160" r:id="rId201"/>
    <p:sldId id="1161" r:id="rId202"/>
    <p:sldId id="1030" r:id="rId203"/>
    <p:sldId id="1031" r:id="rId204"/>
    <p:sldId id="1032" r:id="rId205"/>
    <p:sldId id="1033" r:id="rId206"/>
    <p:sldId id="1034" r:id="rId207"/>
    <p:sldId id="1035" r:id="rId208"/>
    <p:sldId id="1037" r:id="rId209"/>
    <p:sldId id="1038" r:id="rId210"/>
    <p:sldId id="1039" r:id="rId211"/>
    <p:sldId id="1040" r:id="rId212"/>
    <p:sldId id="1041" r:id="rId213"/>
    <p:sldId id="1042" r:id="rId214"/>
    <p:sldId id="1090" r:id="rId215"/>
    <p:sldId id="1158" r:id="rId21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A00000"/>
    <a:srgbClr val="EBEBEB"/>
    <a:srgbClr val="FF8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1" autoAdjust="0"/>
    <p:restoredTop sz="94660"/>
  </p:normalViewPr>
  <p:slideViewPr>
    <p:cSldViewPr>
      <p:cViewPr varScale="1">
        <p:scale>
          <a:sx n="69" d="100"/>
          <a:sy n="69" d="100"/>
        </p:scale>
        <p:origin x="9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6" Type="http://schemas.openxmlformats.org/officeDocument/2006/relationships/slide" Target="slides/slide213.xml"/><Relationship Id="rId211" Type="http://schemas.openxmlformats.org/officeDocument/2006/relationships/slide" Target="slides/slide208.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viewProps" Target="viewProps.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tableStyles" Target="tableStyle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099"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103"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Arial" pitchFamily="34" charset="0"/>
                <a:cs typeface="+mn-cs"/>
              </a:defRPr>
            </a:lvl1pPr>
          </a:lstStyle>
          <a:p>
            <a:pPr>
              <a:defRPr/>
            </a:pPr>
            <a:fld id="{BECF0C2E-EEFC-484D-9B3A-3ED664160C4F}" type="slidenum">
              <a:rPr lang="en-US"/>
              <a:pPr>
                <a:defRPr/>
              </a:pPr>
              <a:t>‹#›</a:t>
            </a:fld>
            <a:endParaRPr lang="en-US"/>
          </a:p>
        </p:txBody>
      </p:sp>
    </p:spTree>
    <p:extLst>
      <p:ext uri="{BB962C8B-B14F-4D97-AF65-F5344CB8AC3E}">
        <p14:creationId xmlns:p14="http://schemas.microsoft.com/office/powerpoint/2010/main" val="1196784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tLang="en-US">
              <a:latin typeface="Calibri" charset="0"/>
              <a:ea typeface="ＭＳ Ｐゴシック"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charset="-128"/>
              </a:defRPr>
            </a:lvl1pPr>
            <a:lvl2pPr marL="742950" indent="-285750" defTabSz="922338" eaLnBrk="0" hangingPunct="0">
              <a:defRPr sz="2400">
                <a:solidFill>
                  <a:schemeClr val="tx1"/>
                </a:solidFill>
                <a:latin typeface="Arial" charset="0"/>
                <a:ea typeface="ＭＳ Ｐゴシック" charset="-128"/>
              </a:defRPr>
            </a:lvl2pPr>
            <a:lvl3pPr marL="1143000" indent="-228600" defTabSz="922338" eaLnBrk="0" hangingPunct="0">
              <a:defRPr sz="2400">
                <a:solidFill>
                  <a:schemeClr val="tx1"/>
                </a:solidFill>
                <a:latin typeface="Arial" charset="0"/>
                <a:ea typeface="ＭＳ Ｐゴシック" charset="-128"/>
              </a:defRPr>
            </a:lvl3pPr>
            <a:lvl4pPr marL="1600200" indent="-228600" defTabSz="922338" eaLnBrk="0" hangingPunct="0">
              <a:defRPr sz="2400">
                <a:solidFill>
                  <a:schemeClr val="tx1"/>
                </a:solidFill>
                <a:latin typeface="Arial" charset="0"/>
                <a:ea typeface="ＭＳ Ｐゴシック" charset="-128"/>
              </a:defRPr>
            </a:lvl4pPr>
            <a:lvl5pPr marL="2057400" indent="-228600" defTabSz="922338" eaLnBrk="0" hangingPunct="0">
              <a:defRPr sz="2400">
                <a:solidFill>
                  <a:schemeClr val="tx1"/>
                </a:solidFill>
                <a:latin typeface="Arial" charset="0"/>
                <a:ea typeface="ＭＳ Ｐゴシック" charset="-128"/>
              </a:defRPr>
            </a:lvl5pPr>
            <a:lvl6pPr marL="2514600" indent="-228600" defTabSz="922338"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defTabSz="922338"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defTabSz="922338"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defTabSz="922338"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fld id="{FE17D3E4-1D2A-754D-A6D5-D3286C1FF478}" type="slidenum">
              <a:rPr lang="en-US" altLang="en-US" sz="1200">
                <a:latin typeface="Calibri" charset="0"/>
              </a:rPr>
              <a:pPr eaLnBrk="1" hangingPunct="1"/>
              <a:t>3</a:t>
            </a:fld>
            <a:endParaRPr lang="en-US" altLang="en-US" sz="1200">
              <a:latin typeface="Calibri" charset="0"/>
            </a:endParaRPr>
          </a:p>
        </p:txBody>
      </p:sp>
    </p:spTree>
    <p:extLst>
      <p:ext uri="{BB962C8B-B14F-4D97-AF65-F5344CB8AC3E}">
        <p14:creationId xmlns:p14="http://schemas.microsoft.com/office/powerpoint/2010/main" val="90979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CF0C2E-EEFC-484D-9B3A-3ED664160C4F}" type="slidenum">
              <a:rPr lang="en-US" smtClean="0"/>
              <a:pPr>
                <a:defRPr/>
              </a:pPr>
              <a:t>21</a:t>
            </a:fld>
            <a:endParaRPr lang="en-US"/>
          </a:p>
        </p:txBody>
      </p:sp>
    </p:spTree>
    <p:extLst>
      <p:ext uri="{BB962C8B-B14F-4D97-AF65-F5344CB8AC3E}">
        <p14:creationId xmlns:p14="http://schemas.microsoft.com/office/powerpoint/2010/main" val="112296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mr-IN" b="1" dirty="0"/>
              <a:t>–</a:t>
            </a:r>
            <a:r>
              <a:rPr lang="en-US" b="1" dirty="0"/>
              <a:t> INTRODUCTORY</a:t>
            </a:r>
            <a:r>
              <a:rPr lang="en-US" b="1" baseline="0" dirty="0"/>
              <a:t> </a:t>
            </a:r>
            <a:r>
              <a:rPr lang="mr-IN" b="1" baseline="0" dirty="0"/>
              <a:t>–</a:t>
            </a:r>
            <a:r>
              <a:rPr lang="en-US" b="1" baseline="0" dirty="0"/>
              <a:t> ELEMENT OF ENGAGMENT </a:t>
            </a:r>
            <a:r>
              <a:rPr lang="mr-IN" baseline="0" dirty="0"/>
              <a:t>–</a:t>
            </a:r>
            <a:r>
              <a:rPr lang="en-US" baseline="0" dirty="0"/>
              <a:t> Perform informal poll (e.g. show of hands) by inquiring of participants </a:t>
            </a:r>
            <a:r>
              <a:rPr lang="mr-IN" baseline="0" dirty="0"/>
              <a:t>–</a:t>
            </a:r>
            <a:r>
              <a:rPr lang="en-US" baseline="0" dirty="0"/>
              <a:t> see slide content.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03FDD3-146F-A846-9B4B-E8300F35F59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940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mr-IN" b="1" dirty="0"/>
              <a:t>–</a:t>
            </a:r>
            <a:r>
              <a:rPr lang="en-US" b="1" dirty="0"/>
              <a:t> CPE HOUR</a:t>
            </a:r>
            <a:r>
              <a:rPr lang="en-US" b="1" baseline="0" dirty="0"/>
              <a:t> #3 </a:t>
            </a:r>
            <a:r>
              <a:rPr lang="mr-IN" b="1" baseline="0" dirty="0"/>
              <a:t>–</a:t>
            </a:r>
            <a:r>
              <a:rPr lang="en-US" b="1" baseline="0" dirty="0"/>
              <a:t> ELEMENT OF ENGAGEMENT </a:t>
            </a:r>
            <a:r>
              <a:rPr lang="mr-IN" baseline="0" dirty="0"/>
              <a:t>–</a:t>
            </a:r>
            <a:r>
              <a:rPr lang="en-US" baseline="0" dirty="0"/>
              <a:t> Perform informal poll (e.g. show of hands) by inquiring of participants </a:t>
            </a:r>
            <a:r>
              <a:rPr lang="mr-IN" baseline="0" dirty="0"/>
              <a:t>–</a:t>
            </a:r>
            <a:r>
              <a:rPr lang="en-US" baseline="0" dirty="0"/>
              <a:t> see slide content.</a:t>
            </a:r>
          </a:p>
          <a:p>
            <a:endParaRPr lang="en-US" baseline="0" dirty="0"/>
          </a:p>
          <a:p>
            <a:r>
              <a:rPr lang="en-US" baseline="0" dirty="0"/>
              <a:t>The correct answer is “B,” $127,200.  Note that the current projection for 2018 SSA maximum taxable earnings are $130,500.</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03FDD3-146F-A846-9B4B-E8300F35F59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228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mr-IN" b="1" dirty="0"/>
              <a:t>–</a:t>
            </a:r>
            <a:r>
              <a:rPr lang="en-US" b="1" dirty="0"/>
              <a:t> CPE HOUR #4 </a:t>
            </a:r>
            <a:r>
              <a:rPr lang="mr-IN" b="1" dirty="0"/>
              <a:t>–</a:t>
            </a:r>
            <a:r>
              <a:rPr lang="en-US" b="1" dirty="0"/>
              <a:t> ELEMENT OF</a:t>
            </a:r>
            <a:r>
              <a:rPr lang="en-US" b="1" baseline="0" dirty="0"/>
              <a:t> ENGAGEMENT </a:t>
            </a:r>
            <a:r>
              <a:rPr lang="mr-IN" baseline="0" dirty="0"/>
              <a:t>–</a:t>
            </a:r>
            <a:r>
              <a:rPr lang="en-US" baseline="0" dirty="0"/>
              <a:t> Perform informal poll (e.g. show of attendees’ hands) by inquiring of participants </a:t>
            </a:r>
            <a:r>
              <a:rPr lang="mr-IN" baseline="0" dirty="0"/>
              <a:t>–</a:t>
            </a:r>
            <a:r>
              <a:rPr lang="en-US" baseline="0" dirty="0"/>
              <a:t> see slide content.</a:t>
            </a:r>
          </a:p>
          <a:p>
            <a:endParaRPr lang="en-US" baseline="0" dirty="0"/>
          </a:p>
          <a:p>
            <a:r>
              <a:rPr lang="en-US" baseline="0" dirty="0"/>
              <a:t>The correct answer is “A,” Form 6251, </a:t>
            </a:r>
            <a:r>
              <a:rPr lang="en-US" i="1" baseline="0" dirty="0"/>
              <a:t>Alternative Minimum Tax </a:t>
            </a:r>
            <a:r>
              <a:rPr lang="mr-IN" i="1" baseline="0" dirty="0"/>
              <a:t>–</a:t>
            </a:r>
            <a:r>
              <a:rPr lang="en-US" i="1" baseline="0" dirty="0"/>
              <a:t> Individuals</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03FDD3-146F-A846-9B4B-E8300F35F59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7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F0C2E-EEFC-484D-9B3A-3ED664160C4F}" type="slidenum">
              <a:rPr lang="en-US" smtClean="0"/>
              <a:pPr>
                <a:defRPr/>
              </a:pPr>
              <a:t>141</a:t>
            </a:fld>
            <a:endParaRPr lang="en-US"/>
          </a:p>
        </p:txBody>
      </p:sp>
    </p:spTree>
    <p:extLst>
      <p:ext uri="{BB962C8B-B14F-4D97-AF65-F5344CB8AC3E}">
        <p14:creationId xmlns:p14="http://schemas.microsoft.com/office/powerpoint/2010/main" val="330444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F0C2E-EEFC-484D-9B3A-3ED664160C4F}" type="slidenum">
              <a:rPr lang="en-US" smtClean="0"/>
              <a:pPr>
                <a:defRPr/>
              </a:pPr>
              <a:t>142</a:t>
            </a:fld>
            <a:endParaRPr lang="en-US"/>
          </a:p>
        </p:txBody>
      </p:sp>
    </p:spTree>
    <p:extLst>
      <p:ext uri="{BB962C8B-B14F-4D97-AF65-F5344CB8AC3E}">
        <p14:creationId xmlns:p14="http://schemas.microsoft.com/office/powerpoint/2010/main" val="188988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F0C2E-EEFC-484D-9B3A-3ED664160C4F}" type="slidenum">
              <a:rPr lang="en-US" smtClean="0"/>
              <a:pPr>
                <a:defRPr/>
              </a:pPr>
              <a:t>143</a:t>
            </a:fld>
            <a:endParaRPr lang="en-US"/>
          </a:p>
        </p:txBody>
      </p:sp>
    </p:spTree>
    <p:extLst>
      <p:ext uri="{BB962C8B-B14F-4D97-AF65-F5344CB8AC3E}">
        <p14:creationId xmlns:p14="http://schemas.microsoft.com/office/powerpoint/2010/main" val="183592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ECF0C2E-EEFC-484D-9B3A-3ED664160C4F}" type="slidenum">
              <a:rPr lang="en-US" smtClean="0"/>
              <a:pPr>
                <a:defRPr/>
              </a:pPr>
              <a:t>144</a:t>
            </a:fld>
            <a:endParaRPr lang="en-US"/>
          </a:p>
        </p:txBody>
      </p:sp>
    </p:spTree>
    <p:extLst>
      <p:ext uri="{BB962C8B-B14F-4D97-AF65-F5344CB8AC3E}">
        <p14:creationId xmlns:p14="http://schemas.microsoft.com/office/powerpoint/2010/main" val="52763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6" descr="tr_hrz_rgb_pos"/>
          <p:cNvPicPr>
            <a:picLocks noChangeAspect="1" noChangeArrowheads="1"/>
          </p:cNvPicPr>
          <p:nvPr/>
        </p:nvPicPr>
        <p:blipFill>
          <a:blip r:embed="rId2"/>
          <a:srcRect b="20689"/>
          <a:stretch>
            <a:fillRect/>
          </a:stretch>
        </p:blipFill>
        <p:spPr bwMode="auto">
          <a:xfrm>
            <a:off x="6813550" y="6172200"/>
            <a:ext cx="1968500" cy="501650"/>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solidFill>
                  <a:srgbClr val="FF8000"/>
                </a:solidFill>
              </a:defRPr>
            </a:lvl1pPr>
          </a:lstStyle>
          <a:p>
            <a:r>
              <a:rPr lang="en-US"/>
              <a:t>Click to edit Master title style</a:t>
            </a:r>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solidFill>
                  <a:srgbClr val="4B4B4B"/>
                </a:solidFill>
              </a:defRPr>
            </a:lvl1pPr>
          </a:lstStyle>
          <a:p>
            <a:r>
              <a:rPr lang="en-US"/>
              <a:t>Click to edit Master subtitle style</a:t>
            </a:r>
          </a:p>
        </p:txBody>
      </p:sp>
      <p:sp>
        <p:nvSpPr>
          <p:cNvPr id="6" name="TextBox 5">
            <a:extLst>
              <a:ext uri="{FF2B5EF4-FFF2-40B4-BE49-F238E27FC236}">
                <a16:creationId xmlns:a16="http://schemas.microsoft.com/office/drawing/2014/main" id="{95CC3C4A-F41F-4D6D-92FF-14E67E177F54}"/>
              </a:ext>
            </a:extLst>
          </p:cNvPr>
          <p:cNvSpPr txBox="1"/>
          <p:nvPr userDrawn="1"/>
        </p:nvSpPr>
        <p:spPr>
          <a:xfrm>
            <a:off x="381000" y="6325671"/>
            <a:ext cx="3276600" cy="369332"/>
          </a:xfrm>
          <a:prstGeom prst="rect">
            <a:avLst/>
          </a:prstGeom>
          <a:noFill/>
        </p:spPr>
        <p:txBody>
          <a:bodyPr wrap="square" rtlCol="0">
            <a:spAutoFit/>
          </a:bodyPr>
          <a:lstStyle/>
          <a:p>
            <a:r>
              <a:rPr lang="en-US" dirty="0"/>
              <a:t>2019 Gear Up 1040 Seminar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D104A4F-8278-41EE-9F45-FBAFB90FFB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4D3D7D3-CB88-4F4A-BC9A-C6B2CBC6D1C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ear Up Pres 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85862" y="2243640"/>
            <a:ext cx="4780651"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8" name="Rectangle 7"/>
          <p:cNvSpPr/>
          <p:nvPr userDrawn="1"/>
        </p:nvSpPr>
        <p:spPr>
          <a:xfrm>
            <a:off x="4085863" y="239915"/>
            <a:ext cx="4775862" cy="1015663"/>
          </a:xfrm>
          <a:prstGeom prst="rect">
            <a:avLst/>
          </a:prstGeom>
        </p:spPr>
        <p:txBody>
          <a:bodyPr wrap="square" lIns="0">
            <a:spAutoFit/>
          </a:bodyPr>
          <a:lstStyle/>
          <a:p>
            <a:r>
              <a:rPr lang="en-US" sz="2400" dirty="0">
                <a:solidFill>
                  <a:srgbClr val="FF8000"/>
                </a:solidFill>
              </a:rPr>
              <a:t>CHECKPOINT LEARNING</a:t>
            </a:r>
            <a:r>
              <a:rPr lang="en-US" sz="2400" baseline="30000" dirty="0">
                <a:solidFill>
                  <a:srgbClr val="FF8000"/>
                </a:solidFill>
              </a:rPr>
              <a:t>®</a:t>
            </a:r>
            <a:r>
              <a:rPr lang="en-US" sz="2400" dirty="0">
                <a:solidFill>
                  <a:srgbClr val="FF8000"/>
                </a:solidFill>
              </a:rPr>
              <a:t> </a:t>
            </a:r>
            <a:br>
              <a:rPr lang="en-US" sz="2400" dirty="0">
                <a:solidFill>
                  <a:srgbClr val="FF8000"/>
                </a:solidFill>
              </a:rPr>
            </a:br>
            <a:r>
              <a:rPr lang="en-US" sz="3600" dirty="0">
                <a:solidFill>
                  <a:srgbClr val="FF8000"/>
                </a:solidFill>
              </a:rPr>
              <a:t>GEAR UP</a:t>
            </a:r>
            <a:r>
              <a:rPr lang="en-US" sz="2800" baseline="30000" dirty="0">
                <a:solidFill>
                  <a:srgbClr val="FF8000"/>
                </a:solidFill>
              </a:rPr>
              <a:t>™</a:t>
            </a:r>
            <a:endParaRPr lang="en-US" baseline="30000" dirty="0">
              <a:solidFill>
                <a:srgbClr val="4D4D4D"/>
              </a:solidFill>
            </a:endParaRPr>
          </a:p>
        </p:txBody>
      </p:sp>
      <p:pic>
        <p:nvPicPr>
          <p:cNvPr id="2050" name="Picture 2" descr="C:\Users\U0074163\Pictures\TR assets photos\4699_66_preview.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9441" r="25183"/>
          <a:stretch/>
        </p:blipFill>
        <p:spPr bwMode="auto">
          <a:xfrm flipH="1">
            <a:off x="-948937" y="0"/>
            <a:ext cx="4826456" cy="6871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5863" y="6283854"/>
            <a:ext cx="4919546" cy="437382"/>
          </a:xfrm>
          <a:prstGeom prst="rect">
            <a:avLst/>
          </a:prstGeom>
          <a:noFill/>
          <a:ln>
            <a:noFill/>
          </a:ln>
        </p:spPr>
      </p:pic>
    </p:spTree>
    <p:extLst>
      <p:ext uri="{BB962C8B-B14F-4D97-AF65-F5344CB8AC3E}">
        <p14:creationId xmlns:p14="http://schemas.microsoft.com/office/powerpoint/2010/main" val="414984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_Author Nam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9871" y="252621"/>
            <a:ext cx="8609486" cy="1221022"/>
          </a:xfrm>
        </p:spPr>
        <p:txBody>
          <a:bodyPr>
            <a:noAutofit/>
          </a:bodyPr>
          <a:lstStyle>
            <a:lvl1pPr>
              <a:lnSpc>
                <a:spcPct val="100000"/>
              </a:lnSpc>
              <a:defRPr sz="3600">
                <a:solidFill>
                  <a:schemeClr val="tx2"/>
                </a:solidFill>
              </a:defRPr>
            </a:lvl1pPr>
          </a:lstStyle>
          <a:p>
            <a:r>
              <a:rPr lang="en-US" dirty="0"/>
              <a:t>Click to edit Seminar Title</a:t>
            </a:r>
          </a:p>
        </p:txBody>
      </p:sp>
      <p:sp>
        <p:nvSpPr>
          <p:cNvPr id="3" name="Subtitle 2"/>
          <p:cNvSpPr>
            <a:spLocks noGrp="1"/>
          </p:cNvSpPr>
          <p:nvPr>
            <p:ph type="subTitle" idx="1" hasCustomPrompt="1"/>
          </p:nvPr>
        </p:nvSpPr>
        <p:spPr>
          <a:xfrm>
            <a:off x="1827832" y="1748584"/>
            <a:ext cx="7049950" cy="1752600"/>
          </a:xfrm>
        </p:spPr>
        <p:txBody>
          <a:bodyPr>
            <a:noAutofit/>
          </a:bodyPr>
          <a:lstStyle>
            <a:lvl1pPr marL="0" indent="0" algn="l">
              <a:spcAft>
                <a:spcPts val="0"/>
              </a:spcAft>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 Accreditation(s)</a:t>
            </a:r>
          </a:p>
        </p:txBody>
      </p:sp>
      <p:sp>
        <p:nvSpPr>
          <p:cNvPr id="4" name="Rectangle 3"/>
          <p:cNvSpPr/>
          <p:nvPr userDrawn="1"/>
        </p:nvSpPr>
        <p:spPr>
          <a:xfrm>
            <a:off x="213415" y="1710174"/>
            <a:ext cx="1673257" cy="369332"/>
          </a:xfrm>
          <a:prstGeom prst="rect">
            <a:avLst/>
          </a:prstGeom>
        </p:spPr>
        <p:txBody>
          <a:bodyPr wrap="square">
            <a:spAutoFit/>
          </a:bodyPr>
          <a:lstStyle/>
          <a:p>
            <a:r>
              <a:rPr lang="en-US" dirty="0">
                <a:solidFill>
                  <a:srgbClr val="4D4D4D"/>
                </a:solidFill>
              </a:rPr>
              <a:t>Presented by: </a:t>
            </a:r>
          </a:p>
        </p:txBody>
      </p:sp>
      <p:sp>
        <p:nvSpPr>
          <p:cNvPr id="6" name="Slide Number Placeholder 5"/>
          <p:cNvSpPr>
            <a:spLocks noGrp="1"/>
          </p:cNvSpPr>
          <p:nvPr>
            <p:ph type="sldNum" sz="quarter" idx="12"/>
          </p:nvPr>
        </p:nvSpPr>
        <p:spPr>
          <a:xfrm>
            <a:off x="279870" y="6553201"/>
            <a:ext cx="290097" cy="304800"/>
          </a:xfrm>
        </p:spPr>
        <p:txBody>
          <a:bodyPr/>
          <a:lstStyle/>
          <a:p>
            <a:fld id="{0A655226-6E4F-8847-85CD-AF95F3D3F39A}" type="slidenum">
              <a:rPr lang="en-US" smtClean="0">
                <a:solidFill>
                  <a:srgbClr val="666666"/>
                </a:solidFill>
              </a:rPr>
              <a:pPr/>
              <a:t>‹#›</a:t>
            </a:fld>
            <a:endParaRPr lang="en-US">
              <a:solidFill>
                <a:srgbClr val="666666"/>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863" y="6283854"/>
            <a:ext cx="4919546" cy="437382"/>
          </a:xfrm>
          <a:prstGeom prst="rect">
            <a:avLst/>
          </a:prstGeom>
          <a:noFill/>
          <a:ln>
            <a:noFill/>
          </a:ln>
        </p:spPr>
      </p:pic>
    </p:spTree>
    <p:extLst>
      <p:ext uri="{BB962C8B-B14F-4D97-AF65-F5344CB8AC3E}">
        <p14:creationId xmlns:p14="http://schemas.microsoft.com/office/powerpoint/2010/main" val="291141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p>
        </p:txBody>
      </p:sp>
      <p:sp>
        <p:nvSpPr>
          <p:cNvPr id="9" name="Rectangle 8"/>
          <p:cNvSpPr/>
          <p:nvPr userDrawn="1"/>
        </p:nvSpPr>
        <p:spPr>
          <a:xfrm>
            <a:off x="283626" y="1573823"/>
            <a:ext cx="8594520" cy="4083169"/>
          </a:xfrm>
          <a:prstGeom prst="rect">
            <a:avLst/>
          </a:prstGeom>
        </p:spPr>
        <p:txBody>
          <a:bodyPr wrap="square">
            <a:spAutoFit/>
          </a:bodyPr>
          <a:lstStyle/>
          <a:p>
            <a:pPr algn="just">
              <a:spcAft>
                <a:spcPts val="1000"/>
              </a:spcAft>
            </a:pPr>
            <a:r>
              <a:rPr lang="en-US" sz="1800" dirty="0">
                <a:solidFill>
                  <a:srgbClr val="4D4D4D"/>
                </a:solidFill>
              </a:rPr>
              <a:t>This course, or parts thereof, may not be reproduced in another document or manuscript in any form without the permission of the publisher.</a:t>
            </a:r>
          </a:p>
          <a:p>
            <a:pPr algn="just">
              <a:spcAft>
                <a:spcPts val="1000"/>
              </a:spcAft>
            </a:pPr>
            <a:r>
              <a:rPr lang="en-US" sz="1800" dirty="0">
                <a:solidFill>
                  <a:srgbClr val="4D4D4D"/>
                </a:solidFill>
              </a:rPr>
              <a:t>This material is designed to provide accurate and authoritative information in regard to the subject matter covered. It is sold with the understanding that the publisher is not engaged in rendering legal, accounting or other professional service. If legal advice or other expert assistance is required, the services of a competent professional person should be sought. </a:t>
            </a:r>
          </a:p>
          <a:p>
            <a:pPr algn="just">
              <a:spcAft>
                <a:spcPts val="1000"/>
              </a:spcAft>
            </a:pPr>
            <a:r>
              <a:rPr lang="en-US" sz="1800" dirty="0">
                <a:solidFill>
                  <a:srgbClr val="4D4D4D"/>
                </a:solidFill>
              </a:rPr>
              <a:t>—</a:t>
            </a:r>
            <a:r>
              <a:rPr lang="en-US" sz="1800" i="1" dirty="0">
                <a:solidFill>
                  <a:srgbClr val="4D4D4D"/>
                </a:solidFill>
              </a:rPr>
              <a:t>From a Declaration of Principles jointly adopted by a Committee of the American Bar Association and a Committee of Publishers and Associations</a:t>
            </a:r>
            <a:r>
              <a:rPr lang="en-US" sz="1800" dirty="0">
                <a:solidFill>
                  <a:srgbClr val="4D4D4D"/>
                </a:solidFill>
              </a:rPr>
              <a:t>. </a:t>
            </a:r>
          </a:p>
          <a:p>
            <a:pPr algn="just">
              <a:spcBef>
                <a:spcPts val="1200"/>
              </a:spcBef>
              <a:spcAft>
                <a:spcPts val="1000"/>
              </a:spcAft>
            </a:pPr>
            <a:r>
              <a:rPr lang="en-US" sz="1800" dirty="0">
                <a:solidFill>
                  <a:srgbClr val="4D4D4D"/>
                </a:solidFill>
              </a:rPr>
              <a:t>The Thomson Reuters content in this webinar is copyright protected. </a:t>
            </a:r>
          </a:p>
          <a:p>
            <a:pPr algn="just">
              <a:spcAft>
                <a:spcPts val="1000"/>
              </a:spcAft>
            </a:pPr>
            <a:r>
              <a:rPr lang="en-US" sz="1800" dirty="0">
                <a:solidFill>
                  <a:srgbClr val="4D4D4D"/>
                </a:solidFill>
              </a:rPr>
              <a:t>If your certificate of attendance has been issued by anyone other than Thomson Reuters, this material has been obtained in violation of copyright law.</a:t>
            </a:r>
          </a:p>
        </p:txBody>
      </p:sp>
      <p:sp>
        <p:nvSpPr>
          <p:cNvPr id="11" name="Rectangle 10"/>
          <p:cNvSpPr/>
          <p:nvPr userDrawn="1"/>
        </p:nvSpPr>
        <p:spPr>
          <a:xfrm>
            <a:off x="283626" y="283423"/>
            <a:ext cx="8594520" cy="1200329"/>
          </a:xfrm>
          <a:prstGeom prst="rect">
            <a:avLst/>
          </a:prstGeom>
        </p:spPr>
        <p:txBody>
          <a:bodyPr wrap="square">
            <a:spAutoFit/>
          </a:bodyPr>
          <a:lstStyle/>
          <a:p>
            <a:r>
              <a:rPr lang="en-US" sz="3600" dirty="0">
                <a:solidFill>
                  <a:srgbClr val="FF8000"/>
                </a:solidFill>
              </a:rPr>
              <a:t>Copyright 2017 Thomson Reuters </a:t>
            </a:r>
            <a:br>
              <a:rPr lang="en-US" sz="3600" dirty="0">
                <a:solidFill>
                  <a:srgbClr val="FF8000"/>
                </a:solidFill>
              </a:rPr>
            </a:br>
            <a:r>
              <a:rPr lang="en-US" sz="3600" dirty="0">
                <a:solidFill>
                  <a:srgbClr val="FF8000"/>
                </a:solidFill>
              </a:rPr>
              <a:t>All Rights Reserved</a:t>
            </a:r>
            <a:endParaRPr lang="en-US" dirty="0">
              <a:solidFill>
                <a:srgbClr val="4D4D4D"/>
              </a:solidFill>
            </a:endParaRPr>
          </a:p>
        </p:txBody>
      </p:sp>
    </p:spTree>
    <p:extLst>
      <p:ext uri="{BB962C8B-B14F-4D97-AF65-F5344CB8AC3E}">
        <p14:creationId xmlns:p14="http://schemas.microsoft.com/office/powerpoint/2010/main" val="85057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thor Bi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p>
        </p:txBody>
      </p:sp>
      <p:sp>
        <p:nvSpPr>
          <p:cNvPr id="2" name="Title 1"/>
          <p:cNvSpPr>
            <a:spLocks noGrp="1"/>
          </p:cNvSpPr>
          <p:nvPr>
            <p:ph type="title" hasCustomPrompt="1"/>
          </p:nvPr>
        </p:nvSpPr>
        <p:spPr/>
        <p:txBody>
          <a:bodyPr/>
          <a:lstStyle>
            <a:lvl1pPr>
              <a:defRPr/>
            </a:lvl1pPr>
          </a:lstStyle>
          <a:p>
            <a:r>
              <a:rPr lang="en-US" dirty="0"/>
              <a:t>Click to add Author Name, Accreditation(s)</a:t>
            </a:r>
          </a:p>
        </p:txBody>
      </p:sp>
      <p:sp>
        <p:nvSpPr>
          <p:cNvPr id="3" name="Content Placeholder 2"/>
          <p:cNvSpPr>
            <a:spLocks noGrp="1"/>
          </p:cNvSpPr>
          <p:nvPr>
            <p:ph idx="1" hasCustomPrompt="1"/>
          </p:nvPr>
        </p:nvSpPr>
        <p:spPr>
          <a:xfrm>
            <a:off x="279870" y="1054849"/>
            <a:ext cx="6351257" cy="5212080"/>
          </a:xfrm>
        </p:spPr>
        <p:txBody>
          <a:bodyPr>
            <a:normAutofit/>
          </a:bodyPr>
          <a:lstStyle>
            <a:lvl1pPr marL="0" indent="0" algn="just">
              <a:spcAft>
                <a:spcPts val="1200"/>
              </a:spcAft>
              <a:buClr>
                <a:schemeClr val="tx2"/>
              </a:buClr>
              <a:buFont typeface="Arial" panose="020B0604020202020204" pitchFamily="34" charset="0"/>
              <a:buNone/>
              <a:defRPr sz="2200"/>
            </a:lvl1pPr>
          </a:lstStyle>
          <a:p>
            <a:pPr lvl="0"/>
            <a:r>
              <a:rPr lang="en-US" dirty="0"/>
              <a:t>Click to add Author Bio.</a:t>
            </a:r>
          </a:p>
        </p:txBody>
      </p:sp>
      <p:sp>
        <p:nvSpPr>
          <p:cNvPr id="8" name="Picture Placeholder 5"/>
          <p:cNvSpPr>
            <a:spLocks noGrp="1"/>
          </p:cNvSpPr>
          <p:nvPr>
            <p:ph type="pic" sz="quarter" idx="10" hasCustomPrompt="1"/>
          </p:nvPr>
        </p:nvSpPr>
        <p:spPr>
          <a:xfrm>
            <a:off x="6905518" y="1056640"/>
            <a:ext cx="1958851" cy="2566235"/>
          </a:xfrm>
          <a:solidFill>
            <a:schemeClr val="bg2"/>
          </a:solidFill>
        </p:spPr>
        <p:txBody>
          <a:bodyPr anchor="ctr"/>
          <a:lstStyle>
            <a:lvl1pPr algn="ctr">
              <a:defRPr baseline="0">
                <a:solidFill>
                  <a:schemeClr val="accent4"/>
                </a:solidFill>
              </a:defRPr>
            </a:lvl1pPr>
          </a:lstStyle>
          <a:p>
            <a:r>
              <a:rPr lang="en-US" dirty="0"/>
              <a:t>Author Picture here.</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05003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Semin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p>
        </p:txBody>
      </p:sp>
      <p:sp>
        <p:nvSpPr>
          <p:cNvPr id="10" name="Rectangle 9"/>
          <p:cNvSpPr/>
          <p:nvPr userDrawn="1"/>
        </p:nvSpPr>
        <p:spPr>
          <a:xfrm>
            <a:off x="210547" y="825671"/>
            <a:ext cx="7817440" cy="400110"/>
          </a:xfrm>
          <a:prstGeom prst="rect">
            <a:avLst/>
          </a:prstGeom>
        </p:spPr>
        <p:txBody>
          <a:bodyPr wrap="square">
            <a:spAutoFit/>
          </a:bodyPr>
          <a:lstStyle/>
          <a:p>
            <a:pPr>
              <a:spcAft>
                <a:spcPts val="1000"/>
              </a:spcAft>
            </a:pPr>
            <a:r>
              <a:rPr lang="en-US" sz="2000" dirty="0">
                <a:solidFill>
                  <a:srgbClr val="4D4D4D"/>
                </a:solidFill>
              </a:rPr>
              <a:t>Upon completion of this seminar, participants should be able to—</a:t>
            </a:r>
          </a:p>
        </p:txBody>
      </p:sp>
      <p:sp>
        <p:nvSpPr>
          <p:cNvPr id="11" name="Rectangle 10"/>
          <p:cNvSpPr/>
          <p:nvPr userDrawn="1"/>
        </p:nvSpPr>
        <p:spPr>
          <a:xfrm>
            <a:off x="203754" y="246740"/>
            <a:ext cx="8708751" cy="461665"/>
          </a:xfrm>
          <a:prstGeom prst="rect">
            <a:avLst/>
          </a:prstGeom>
        </p:spPr>
        <p:txBody>
          <a:bodyPr wrap="square">
            <a:spAutoFit/>
          </a:bodyPr>
          <a:lstStyle/>
          <a:p>
            <a:r>
              <a:rPr lang="en-US" sz="2400" dirty="0">
                <a:solidFill>
                  <a:srgbClr val="FF8000"/>
                </a:solidFill>
              </a:rPr>
              <a:t>Learning Objectives</a:t>
            </a:r>
            <a:endParaRPr lang="en-US" dirty="0">
              <a:solidFill>
                <a:srgbClr val="4D4D4D"/>
              </a:solidFill>
            </a:endParaRPr>
          </a:p>
        </p:txBody>
      </p:sp>
      <p:sp>
        <p:nvSpPr>
          <p:cNvPr id="15" name="Content Placeholder 14"/>
          <p:cNvSpPr>
            <a:spLocks noGrp="1"/>
          </p:cNvSpPr>
          <p:nvPr>
            <p:ph sz="quarter" idx="14" hasCustomPrompt="1"/>
          </p:nvPr>
        </p:nvSpPr>
        <p:spPr>
          <a:xfrm>
            <a:off x="264388" y="1389063"/>
            <a:ext cx="8648117" cy="4894262"/>
          </a:xfrm>
        </p:spPr>
        <p:txBody>
          <a:bodyPr>
            <a:normAutofit/>
          </a:bodyPr>
          <a:lstStyle>
            <a:lvl1pPr marL="233363" indent="-233363">
              <a:buClr>
                <a:schemeClr val="tx2"/>
              </a:buClr>
              <a:buFont typeface="Arial" panose="020B0604020202020204" pitchFamily="34" charset="0"/>
              <a:buChar char="•"/>
              <a:defRPr sz="2400"/>
            </a:lvl1pPr>
            <a:lvl2pPr>
              <a:buClr>
                <a:schemeClr val="tx2"/>
              </a:buClr>
              <a:defRPr sz="2400"/>
            </a:lvl2pPr>
            <a:lvl3pPr>
              <a:buClr>
                <a:schemeClr val="tx2"/>
              </a:buClr>
              <a:defRPr sz="2000"/>
            </a:lvl3pPr>
            <a:lvl4pPr>
              <a:buClr>
                <a:schemeClr val="tx2"/>
              </a:buClr>
              <a:defRPr sz="1800"/>
            </a:lvl4pPr>
            <a:lvl5pPr>
              <a:buClr>
                <a:schemeClr val="tx2"/>
              </a:buClr>
              <a:defRPr sz="1600"/>
            </a:lvl5pPr>
          </a:lstStyle>
          <a:p>
            <a:pPr lvl="0"/>
            <a:r>
              <a:rPr lang="en-US" dirty="0"/>
              <a:t>Click to add Learning Objectives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1586749"/>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olling Ques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hasCustomPrompt="1"/>
          </p:nvPr>
        </p:nvSpPr>
        <p:spPr>
          <a:xfrm>
            <a:off x="279871" y="288088"/>
            <a:ext cx="8609486" cy="428678"/>
          </a:xfrm>
          <a:ln>
            <a:noFill/>
          </a:ln>
        </p:spPr>
        <p:txBody>
          <a:bodyPr/>
          <a:lstStyle>
            <a:lvl1pPr>
              <a:defRPr/>
            </a:lvl1pPr>
          </a:lstStyle>
          <a:p>
            <a:r>
              <a:rPr lang="en-US" dirty="0"/>
              <a:t>Click to edit Polling Question title</a:t>
            </a:r>
          </a:p>
        </p:txBody>
      </p:sp>
      <p:sp>
        <p:nvSpPr>
          <p:cNvPr id="3" name="Content Placeholder 2"/>
          <p:cNvSpPr>
            <a:spLocks noGrp="1"/>
          </p:cNvSpPr>
          <p:nvPr>
            <p:ph idx="1"/>
          </p:nvPr>
        </p:nvSpPr>
        <p:spPr>
          <a:xfrm>
            <a:off x="279871" y="1054849"/>
            <a:ext cx="8609486" cy="5212080"/>
          </a:xfrm>
        </p:spPr>
        <p:txBody>
          <a:bodyPr>
            <a:normAutofit/>
          </a:bodyPr>
          <a:lstStyle>
            <a:lvl1pPr marL="0" indent="0">
              <a:buClr>
                <a:schemeClr val="tx2"/>
              </a:buClr>
              <a:buFont typeface="+mj-lt"/>
              <a:buNone/>
              <a:defRPr sz="2400"/>
            </a:lvl1pPr>
            <a:lvl2pPr marL="457200" indent="-457200">
              <a:buClr>
                <a:schemeClr val="tx2"/>
              </a:buClr>
              <a:buFont typeface="+mj-lt"/>
              <a:buAutoNum type="alphaUcPeriod"/>
              <a:defRPr sz="2400"/>
            </a:lvl2pPr>
            <a:lvl3pPr>
              <a:buClr>
                <a:schemeClr val="tx2"/>
              </a:buClr>
              <a:defRPr sz="2000"/>
            </a:lvl3pPr>
            <a:lvl4pPr>
              <a:buClr>
                <a:schemeClr val="tx2"/>
              </a:buClr>
              <a:defRPr sz="1800"/>
            </a:lvl4pPr>
            <a:lvl5pPr>
              <a:buClr>
                <a:schemeClr val="tx2"/>
              </a:buCl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3341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a:xfrm>
            <a:off x="279871" y="288088"/>
            <a:ext cx="8609486" cy="428678"/>
          </a:xfrm>
          <a:ln>
            <a:noFill/>
          </a:ln>
        </p:spPr>
        <p:txBody>
          <a:bodyPr/>
          <a:lstStyle/>
          <a:p>
            <a:r>
              <a:rPr lang="en-US"/>
              <a:t>Click to edit Master title style</a:t>
            </a:r>
            <a:endParaRPr lang="en-US" dirty="0"/>
          </a:p>
        </p:txBody>
      </p:sp>
      <p:sp>
        <p:nvSpPr>
          <p:cNvPr id="3" name="Content Placeholder 2"/>
          <p:cNvSpPr>
            <a:spLocks noGrp="1"/>
          </p:cNvSpPr>
          <p:nvPr>
            <p:ph idx="1"/>
          </p:nvPr>
        </p:nvSpPr>
        <p:spPr>
          <a:xfrm>
            <a:off x="279871" y="1054849"/>
            <a:ext cx="8609486" cy="5212080"/>
          </a:xfrm>
        </p:spPr>
        <p:txBody>
          <a:bodyPr>
            <a:normAutofit/>
          </a:bodyPr>
          <a:lstStyle>
            <a:lvl1pPr marL="233363" indent="-233363">
              <a:buClr>
                <a:schemeClr val="tx2"/>
              </a:buClr>
              <a:buFont typeface="Arial" panose="020B0604020202020204" pitchFamily="34" charset="0"/>
              <a:buChar char="•"/>
              <a:defRPr sz="2400"/>
            </a:lvl1pPr>
            <a:lvl2pPr>
              <a:buClr>
                <a:schemeClr val="tx2"/>
              </a:buClr>
              <a:defRPr sz="2400"/>
            </a:lvl2pPr>
            <a:lvl3pPr>
              <a:buClr>
                <a:schemeClr val="tx2"/>
              </a:buClr>
              <a:defRPr sz="2000"/>
            </a:lvl3pPr>
            <a:lvl4pPr>
              <a:buClr>
                <a:schemeClr val="tx2"/>
              </a:buClr>
              <a:defRPr sz="18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414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4" name="Footer Placeholder 3"/>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188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02633"/>
            <a:ext cx="7369175" cy="83661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839AA07-A7FB-46BC-8ACD-1B3AED53C1F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3" name="Footer Placeholder 2"/>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Tree>
    <p:extLst>
      <p:ext uri="{BB962C8B-B14F-4D97-AF65-F5344CB8AC3E}">
        <p14:creationId xmlns:p14="http://schemas.microsoft.com/office/powerpoint/2010/main" val="330896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a:xfrm>
            <a:off x="279871" y="288088"/>
            <a:ext cx="8574762" cy="428678"/>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278680" y="723900"/>
            <a:ext cx="857608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p:txBody>
      </p:sp>
      <p:sp>
        <p:nvSpPr>
          <p:cNvPr id="3" name="Content Placeholder 2"/>
          <p:cNvSpPr>
            <a:spLocks noGrp="1"/>
          </p:cNvSpPr>
          <p:nvPr>
            <p:ph idx="1"/>
          </p:nvPr>
        </p:nvSpPr>
        <p:spPr>
          <a:xfrm>
            <a:off x="279871" y="1397000"/>
            <a:ext cx="8574762" cy="4870561"/>
          </a:xfrm>
        </p:spPr>
        <p:txBody>
          <a:bodyPr>
            <a:normAutofit/>
          </a:bodyPr>
          <a:lstStyle>
            <a:lvl1pPr marL="233363" indent="-233363">
              <a:buClr>
                <a:schemeClr val="tx2"/>
              </a:buClr>
              <a:buFont typeface="Arial" panose="020B0604020202020204" pitchFamily="34" charset="0"/>
              <a:buChar char="•"/>
              <a:defRPr sz="24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391127"/>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em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a:xfrm>
            <a:off x="279871" y="288088"/>
            <a:ext cx="8574762" cy="428678"/>
          </a:xfrm>
          <a:ln/>
        </p:spPr>
        <p:style>
          <a:lnRef idx="1">
            <a:schemeClr val="accent5"/>
          </a:lnRef>
          <a:fillRef idx="3">
            <a:schemeClr val="accent5"/>
          </a:fillRef>
          <a:effectRef idx="2">
            <a:schemeClr val="accent5"/>
          </a:effectRef>
          <a:fontRef idx="none"/>
        </p:style>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79871" y="1054849"/>
            <a:ext cx="8574762" cy="5212080"/>
          </a:xfrm>
        </p:spPr>
        <p:txBody>
          <a:bodyPr>
            <a:normAutofit/>
          </a:bodyPr>
          <a:lstStyle>
            <a:lvl1pPr marL="233363" indent="-233363">
              <a:buClr>
                <a:schemeClr val="tx2"/>
              </a:buClr>
              <a:buFont typeface="Arial" panose="020B0604020202020204" pitchFamily="34" charset="0"/>
              <a:buChar char="•"/>
              <a:defRPr sz="2400"/>
            </a:lvl1pPr>
            <a:lvl2pPr>
              <a:buClr>
                <a:schemeClr val="tx2"/>
              </a:buClr>
              <a:defRPr sz="2400"/>
            </a:lvl2pPr>
            <a:lvl3pPr>
              <a:buClr>
                <a:schemeClr val="tx2"/>
              </a:buClr>
              <a:defRPr sz="2000"/>
            </a:lvl3pPr>
            <a:lvl4pPr>
              <a:buClr>
                <a:schemeClr val="tx2"/>
              </a:buClr>
              <a:defRPr sz="1800"/>
            </a:lvl4pPr>
            <a:lvl5pPr>
              <a:buClr>
                <a:schemeClr val="tx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113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Learning Objectiv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p>
        </p:txBody>
      </p:sp>
      <p:sp>
        <p:nvSpPr>
          <p:cNvPr id="10" name="Rectangle 9"/>
          <p:cNvSpPr/>
          <p:nvPr userDrawn="1"/>
        </p:nvSpPr>
        <p:spPr>
          <a:xfrm>
            <a:off x="210547" y="825671"/>
            <a:ext cx="7817440" cy="400110"/>
          </a:xfrm>
          <a:prstGeom prst="rect">
            <a:avLst/>
          </a:prstGeom>
        </p:spPr>
        <p:txBody>
          <a:bodyPr wrap="square">
            <a:spAutoFit/>
          </a:bodyPr>
          <a:lstStyle/>
          <a:p>
            <a:pPr>
              <a:spcAft>
                <a:spcPts val="1000"/>
              </a:spcAft>
            </a:pPr>
            <a:r>
              <a:rPr lang="en-US" sz="2000" dirty="0">
                <a:solidFill>
                  <a:srgbClr val="4D4D4D"/>
                </a:solidFill>
              </a:rPr>
              <a:t>Participants should now be able to—</a:t>
            </a:r>
          </a:p>
        </p:txBody>
      </p:sp>
      <p:sp>
        <p:nvSpPr>
          <p:cNvPr id="11" name="Rectangle 10"/>
          <p:cNvSpPr/>
          <p:nvPr userDrawn="1"/>
        </p:nvSpPr>
        <p:spPr>
          <a:xfrm>
            <a:off x="203755" y="246740"/>
            <a:ext cx="5213197" cy="461665"/>
          </a:xfrm>
          <a:prstGeom prst="rect">
            <a:avLst/>
          </a:prstGeom>
        </p:spPr>
        <p:txBody>
          <a:bodyPr wrap="square">
            <a:spAutoFit/>
          </a:bodyPr>
          <a:lstStyle/>
          <a:p>
            <a:r>
              <a:rPr lang="en-US" sz="2400" dirty="0">
                <a:solidFill>
                  <a:srgbClr val="FF8000"/>
                </a:solidFill>
              </a:rPr>
              <a:t>Learning Objectives</a:t>
            </a:r>
            <a:endParaRPr lang="en-US" dirty="0">
              <a:solidFill>
                <a:srgbClr val="4D4D4D"/>
              </a:solidFill>
            </a:endParaRPr>
          </a:p>
        </p:txBody>
      </p:sp>
      <p:sp>
        <p:nvSpPr>
          <p:cNvPr id="15" name="Content Placeholder 14"/>
          <p:cNvSpPr>
            <a:spLocks noGrp="1"/>
          </p:cNvSpPr>
          <p:nvPr>
            <p:ph sz="quarter" idx="14" hasCustomPrompt="1"/>
          </p:nvPr>
        </p:nvSpPr>
        <p:spPr>
          <a:xfrm>
            <a:off x="264388" y="1389063"/>
            <a:ext cx="8601820" cy="4894262"/>
          </a:xfrm>
        </p:spPr>
        <p:txBody>
          <a:bodyPr>
            <a:normAutofit/>
          </a:bodyPr>
          <a:lstStyle>
            <a:lvl1pPr marL="233363" indent="-233363">
              <a:buClr>
                <a:schemeClr val="tx2"/>
              </a:buClr>
              <a:buFont typeface="Arial" panose="020B0604020202020204" pitchFamily="34" charset="0"/>
              <a:buChar char="•"/>
              <a:defRPr sz="2400"/>
            </a:lvl1pPr>
            <a:lvl2pPr>
              <a:buClr>
                <a:schemeClr val="tx2"/>
              </a:buClr>
              <a:defRPr sz="2400"/>
            </a:lvl2pPr>
            <a:lvl3pPr>
              <a:buClr>
                <a:schemeClr val="tx2"/>
              </a:buClr>
              <a:defRPr sz="2000"/>
            </a:lvl3pPr>
            <a:lvl4pPr>
              <a:buClr>
                <a:schemeClr val="tx2"/>
              </a:buClr>
              <a:defRPr sz="1800"/>
            </a:lvl4pPr>
            <a:lvl5pPr>
              <a:buClr>
                <a:schemeClr val="tx2"/>
              </a:buClr>
              <a:defRPr sz="1600"/>
            </a:lvl5pPr>
          </a:lstStyle>
          <a:p>
            <a:pPr lvl="0"/>
            <a:r>
              <a:rPr lang="en-US" dirty="0"/>
              <a:t>Click to add Learning Objectives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9402587"/>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amp;A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5000"/>
          </a:blip>
          <a:stretch>
            <a:fillRect/>
          </a:stretch>
        </p:blipFill>
        <p:spPr>
          <a:xfrm>
            <a:off x="1518298" y="0"/>
            <a:ext cx="7625702" cy="6065978"/>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white"/>
                </a:solidFill>
              </a:rPr>
              <a:t>1040 Individual Tax: Section C</a:t>
            </a:r>
          </a:p>
        </p:txBody>
      </p:sp>
      <p:sp>
        <p:nvSpPr>
          <p:cNvPr id="9" name="Rectangle 8"/>
          <p:cNvSpPr/>
          <p:nvPr userDrawn="1"/>
        </p:nvSpPr>
        <p:spPr>
          <a:xfrm>
            <a:off x="365856" y="1772782"/>
            <a:ext cx="7053516" cy="1138773"/>
          </a:xfrm>
          <a:prstGeom prst="rect">
            <a:avLst/>
          </a:prstGeom>
        </p:spPr>
        <p:txBody>
          <a:bodyPr wrap="square">
            <a:spAutoFit/>
          </a:bodyPr>
          <a:lstStyle/>
          <a:p>
            <a:r>
              <a:rPr lang="en-US" sz="4400" dirty="0">
                <a:solidFill>
                  <a:prstClr val="white"/>
                </a:solidFill>
              </a:rPr>
              <a:t>Q&amp;A</a:t>
            </a:r>
            <a:br>
              <a:rPr lang="en-US" sz="3600" dirty="0">
                <a:solidFill>
                  <a:prstClr val="white"/>
                </a:solidFill>
              </a:rPr>
            </a:br>
            <a:r>
              <a:rPr lang="en-US" sz="2400" dirty="0">
                <a:solidFill>
                  <a:prstClr val="white"/>
                </a:solidFill>
              </a:rPr>
              <a:t>We will be happy to take questions at this time.</a:t>
            </a:r>
            <a:endParaRPr lang="en-US" sz="1400" dirty="0">
              <a:solidFill>
                <a:prstClr val="white"/>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7560" y="6414660"/>
            <a:ext cx="1753376" cy="336122"/>
          </a:xfrm>
          <a:prstGeom prst="rect">
            <a:avLst/>
          </a:prstGeom>
          <a:noFill/>
          <a:ln>
            <a:noFill/>
          </a:ln>
        </p:spPr>
      </p:pic>
    </p:spTree>
    <p:extLst>
      <p:ext uri="{BB962C8B-B14F-4D97-AF65-F5344CB8AC3E}">
        <p14:creationId xmlns:p14="http://schemas.microsoft.com/office/powerpoint/2010/main" val="26515131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pcoming Webinars">
    <p:spTree>
      <p:nvGrpSpPr>
        <p:cNvPr id="1" name=""/>
        <p:cNvGrpSpPr/>
        <p:nvPr/>
      </p:nvGrpSpPr>
      <p:grpSpPr>
        <a:xfrm>
          <a:off x="0" y="0"/>
          <a:ext cx="0" cy="0"/>
          <a:chOff x="0" y="0"/>
          <a:chExt cx="0" cy="0"/>
        </a:xfrm>
      </p:grpSpPr>
      <p:sp>
        <p:nvSpPr>
          <p:cNvPr id="6" name="Rectangle 5"/>
          <p:cNvSpPr/>
          <p:nvPr userDrawn="1"/>
        </p:nvSpPr>
        <p:spPr>
          <a:xfrm>
            <a:off x="0" y="0"/>
            <a:ext cx="9144000" cy="1524000"/>
          </a:xfrm>
          <a:prstGeom prst="rect">
            <a:avLst/>
          </a:prstGeom>
          <a:gradFill flip="none" rotWithShape="1">
            <a:gsLst>
              <a:gs pos="78000">
                <a:schemeClr val="tx2"/>
              </a:gs>
              <a:gs pos="100000">
                <a:schemeClr val="accent1">
                  <a:tint val="44500"/>
                  <a:satMod val="160000"/>
                </a:schemeClr>
              </a:gs>
              <a:gs pos="100000">
                <a:schemeClr val="accent1">
                  <a:tint val="23500"/>
                  <a:satMod val="160000"/>
                </a:scheme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 name="TextBox 6"/>
          <p:cNvSpPr txBox="1"/>
          <p:nvPr userDrawn="1"/>
        </p:nvSpPr>
        <p:spPr>
          <a:xfrm>
            <a:off x="167684" y="189786"/>
            <a:ext cx="5394916" cy="861774"/>
          </a:xfrm>
          <a:prstGeom prst="rect">
            <a:avLst/>
          </a:prstGeom>
          <a:noFill/>
        </p:spPr>
        <p:txBody>
          <a:bodyPr wrap="square" rtlCol="0" anchor="b">
            <a:spAutoFit/>
          </a:bodyPr>
          <a:lstStyle/>
          <a:p>
            <a:r>
              <a:rPr lang="en-US" sz="3200" dirty="0">
                <a:solidFill>
                  <a:srgbClr val="FFFFFF"/>
                </a:solidFill>
              </a:rPr>
              <a:t>CHECKPOINT LEARNING</a:t>
            </a:r>
            <a:r>
              <a:rPr lang="en-US" sz="3200" baseline="30000" dirty="0">
                <a:solidFill>
                  <a:srgbClr val="FFFFFF"/>
                </a:solidFill>
              </a:rPr>
              <a:t>®</a:t>
            </a:r>
          </a:p>
          <a:p>
            <a:r>
              <a:rPr lang="en-US" dirty="0">
                <a:solidFill>
                  <a:srgbClr val="FFFFFF"/>
                </a:solidFill>
              </a:rPr>
              <a:t>WEBINARS</a:t>
            </a:r>
          </a:p>
        </p:txBody>
      </p:sp>
      <p:sp>
        <p:nvSpPr>
          <p:cNvPr id="8" name="TextBox 7"/>
          <p:cNvSpPr txBox="1"/>
          <p:nvPr userDrawn="1"/>
        </p:nvSpPr>
        <p:spPr>
          <a:xfrm>
            <a:off x="5457825" y="189786"/>
            <a:ext cx="3124200" cy="923330"/>
          </a:xfrm>
          <a:prstGeom prst="rect">
            <a:avLst/>
          </a:prstGeom>
          <a:noFill/>
        </p:spPr>
        <p:txBody>
          <a:bodyPr wrap="square" rtlCol="0" anchor="b">
            <a:spAutoFit/>
          </a:bodyPr>
          <a:lstStyle/>
          <a:p>
            <a:pPr algn="r"/>
            <a:r>
              <a:rPr lang="en-US" dirty="0">
                <a:solidFill>
                  <a:srgbClr val="FFFFFF"/>
                </a:solidFill>
              </a:rPr>
              <a:t>360+ Annual </a:t>
            </a:r>
            <a:br>
              <a:rPr lang="en-US" dirty="0">
                <a:solidFill>
                  <a:srgbClr val="FFFFFF"/>
                </a:solidFill>
              </a:rPr>
            </a:br>
            <a:r>
              <a:rPr lang="en-US" dirty="0">
                <a:solidFill>
                  <a:srgbClr val="FFFFFF"/>
                </a:solidFill>
              </a:rPr>
              <a:t>Events From</a:t>
            </a:r>
            <a:br>
              <a:rPr lang="en-US" dirty="0">
                <a:solidFill>
                  <a:srgbClr val="FFFFFF"/>
                </a:solidFill>
              </a:rPr>
            </a:br>
            <a:r>
              <a:rPr lang="en-US" dirty="0">
                <a:solidFill>
                  <a:srgbClr val="FFFFFF"/>
                </a:solidFill>
              </a:rPr>
              <a:t>1 to 8 Hours</a:t>
            </a:r>
          </a:p>
        </p:txBody>
      </p:sp>
      <p:sp>
        <p:nvSpPr>
          <p:cNvPr id="9" name="Title 1"/>
          <p:cNvSpPr txBox="1">
            <a:spLocks/>
          </p:cNvSpPr>
          <p:nvPr userDrawn="1"/>
        </p:nvSpPr>
        <p:spPr bwMode="auto">
          <a:xfrm>
            <a:off x="2438400" y="5867402"/>
            <a:ext cx="4267200" cy="373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algn="ctr">
              <a:lnSpc>
                <a:spcPct val="90000"/>
              </a:lnSpc>
              <a:defRPr/>
            </a:pPr>
            <a:r>
              <a:rPr lang="en-US" altLang="en-US" kern="0" dirty="0">
                <a:solidFill>
                  <a:srgbClr val="FF8000"/>
                </a:solidFill>
                <a:ea typeface="ＭＳ Ｐゴシック" pitchFamily="-106" charset="-128"/>
                <a:cs typeface="ＭＳ Ｐゴシック" charset="-128"/>
              </a:rPr>
              <a:t>All Free with Premier Plus!</a:t>
            </a:r>
          </a:p>
        </p:txBody>
      </p:sp>
      <p:sp>
        <p:nvSpPr>
          <p:cNvPr id="11" name="Rectangle 10"/>
          <p:cNvSpPr/>
          <p:nvPr userDrawn="1"/>
        </p:nvSpPr>
        <p:spPr>
          <a:xfrm>
            <a:off x="3095057" y="1643688"/>
            <a:ext cx="2953886" cy="461665"/>
          </a:xfrm>
          <a:prstGeom prst="rect">
            <a:avLst/>
          </a:prstGeom>
        </p:spPr>
        <p:txBody>
          <a:bodyPr wrap="none">
            <a:spAutoFit/>
          </a:bodyPr>
          <a:lstStyle/>
          <a:p>
            <a:pPr algn="ctr">
              <a:spcBef>
                <a:spcPts val="200"/>
              </a:spcBef>
            </a:pPr>
            <a:r>
              <a:rPr lang="en-US" altLang="en-US" sz="2400" dirty="0">
                <a:solidFill>
                  <a:srgbClr val="FF8000"/>
                </a:solidFill>
              </a:rPr>
              <a:t>Upcoming Webinars</a:t>
            </a:r>
            <a:endParaRPr lang="en-US" altLang="en-US" sz="800" dirty="0">
              <a:solidFill>
                <a:srgbClr val="666666"/>
              </a:solidFill>
            </a:endParaRPr>
          </a:p>
        </p:txBody>
      </p:sp>
      <p:sp>
        <p:nvSpPr>
          <p:cNvPr id="12" name="Content Placeholder 2"/>
          <p:cNvSpPr>
            <a:spLocks noGrp="1"/>
          </p:cNvSpPr>
          <p:nvPr>
            <p:ph idx="1" hasCustomPrompt="1"/>
          </p:nvPr>
        </p:nvSpPr>
        <p:spPr>
          <a:xfrm>
            <a:off x="264507" y="2235200"/>
            <a:ext cx="8614985" cy="3632202"/>
          </a:xfrm>
        </p:spPr>
        <p:txBody>
          <a:bodyPr>
            <a:normAutofit/>
          </a:bodyPr>
          <a:lstStyle>
            <a:lvl1pPr>
              <a:defRPr sz="1600" baseline="0"/>
            </a:lvl1pPr>
          </a:lstStyle>
          <a:p>
            <a:pPr lvl="0"/>
            <a:r>
              <a:rPr lang="en-US" dirty="0"/>
              <a:t>Click to add list of Upcoming Webinars.</a:t>
            </a:r>
          </a:p>
        </p:txBody>
      </p:sp>
    </p:spTree>
    <p:extLst>
      <p:ext uri="{BB962C8B-B14F-4D97-AF65-F5344CB8AC3E}">
        <p14:creationId xmlns:p14="http://schemas.microsoft.com/office/powerpoint/2010/main" val="580833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mier Plus Marketing">
    <p:spTree>
      <p:nvGrpSpPr>
        <p:cNvPr id="1" name=""/>
        <p:cNvGrpSpPr/>
        <p:nvPr/>
      </p:nvGrpSpPr>
      <p:grpSpPr>
        <a:xfrm>
          <a:off x="0" y="0"/>
          <a:ext cx="0" cy="0"/>
          <a:chOff x="0" y="0"/>
          <a:chExt cx="0" cy="0"/>
        </a:xfrm>
      </p:grpSpPr>
      <p:sp>
        <p:nvSpPr>
          <p:cNvPr id="6" name="Rectangle 5"/>
          <p:cNvSpPr/>
          <p:nvPr userDrawn="1"/>
        </p:nvSpPr>
        <p:spPr>
          <a:xfrm>
            <a:off x="0" y="0"/>
            <a:ext cx="9144000" cy="1524000"/>
          </a:xfrm>
          <a:prstGeom prst="rect">
            <a:avLst/>
          </a:prstGeom>
          <a:gradFill flip="none" rotWithShape="1">
            <a:gsLst>
              <a:gs pos="78000">
                <a:schemeClr val="tx2"/>
              </a:gs>
              <a:gs pos="100000">
                <a:schemeClr val="accent1">
                  <a:tint val="44500"/>
                  <a:satMod val="160000"/>
                </a:schemeClr>
              </a:gs>
              <a:gs pos="100000">
                <a:schemeClr val="accent1">
                  <a:tint val="23500"/>
                  <a:satMod val="160000"/>
                </a:scheme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7" name="TextBox 6"/>
          <p:cNvSpPr txBox="1"/>
          <p:nvPr userDrawn="1"/>
        </p:nvSpPr>
        <p:spPr>
          <a:xfrm>
            <a:off x="167684" y="189786"/>
            <a:ext cx="5394916" cy="861774"/>
          </a:xfrm>
          <a:prstGeom prst="rect">
            <a:avLst/>
          </a:prstGeom>
          <a:noFill/>
        </p:spPr>
        <p:txBody>
          <a:bodyPr wrap="square" rtlCol="0" anchor="b">
            <a:spAutoFit/>
          </a:bodyPr>
          <a:lstStyle/>
          <a:p>
            <a:r>
              <a:rPr lang="en-US" sz="3200" dirty="0">
                <a:solidFill>
                  <a:srgbClr val="FFFFFF"/>
                </a:solidFill>
              </a:rPr>
              <a:t>CHECKPOINT LEARNING</a:t>
            </a:r>
            <a:r>
              <a:rPr lang="en-US" sz="3200" baseline="30000" dirty="0">
                <a:solidFill>
                  <a:srgbClr val="FFFFFF"/>
                </a:solidFill>
              </a:rPr>
              <a:t>®</a:t>
            </a:r>
          </a:p>
          <a:p>
            <a:r>
              <a:rPr lang="en-US" dirty="0">
                <a:solidFill>
                  <a:srgbClr val="FFFFFF"/>
                </a:solidFill>
              </a:rPr>
              <a:t>PREMIER PLUS CPE PACKAGE</a:t>
            </a:r>
          </a:p>
        </p:txBody>
      </p:sp>
      <p:sp>
        <p:nvSpPr>
          <p:cNvPr id="2" name="TextBox 1"/>
          <p:cNvSpPr txBox="1"/>
          <p:nvPr userDrawn="1"/>
        </p:nvSpPr>
        <p:spPr>
          <a:xfrm>
            <a:off x="364664" y="1808480"/>
            <a:ext cx="8414671" cy="4297680"/>
          </a:xfrm>
          <a:prstGeom prst="rect">
            <a:avLst/>
          </a:prstGeom>
          <a:noFill/>
        </p:spPr>
        <p:txBody>
          <a:bodyPr wrap="square" lIns="0" tIns="0" rIns="0" bIns="0" rtlCol="0" anchor="t">
            <a:noAutofit/>
          </a:bodyPr>
          <a:lstStyle/>
          <a:p>
            <a:pPr defTabSz="914400" fontAlgn="base">
              <a:spcBef>
                <a:spcPct val="0"/>
              </a:spcBef>
              <a:spcAft>
                <a:spcPct val="0"/>
              </a:spcAft>
              <a:buFont typeface="Arial" panose="020B0604020202020204" pitchFamily="34" charset="0"/>
              <a:buNone/>
              <a:defRPr/>
            </a:pPr>
            <a:r>
              <a:rPr lang="en-US" dirty="0">
                <a:solidFill>
                  <a:srgbClr val="666666"/>
                </a:solidFill>
                <a:ea typeface="ＭＳ Ｐゴシック" pitchFamily="34" charset="-128"/>
                <a:cs typeface="Arial" panose="020B0604020202020204" pitchFamily="34" charset="0"/>
              </a:rPr>
              <a:t>The Checkpoint Learning Premier Plus CPE Package provides more learning options than ever before for a single low annual price! </a:t>
            </a:r>
          </a:p>
          <a:p>
            <a:pPr marL="280988" indent="-280988" defTabSz="914400" fontAlgn="base">
              <a:spcBef>
                <a:spcPts val="1200"/>
              </a:spcBef>
              <a:spcAft>
                <a:spcPct val="0"/>
              </a:spcAft>
              <a:buFont typeface="Arial" panose="020B0604020202020204" pitchFamily="34" charset="0"/>
              <a:buChar char="•"/>
              <a:defRPr/>
            </a:pPr>
            <a:r>
              <a:rPr lang="en-US" dirty="0">
                <a:solidFill>
                  <a:srgbClr val="666666"/>
                </a:solidFill>
                <a:ea typeface="ＭＳ Ｐゴシック" pitchFamily="34" charset="-128"/>
                <a:cs typeface="Arial" panose="020B0604020202020204" pitchFamily="34" charset="0"/>
              </a:rPr>
              <a:t>Unlimited </a:t>
            </a:r>
            <a:r>
              <a:rPr lang="en-US" dirty="0">
                <a:solidFill>
                  <a:srgbClr val="666666"/>
                </a:solidFill>
                <a:ea typeface="ＭＳ Ｐゴシック" pitchFamily="34" charset="-128"/>
                <a:cs typeface="Arial" charset="0"/>
              </a:rPr>
              <a:t>access to 450+ online and downloadable self-study courses</a:t>
            </a:r>
          </a:p>
          <a:p>
            <a:pPr marL="280988" indent="-280988" defTabSz="914400" fontAlgn="base">
              <a:spcBef>
                <a:spcPts val="1200"/>
              </a:spcBef>
              <a:spcAft>
                <a:spcPct val="0"/>
              </a:spcAft>
              <a:buFont typeface="Arial" panose="020B0604020202020204" pitchFamily="34" charset="0"/>
              <a:buChar char="•"/>
              <a:defRPr/>
            </a:pPr>
            <a:r>
              <a:rPr lang="en-US" dirty="0">
                <a:solidFill>
                  <a:srgbClr val="666666"/>
                </a:solidFill>
                <a:ea typeface="ＭＳ Ｐゴシック" pitchFamily="34" charset="-128"/>
                <a:cs typeface="Arial" charset="0"/>
              </a:rPr>
              <a:t>Unlimited access to 500+ scheduled webinars </a:t>
            </a:r>
            <a:r>
              <a:rPr lang="en-US" b="1" i="1" dirty="0">
                <a:solidFill>
                  <a:srgbClr val="FF0000"/>
                </a:solidFill>
                <a:ea typeface="ＭＳ Ｐゴシック" pitchFamily="34" charset="-128"/>
                <a:cs typeface="Arial" charset="0"/>
              </a:rPr>
              <a:t>including all full-day webinars</a:t>
            </a:r>
          </a:p>
          <a:p>
            <a:pPr marL="280988" indent="-280988" defTabSz="914400" fontAlgn="base">
              <a:spcBef>
                <a:spcPts val="1200"/>
              </a:spcBef>
              <a:spcAft>
                <a:spcPct val="0"/>
              </a:spcAft>
              <a:buFont typeface="Arial" panose="020B0604020202020204" pitchFamily="34" charset="0"/>
              <a:buChar char="•"/>
              <a:defRPr/>
            </a:pPr>
            <a:r>
              <a:rPr lang="en-US" dirty="0">
                <a:solidFill>
                  <a:srgbClr val="666666"/>
                </a:solidFill>
                <a:ea typeface="ＭＳ Ｐゴシック" pitchFamily="34" charset="-128"/>
                <a:cs typeface="Arial" charset="0"/>
              </a:rPr>
              <a:t>40 annual hours of discounts on Gear Up and AuditWatch self-sponsored seminars and conferences</a:t>
            </a:r>
          </a:p>
          <a:p>
            <a:pPr marL="280988" indent="-280988" defTabSz="914400" fontAlgn="base">
              <a:spcBef>
                <a:spcPts val="1200"/>
              </a:spcBef>
              <a:spcAft>
                <a:spcPct val="0"/>
              </a:spcAft>
              <a:buFont typeface="Arial" panose="020B0604020202020204" pitchFamily="34" charset="0"/>
              <a:buChar char="•"/>
              <a:defRPr/>
            </a:pPr>
            <a:r>
              <a:rPr lang="en-US" dirty="0">
                <a:solidFill>
                  <a:srgbClr val="666666"/>
                </a:solidFill>
                <a:ea typeface="ＭＳ Ｐゴシック" pitchFamily="34" charset="-128"/>
                <a:cs typeface="Arial" charset="0"/>
              </a:rPr>
              <a:t>Competency model tool </a:t>
            </a:r>
          </a:p>
          <a:p>
            <a:pPr marL="280988" indent="-280988" defTabSz="914400" fontAlgn="base">
              <a:spcBef>
                <a:spcPts val="1200"/>
              </a:spcBef>
              <a:spcAft>
                <a:spcPct val="0"/>
              </a:spcAft>
              <a:buFont typeface="Arial" panose="020B0604020202020204" pitchFamily="34" charset="0"/>
              <a:buChar char="•"/>
              <a:defRPr/>
            </a:pPr>
            <a:r>
              <a:rPr lang="en-US" dirty="0">
                <a:solidFill>
                  <a:srgbClr val="666666"/>
                </a:solidFill>
                <a:ea typeface="ＭＳ Ｐゴシック" pitchFamily="34" charset="-128"/>
                <a:cs typeface="Arial" charset="0"/>
              </a:rPr>
              <a:t>Online CPE tracking and compliance monitoring</a:t>
            </a:r>
          </a:p>
          <a:p>
            <a:pPr defTabSz="914400" fontAlgn="base">
              <a:spcBef>
                <a:spcPct val="0"/>
              </a:spcBef>
              <a:spcAft>
                <a:spcPct val="0"/>
              </a:spcAft>
              <a:buFont typeface="Arial" panose="020B0604020202020204" pitchFamily="34" charset="0"/>
              <a:buNone/>
              <a:defRPr/>
            </a:pPr>
            <a:endParaRPr lang="en-US" dirty="0">
              <a:solidFill>
                <a:srgbClr val="666666"/>
              </a:solidFill>
              <a:ea typeface="ＭＳ Ｐゴシック" pitchFamily="34" charset="-128"/>
              <a:cs typeface="Arial" charset="0"/>
            </a:endParaRPr>
          </a:p>
          <a:p>
            <a:pPr defTabSz="914400" fontAlgn="base">
              <a:spcBef>
                <a:spcPct val="0"/>
              </a:spcBef>
              <a:spcAft>
                <a:spcPct val="0"/>
              </a:spcAft>
              <a:buFont typeface="Arial" panose="020B0604020202020204" pitchFamily="34" charset="0"/>
              <a:buNone/>
              <a:defRPr/>
            </a:pPr>
            <a:r>
              <a:rPr lang="en-US" dirty="0">
                <a:solidFill>
                  <a:srgbClr val="666666"/>
                </a:solidFill>
                <a:ea typeface="ＭＳ Ｐゴシック" pitchFamily="34" charset="-128"/>
                <a:cs typeface="Arial" charset="0"/>
              </a:rPr>
              <a:t>This annual subscription package is available for just $469 for new users.</a:t>
            </a:r>
          </a:p>
          <a:p>
            <a:pPr defTabSz="914400" fontAlgn="base">
              <a:spcBef>
                <a:spcPct val="0"/>
              </a:spcBef>
              <a:spcAft>
                <a:spcPct val="0"/>
              </a:spcAft>
              <a:buFont typeface="Arial" panose="020B0604020202020204" pitchFamily="34" charset="0"/>
              <a:buNone/>
              <a:defRPr/>
            </a:pPr>
            <a:endParaRPr lang="en-US" dirty="0">
              <a:solidFill>
                <a:srgbClr val="0070C0"/>
              </a:solidFill>
              <a:ea typeface="ＭＳ Ｐゴシック" pitchFamily="34" charset="-128"/>
              <a:cs typeface="Arial" charset="0"/>
            </a:endParaRPr>
          </a:p>
          <a:p>
            <a:pPr algn="ctr" defTabSz="914400" fontAlgn="base">
              <a:spcBef>
                <a:spcPct val="0"/>
              </a:spcBef>
              <a:spcAft>
                <a:spcPct val="0"/>
              </a:spcAft>
              <a:buFont typeface="Arial" panose="020B0604020202020204" pitchFamily="34" charset="0"/>
              <a:buNone/>
              <a:defRPr/>
            </a:pPr>
            <a:r>
              <a:rPr lang="en-US" b="1" dirty="0">
                <a:solidFill>
                  <a:srgbClr val="0070C0"/>
                </a:solidFill>
                <a:ea typeface="ＭＳ Ｐゴシック" pitchFamily="34" charset="-128"/>
                <a:cs typeface="Arial" charset="0"/>
              </a:rPr>
              <a:t>For more information and to sign up, please visit </a:t>
            </a:r>
            <a:r>
              <a:rPr lang="en-US" b="1" dirty="0">
                <a:solidFill>
                  <a:srgbClr val="FF8000"/>
                </a:solidFill>
                <a:ea typeface="ＭＳ Ｐゴシック" pitchFamily="34" charset="-128"/>
                <a:cs typeface="Arial" charset="0"/>
              </a:rPr>
              <a:t>checkpointlearning.thomsonreuters.com/CPESolutions/PLSW</a:t>
            </a:r>
          </a:p>
        </p:txBody>
      </p:sp>
    </p:spTree>
    <p:extLst>
      <p:ext uri="{BB962C8B-B14F-4D97-AF65-F5344CB8AC3E}">
        <p14:creationId xmlns:p14="http://schemas.microsoft.com/office/powerpoint/2010/main" val="2600566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white"/>
                </a:solidFill>
              </a:rPr>
              <a:t>1040 Individual Tax: Section C</a:t>
            </a:r>
            <a:endParaRPr lang="en-US" dirty="0">
              <a:solidFill>
                <a:prstClr val="white"/>
              </a:solidFill>
            </a:endParaRPr>
          </a:p>
        </p:txBody>
      </p:sp>
      <p:sp>
        <p:nvSpPr>
          <p:cNvPr id="2" name="Title 1"/>
          <p:cNvSpPr>
            <a:spLocks noGrp="1"/>
          </p:cNvSpPr>
          <p:nvPr>
            <p:ph type="title"/>
          </p:nvPr>
        </p:nvSpPr>
        <p:spPr>
          <a:xfrm>
            <a:off x="277488" y="1833346"/>
            <a:ext cx="7722023" cy="1692275"/>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7560" y="6414660"/>
            <a:ext cx="1753376" cy="336122"/>
          </a:xfrm>
          <a:prstGeom prst="rect">
            <a:avLst/>
          </a:prstGeom>
          <a:noFill/>
          <a:ln>
            <a:noFill/>
          </a:ln>
        </p:spPr>
      </p:pic>
    </p:spTree>
    <p:extLst>
      <p:ext uri="{BB962C8B-B14F-4D97-AF65-F5344CB8AC3E}">
        <p14:creationId xmlns:p14="http://schemas.microsoft.com/office/powerpoint/2010/main" val="38351780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3">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a Ink-Savin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srgbClr val="4D4D4D"/>
                </a:solidFill>
              </a:rPr>
              <a:pPr/>
              <a:t>‹#›</a:t>
            </a:fld>
            <a:endParaRPr lang="en-US" dirty="0">
              <a:solidFill>
                <a:srgbClr val="4D4D4D"/>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4D4D4D"/>
                </a:solidFill>
              </a:rPr>
              <a:t>1040 Individual Tax: Section C</a:t>
            </a:r>
            <a:endParaRPr lang="en-US" dirty="0">
              <a:solidFill>
                <a:srgbClr val="4D4D4D"/>
              </a:solidFill>
            </a:endParaRPr>
          </a:p>
        </p:txBody>
      </p:sp>
      <p:sp>
        <p:nvSpPr>
          <p:cNvPr id="2" name="Title 1"/>
          <p:cNvSpPr>
            <a:spLocks noGrp="1"/>
          </p:cNvSpPr>
          <p:nvPr>
            <p:ph type="title"/>
          </p:nvPr>
        </p:nvSpPr>
        <p:spPr>
          <a:xfrm>
            <a:off x="278680" y="1828800"/>
            <a:ext cx="7722023" cy="1692275"/>
          </a:xfrm>
        </p:spPr>
        <p:txBody>
          <a:bodyPr anchor="t">
            <a:noAutofit/>
          </a:bodyPr>
          <a:lstStyle>
            <a:lvl1pPr algn="l">
              <a:defRPr sz="3600" b="0" i="0" cap="none">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833819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white"/>
                </a:solidFill>
              </a:rPr>
              <a:t>1040 Individual Tax: Section C</a:t>
            </a:r>
            <a:endParaRPr lang="en-US" dirty="0">
              <a:solidFill>
                <a:prstClr val="white"/>
              </a:solidFill>
            </a:endParaRPr>
          </a:p>
        </p:txBody>
      </p:sp>
      <p:sp>
        <p:nvSpPr>
          <p:cNvPr id="2" name="Title 1"/>
          <p:cNvSpPr>
            <a:spLocks noGrp="1"/>
          </p:cNvSpPr>
          <p:nvPr>
            <p:ph type="title"/>
          </p:nvPr>
        </p:nvSpPr>
        <p:spPr>
          <a:xfrm>
            <a:off x="278680" y="1829102"/>
            <a:ext cx="7722023" cy="1692275"/>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7560" y="6414660"/>
            <a:ext cx="1753376" cy="336122"/>
          </a:xfrm>
          <a:prstGeom prst="rect">
            <a:avLst/>
          </a:prstGeom>
          <a:noFill/>
          <a:ln>
            <a:noFill/>
          </a:ln>
        </p:spPr>
      </p:pic>
    </p:spTree>
    <p:extLst>
      <p:ext uri="{BB962C8B-B14F-4D97-AF65-F5344CB8AC3E}">
        <p14:creationId xmlns:p14="http://schemas.microsoft.com/office/powerpoint/2010/main" val="23142960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75B2691-1CFD-4C91-9C61-812938F63A4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3">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518298" y="0"/>
            <a:ext cx="7625702" cy="6065978"/>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prstClr val="white"/>
                </a:solidFill>
              </a:rPr>
              <a:t>1040 Individual Tax: Section C</a:t>
            </a:r>
            <a:endParaRPr lang="en-US" dirty="0">
              <a:solidFill>
                <a:prstClr val="white"/>
              </a:solidFill>
            </a:endParaRPr>
          </a:p>
        </p:txBody>
      </p:sp>
      <p:sp>
        <p:nvSpPr>
          <p:cNvPr id="2" name="Title 1"/>
          <p:cNvSpPr>
            <a:spLocks noGrp="1"/>
          </p:cNvSpPr>
          <p:nvPr>
            <p:ph type="title"/>
          </p:nvPr>
        </p:nvSpPr>
        <p:spPr>
          <a:xfrm>
            <a:off x="278680" y="1829100"/>
            <a:ext cx="6857112" cy="2286000"/>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7560" y="6414660"/>
            <a:ext cx="1753376" cy="336122"/>
          </a:xfrm>
          <a:prstGeom prst="rect">
            <a:avLst/>
          </a:prstGeom>
          <a:noFill/>
          <a:ln>
            <a:noFill/>
          </a:ln>
        </p:spPr>
      </p:pic>
    </p:spTree>
    <p:extLst>
      <p:ext uri="{BB962C8B-B14F-4D97-AF65-F5344CB8AC3E}">
        <p14:creationId xmlns:p14="http://schemas.microsoft.com/office/powerpoint/2010/main" val="3187826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5">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12000"/>
          </a:blip>
          <a:stretch>
            <a:fillRect/>
          </a:stretch>
        </p:blipFill>
        <p:spPr>
          <a:xfrm>
            <a:off x="1518298" y="0"/>
            <a:ext cx="7625702" cy="6065978"/>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solidFill>
                  <a:srgbClr val="4D4D4D"/>
                </a:solidFill>
              </a:rPr>
              <a:pPr/>
              <a:t>‹#›</a:t>
            </a:fld>
            <a:endParaRPr lang="en-US">
              <a:solidFill>
                <a:srgbClr val="4D4D4D"/>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solidFill>
                  <a:srgbClr val="4D4D4D"/>
                </a:solidFill>
              </a:rPr>
              <a:t>1040 Individual Tax: Section C</a:t>
            </a:r>
          </a:p>
        </p:txBody>
      </p:sp>
      <p:sp>
        <p:nvSpPr>
          <p:cNvPr id="2" name="Title 1"/>
          <p:cNvSpPr>
            <a:spLocks noGrp="1"/>
          </p:cNvSpPr>
          <p:nvPr>
            <p:ph type="title"/>
          </p:nvPr>
        </p:nvSpPr>
        <p:spPr>
          <a:xfrm>
            <a:off x="278679" y="1829100"/>
            <a:ext cx="6857113" cy="2286000"/>
          </a:xfrm>
        </p:spPr>
        <p:txBody>
          <a:bodyPr anchor="t">
            <a:noAutofit/>
          </a:bodyPr>
          <a:lstStyle>
            <a:lvl1pPr algn="l">
              <a:defRPr sz="3600" b="0" i="0" cap="none">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6965304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9870" y="1054849"/>
            <a:ext cx="4112299"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754214" y="1054849"/>
            <a:ext cx="4112299"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1886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278679" y="723900"/>
            <a:ext cx="8587834"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dirty="0"/>
              <a:t>Click to edit Master text styles</a:t>
            </a:r>
          </a:p>
        </p:txBody>
      </p:sp>
      <p:sp>
        <p:nvSpPr>
          <p:cNvPr id="3" name="Content Placeholder 2"/>
          <p:cNvSpPr>
            <a:spLocks noGrp="1"/>
          </p:cNvSpPr>
          <p:nvPr>
            <p:ph idx="1"/>
          </p:nvPr>
        </p:nvSpPr>
        <p:spPr>
          <a:xfrm>
            <a:off x="279870" y="1397000"/>
            <a:ext cx="4112299"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754214" y="1397000"/>
            <a:ext cx="4112299"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7027310"/>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U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cxnSp>
        <p:nvCxnSpPr>
          <p:cNvPr id="8" name="Straight Connector 7"/>
          <p:cNvCxnSpPr/>
          <p:nvPr userDrawn="1"/>
        </p:nvCxnSpPr>
        <p:spPr>
          <a:xfrm>
            <a:off x="4574381"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278681" y="3646488"/>
            <a:ext cx="8586761"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78679" y="1108660"/>
            <a:ext cx="4112299"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4754214" y="1108660"/>
            <a:ext cx="4112299"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4"/>
          </p:nvPr>
        </p:nvSpPr>
        <p:spPr>
          <a:xfrm>
            <a:off x="278679" y="3841115"/>
            <a:ext cx="4112299"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idx="15"/>
          </p:nvPr>
        </p:nvSpPr>
        <p:spPr>
          <a:xfrm>
            <a:off x="4754214" y="3841115"/>
            <a:ext cx="4112299"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7032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cxnSp>
        <p:nvCxnSpPr>
          <p:cNvPr id="8" name="Straight Connector 7"/>
          <p:cNvCxnSpPr/>
          <p:nvPr userDrawn="1"/>
        </p:nvCxnSpPr>
        <p:spPr>
          <a:xfrm flipH="1">
            <a:off x="4572000" y="1485900"/>
            <a:ext cx="2381"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279752" y="3809692"/>
            <a:ext cx="8586761"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7"/>
          <p:cNvSpPr>
            <a:spLocks noGrp="1"/>
          </p:cNvSpPr>
          <p:nvPr>
            <p:ph type="body" sz="quarter" idx="16"/>
          </p:nvPr>
        </p:nvSpPr>
        <p:spPr>
          <a:xfrm>
            <a:off x="278679" y="723900"/>
            <a:ext cx="8587834"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dirty="0"/>
              <a:t>Click to edit Master text styles</a:t>
            </a:r>
          </a:p>
        </p:txBody>
      </p:sp>
      <p:sp>
        <p:nvSpPr>
          <p:cNvPr id="3" name="Content Placeholder 2"/>
          <p:cNvSpPr>
            <a:spLocks noGrp="1"/>
          </p:cNvSpPr>
          <p:nvPr>
            <p:ph idx="1"/>
          </p:nvPr>
        </p:nvSpPr>
        <p:spPr>
          <a:xfrm>
            <a:off x="278679" y="1426159"/>
            <a:ext cx="4112299"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4754214" y="1426159"/>
            <a:ext cx="4112299"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7"/>
          </p:nvPr>
        </p:nvSpPr>
        <p:spPr>
          <a:xfrm>
            <a:off x="278679" y="4014990"/>
            <a:ext cx="4112299"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8"/>
          </p:nvPr>
        </p:nvSpPr>
        <p:spPr>
          <a:xfrm>
            <a:off x="4754214" y="4014990"/>
            <a:ext cx="4112299"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225253"/>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idx="13"/>
          </p:nvPr>
        </p:nvSpPr>
        <p:spPr>
          <a:xfrm>
            <a:off x="278679" y="1108660"/>
            <a:ext cx="2636730"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3254231" y="1108660"/>
            <a:ext cx="2636730"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4"/>
          </p:nvPr>
        </p:nvSpPr>
        <p:spPr>
          <a:xfrm>
            <a:off x="6229783" y="1108660"/>
            <a:ext cx="2636730"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138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Col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11"/>
          </p:nvPr>
        </p:nvSpPr>
        <p:spPr/>
        <p:txBody>
          <a:bodyPr/>
          <a:lstStyle/>
          <a:p>
            <a:r>
              <a:rPr lang="en-US">
                <a:solidFill>
                  <a:srgbClr val="666666"/>
                </a:solidFill>
              </a:rPr>
              <a:t>1040 Individual Tax: Section C</a:t>
            </a:r>
            <a:endParaRPr lang="en-US" dirty="0">
              <a:solidFill>
                <a:srgbClr val="666666"/>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279871" y="1054849"/>
            <a:ext cx="8586642" cy="917789"/>
          </a:xfrm>
        </p:spPr>
        <p:txBody>
          <a:bodyPr/>
          <a:lstStyle/>
          <a:p>
            <a:pPr lvl="0"/>
            <a:r>
              <a:rPr lang="en-US" dirty="0"/>
              <a:t>Click to edit Master text styles</a:t>
            </a:r>
          </a:p>
        </p:txBody>
      </p:sp>
      <p:sp>
        <p:nvSpPr>
          <p:cNvPr id="12" name="Content Placeholder 2"/>
          <p:cNvSpPr>
            <a:spLocks noGrp="1"/>
          </p:cNvSpPr>
          <p:nvPr>
            <p:ph idx="13"/>
          </p:nvPr>
        </p:nvSpPr>
        <p:spPr>
          <a:xfrm>
            <a:off x="278679" y="2109327"/>
            <a:ext cx="2636730"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3254231" y="2109327"/>
            <a:ext cx="2636730"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4"/>
          </p:nvPr>
        </p:nvSpPr>
        <p:spPr>
          <a:xfrm>
            <a:off x="6229783" y="2109327"/>
            <a:ext cx="2636730"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312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remier Plus Marketing">
    <p:spTree>
      <p:nvGrpSpPr>
        <p:cNvPr id="1" name=""/>
        <p:cNvGrpSpPr/>
        <p:nvPr/>
      </p:nvGrpSpPr>
      <p:grpSpPr>
        <a:xfrm>
          <a:off x="0" y="0"/>
          <a:ext cx="0" cy="0"/>
          <a:chOff x="0" y="0"/>
          <a:chExt cx="0" cy="0"/>
        </a:xfrm>
      </p:grpSpPr>
      <p:sp>
        <p:nvSpPr>
          <p:cNvPr id="5" name="Title 1"/>
          <p:cNvSpPr txBox="1">
            <a:spLocks/>
          </p:cNvSpPr>
          <p:nvPr userDrawn="1"/>
        </p:nvSpPr>
        <p:spPr bwMode="auto">
          <a:xfrm>
            <a:off x="838201" y="-46036"/>
            <a:ext cx="7445375" cy="1143001"/>
          </a:xfrm>
          <a:prstGeom prst="rect">
            <a:avLst/>
          </a:prstGeom>
          <a:noFill/>
          <a:ln w="9525">
            <a:noFill/>
            <a:miter lim="800000"/>
            <a:headEnd/>
            <a:tailEnd/>
          </a:ln>
        </p:spPr>
        <p:txBody>
          <a:bodyPr lIns="0" tIns="0" rIns="0" bIns="0" anchor="b"/>
          <a:lstStyle/>
          <a:p>
            <a:pPr algn="ctr" defTabSz="457200" fontAlgn="auto">
              <a:lnSpc>
                <a:spcPct val="90000"/>
              </a:lnSpc>
              <a:spcBef>
                <a:spcPts val="0"/>
              </a:spcBef>
              <a:spcAft>
                <a:spcPts val="0"/>
              </a:spcAft>
              <a:defRPr/>
            </a:pPr>
            <a:endParaRPr lang="en-US" sz="3600" kern="0" dirty="0">
              <a:solidFill>
                <a:srgbClr val="FF8000"/>
              </a:solidFill>
              <a:latin typeface="Arial"/>
              <a:ea typeface="ＭＳ Ｐゴシック" charset="-128"/>
              <a:cs typeface="Arial" pitchFamily="34" charset="0"/>
            </a:endParaRPr>
          </a:p>
        </p:txBody>
      </p:sp>
      <p:sp>
        <p:nvSpPr>
          <p:cNvPr id="6" name="Rectangle 5"/>
          <p:cNvSpPr/>
          <p:nvPr userDrawn="1"/>
        </p:nvSpPr>
        <p:spPr>
          <a:xfrm>
            <a:off x="0" y="0"/>
            <a:ext cx="9144000" cy="1524000"/>
          </a:xfrm>
          <a:prstGeom prst="rect">
            <a:avLst/>
          </a:prstGeom>
          <a:gradFill flip="none" rotWithShape="1">
            <a:gsLst>
              <a:gs pos="78000">
                <a:schemeClr val="tx2"/>
              </a:gs>
              <a:gs pos="100000">
                <a:schemeClr val="accent1">
                  <a:tint val="44500"/>
                  <a:satMod val="160000"/>
                </a:schemeClr>
              </a:gs>
              <a:gs pos="100000">
                <a:schemeClr val="accent1">
                  <a:tint val="23500"/>
                  <a:satMod val="160000"/>
                </a:scheme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sp>
        <p:nvSpPr>
          <p:cNvPr id="7" name="TextBox 6"/>
          <p:cNvSpPr txBox="1"/>
          <p:nvPr userDrawn="1"/>
        </p:nvSpPr>
        <p:spPr>
          <a:xfrm>
            <a:off x="167684" y="189786"/>
            <a:ext cx="5394916" cy="861774"/>
          </a:xfrm>
          <a:prstGeom prst="rect">
            <a:avLst/>
          </a:prstGeom>
          <a:noFill/>
        </p:spPr>
        <p:txBody>
          <a:bodyPr wrap="square" rtlCol="0" anchor="b">
            <a:spAutoFit/>
          </a:bodyPr>
          <a:lstStyle/>
          <a:p>
            <a:pPr defTabSz="457200" fontAlgn="auto">
              <a:spcBef>
                <a:spcPts val="0"/>
              </a:spcBef>
              <a:spcAft>
                <a:spcPts val="0"/>
              </a:spcAft>
            </a:pPr>
            <a:r>
              <a:rPr lang="en-US" sz="3200" dirty="0">
                <a:solidFill>
                  <a:srgbClr val="FFFFFF"/>
                </a:solidFill>
                <a:latin typeface="Arial"/>
              </a:rPr>
              <a:t>CHECKPOINT LEARNING</a:t>
            </a:r>
            <a:r>
              <a:rPr lang="en-US" sz="3200" baseline="30000" dirty="0">
                <a:solidFill>
                  <a:srgbClr val="FFFFFF"/>
                </a:solidFill>
                <a:latin typeface="Arial"/>
              </a:rPr>
              <a:t>®</a:t>
            </a:r>
          </a:p>
          <a:p>
            <a:pPr defTabSz="457200" fontAlgn="auto">
              <a:spcBef>
                <a:spcPts val="0"/>
              </a:spcBef>
              <a:spcAft>
                <a:spcPts val="0"/>
              </a:spcAft>
            </a:pPr>
            <a:r>
              <a:rPr lang="en-US" dirty="0">
                <a:solidFill>
                  <a:srgbClr val="FFFFFF"/>
                </a:solidFill>
                <a:latin typeface="Arial"/>
              </a:rPr>
              <a:t>PREMIER PLUS CPE PACKAGE</a:t>
            </a:r>
          </a:p>
        </p:txBody>
      </p:sp>
      <p:sp>
        <p:nvSpPr>
          <p:cNvPr id="12" name="Content Placeholder 2"/>
          <p:cNvSpPr>
            <a:spLocks noGrp="1"/>
          </p:cNvSpPr>
          <p:nvPr>
            <p:ph idx="1" hasCustomPrompt="1"/>
          </p:nvPr>
        </p:nvSpPr>
        <p:spPr>
          <a:xfrm>
            <a:off x="264507" y="1635760"/>
            <a:ext cx="8614985" cy="4663440"/>
          </a:xfrm>
        </p:spPr>
        <p:txBody>
          <a:bodyPr>
            <a:normAutofit/>
          </a:bodyPr>
          <a:lstStyle>
            <a:lvl1pPr marL="285750" indent="-285750">
              <a:spcBef>
                <a:spcPts val="1200"/>
              </a:spcBef>
              <a:spcAft>
                <a:spcPts val="1200"/>
              </a:spcAft>
              <a:buClr>
                <a:schemeClr val="tx2"/>
              </a:buClr>
              <a:buFont typeface="Arial" panose="020B0604020202020204" pitchFamily="34" charset="0"/>
              <a:buChar char="•"/>
              <a:defRPr sz="1800" baseline="0"/>
            </a:lvl1pPr>
          </a:lstStyle>
          <a:p>
            <a:pPr lvl="0"/>
            <a:r>
              <a:rPr lang="en-US" dirty="0"/>
              <a:t>Click to add Premier Plus Content.</a:t>
            </a:r>
          </a:p>
        </p:txBody>
      </p:sp>
    </p:spTree>
    <p:extLst>
      <p:ext uri="{BB962C8B-B14F-4D97-AF65-F5344CB8AC3E}">
        <p14:creationId xmlns:p14="http://schemas.microsoft.com/office/powerpoint/2010/main" val="4193626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Marketing">
    <p:spTree>
      <p:nvGrpSpPr>
        <p:cNvPr id="1" name=""/>
        <p:cNvGrpSpPr/>
        <p:nvPr/>
      </p:nvGrpSpPr>
      <p:grpSpPr>
        <a:xfrm>
          <a:off x="0" y="0"/>
          <a:ext cx="0" cy="0"/>
          <a:chOff x="0" y="0"/>
          <a:chExt cx="0" cy="0"/>
        </a:xfrm>
      </p:grpSpPr>
      <p:sp>
        <p:nvSpPr>
          <p:cNvPr id="5" name="Title 1"/>
          <p:cNvSpPr txBox="1">
            <a:spLocks/>
          </p:cNvSpPr>
          <p:nvPr userDrawn="1"/>
        </p:nvSpPr>
        <p:spPr bwMode="auto">
          <a:xfrm>
            <a:off x="838201" y="-46036"/>
            <a:ext cx="7445375" cy="1143001"/>
          </a:xfrm>
          <a:prstGeom prst="rect">
            <a:avLst/>
          </a:prstGeom>
          <a:noFill/>
          <a:ln w="9525">
            <a:noFill/>
            <a:miter lim="800000"/>
            <a:headEnd/>
            <a:tailEnd/>
          </a:ln>
        </p:spPr>
        <p:txBody>
          <a:bodyPr lIns="0" tIns="0" rIns="0" bIns="0" anchor="b"/>
          <a:lstStyle/>
          <a:p>
            <a:pPr algn="ctr">
              <a:lnSpc>
                <a:spcPct val="90000"/>
              </a:lnSpc>
              <a:defRPr/>
            </a:pPr>
            <a:endParaRPr lang="en-US" sz="3600" kern="0" dirty="0">
              <a:solidFill>
                <a:srgbClr val="FF8000"/>
              </a:solidFill>
              <a:ea typeface="ＭＳ Ｐゴシック" charset="-128"/>
              <a:cs typeface="Arial" pitchFamily="34" charset="0"/>
            </a:endParaRPr>
          </a:p>
        </p:txBody>
      </p:sp>
      <p:sp>
        <p:nvSpPr>
          <p:cNvPr id="6" name="Rectangle 5"/>
          <p:cNvSpPr/>
          <p:nvPr userDrawn="1"/>
        </p:nvSpPr>
        <p:spPr>
          <a:xfrm>
            <a:off x="0" y="0"/>
            <a:ext cx="9144000" cy="1524000"/>
          </a:xfrm>
          <a:prstGeom prst="rect">
            <a:avLst/>
          </a:prstGeom>
          <a:gradFill flip="none" rotWithShape="1">
            <a:gsLst>
              <a:gs pos="78000">
                <a:schemeClr val="tx2"/>
              </a:gs>
              <a:gs pos="100000">
                <a:schemeClr val="accent1">
                  <a:tint val="44500"/>
                  <a:satMod val="160000"/>
                </a:schemeClr>
              </a:gs>
              <a:gs pos="100000">
                <a:schemeClr val="accent1">
                  <a:tint val="23500"/>
                  <a:satMod val="160000"/>
                </a:schemeClr>
              </a:gs>
            </a:gsLst>
            <a:lin ang="54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FFFFFF"/>
              </a:solidFill>
            </a:endParaRPr>
          </a:p>
        </p:txBody>
      </p:sp>
      <p:sp>
        <p:nvSpPr>
          <p:cNvPr id="7" name="TextBox 6"/>
          <p:cNvSpPr txBox="1"/>
          <p:nvPr userDrawn="1"/>
        </p:nvSpPr>
        <p:spPr>
          <a:xfrm>
            <a:off x="147249" y="177226"/>
            <a:ext cx="5394916" cy="584775"/>
          </a:xfrm>
          <a:prstGeom prst="rect">
            <a:avLst/>
          </a:prstGeom>
          <a:noFill/>
        </p:spPr>
        <p:txBody>
          <a:bodyPr wrap="square" rtlCol="0" anchor="b">
            <a:spAutoFit/>
          </a:bodyPr>
          <a:lstStyle/>
          <a:p>
            <a:r>
              <a:rPr lang="en-US" sz="3200" dirty="0">
                <a:solidFill>
                  <a:srgbClr val="FFFFFF"/>
                </a:solidFill>
                <a:ea typeface="ＭＳ Ｐゴシック" pitchFamily="34" charset="-128"/>
                <a:cs typeface="Arial" charset="0"/>
              </a:rPr>
              <a:t>CHECKPOINT LEARNING</a:t>
            </a:r>
            <a:r>
              <a:rPr lang="en-US" sz="3200" baseline="30000" dirty="0">
                <a:solidFill>
                  <a:srgbClr val="FFFFFF"/>
                </a:solidFill>
                <a:ea typeface="ＭＳ Ｐゴシック" pitchFamily="34" charset="-128"/>
                <a:cs typeface="Arial" charset="0"/>
              </a:rPr>
              <a:t>®</a:t>
            </a:r>
          </a:p>
        </p:txBody>
      </p:sp>
      <p:sp>
        <p:nvSpPr>
          <p:cNvPr id="13" name="TextBox 12"/>
          <p:cNvSpPr txBox="1"/>
          <p:nvPr userDrawn="1"/>
        </p:nvSpPr>
        <p:spPr>
          <a:xfrm>
            <a:off x="5457825" y="531169"/>
            <a:ext cx="3124200" cy="461665"/>
          </a:xfrm>
          <a:prstGeom prst="rect">
            <a:avLst/>
          </a:prstGeom>
          <a:noFill/>
        </p:spPr>
        <p:txBody>
          <a:bodyPr wrap="square" rtlCol="0" anchor="b">
            <a:spAutoFit/>
          </a:bodyPr>
          <a:lstStyle/>
          <a:p>
            <a:pPr algn="r"/>
            <a:r>
              <a:rPr lang="en-US" sz="2400" b="1" dirty="0">
                <a:solidFill>
                  <a:srgbClr val="FFFFFF"/>
                </a:solidFill>
                <a:ea typeface="ＭＳ Ｐゴシック" pitchFamily="34" charset="-128"/>
                <a:cs typeface="Arial" charset="0"/>
              </a:rPr>
              <a:t>Register Now!</a:t>
            </a:r>
          </a:p>
        </p:txBody>
      </p:sp>
      <p:sp>
        <p:nvSpPr>
          <p:cNvPr id="8" name="Content Placeholder 2"/>
          <p:cNvSpPr>
            <a:spLocks noGrp="1"/>
          </p:cNvSpPr>
          <p:nvPr>
            <p:ph idx="1" hasCustomPrompt="1"/>
          </p:nvPr>
        </p:nvSpPr>
        <p:spPr>
          <a:xfrm>
            <a:off x="227468" y="762001"/>
            <a:ext cx="6173808" cy="214235"/>
          </a:xfrm>
          <a:ln w="38100">
            <a:solidFill>
              <a:schemeClr val="tx2"/>
            </a:solidFill>
          </a:ln>
        </p:spPr>
        <p:txBody>
          <a:bodyPr anchor="ctr">
            <a:normAutofit/>
          </a:bodyPr>
          <a:lstStyle>
            <a:lvl1pPr algn="l">
              <a:defRPr sz="2000" b="0" baseline="0">
                <a:solidFill>
                  <a:schemeClr val="bg1"/>
                </a:solidFill>
              </a:defRPr>
            </a:lvl1pPr>
          </a:lstStyle>
          <a:p>
            <a:pPr lvl="0"/>
            <a:r>
              <a:rPr lang="en-US" dirty="0"/>
              <a:t>Click to edit subtitle</a:t>
            </a:r>
          </a:p>
        </p:txBody>
      </p:sp>
      <p:sp>
        <p:nvSpPr>
          <p:cNvPr id="9" name="Content Placeholder 2"/>
          <p:cNvSpPr>
            <a:spLocks noGrp="1"/>
          </p:cNvSpPr>
          <p:nvPr>
            <p:ph idx="10" hasCustomPrompt="1"/>
          </p:nvPr>
        </p:nvSpPr>
        <p:spPr>
          <a:xfrm>
            <a:off x="264507" y="1600200"/>
            <a:ext cx="8614985" cy="4724400"/>
          </a:xfrm>
        </p:spPr>
        <p:txBody>
          <a:bodyPr>
            <a:normAutofit/>
          </a:bodyPr>
          <a:lstStyle>
            <a:lvl1pPr>
              <a:defRPr sz="1600" baseline="0"/>
            </a:lvl1pPr>
          </a:lstStyle>
          <a:p>
            <a:pPr lvl="0"/>
            <a:r>
              <a:rPr lang="en-US" dirty="0"/>
              <a:t>Click to add list of Upcoming Webinars/Conferences.</a:t>
            </a:r>
          </a:p>
        </p:txBody>
      </p:sp>
    </p:spTree>
    <p:extLst>
      <p:ext uri="{BB962C8B-B14F-4D97-AF65-F5344CB8AC3E}">
        <p14:creationId xmlns:p14="http://schemas.microsoft.com/office/powerpoint/2010/main" val="314195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6C68343-5C46-495C-99CA-D1AE3F7FC7B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228418-08D7-48A5-880D-B6DDB5264A7B}" type="datetime1">
              <a:rPr lang="en-US" smtClean="0"/>
              <a:t>11/8/2019</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BA3DA92-7D3B-4078-925E-B542B5FBF47C}"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46269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8BB1B1-BA57-4DB8-AEA5-707361185DED}" type="datetime1">
              <a:rPr lang="en-US" smtClean="0"/>
              <a:t>11/8/2019</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A290047-54BE-4BAE-A1C6-AE9C2118C8DE}"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54762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BC8194D-553D-4C0D-9C2C-28B07B8E19A0}" type="datetime1">
              <a:rPr lang="en-US" smtClean="0"/>
              <a:t>11/8/2019</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9DE4B7D-4188-4E9E-80E4-EC58660F4BC0}"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0751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922F95C1-6E58-4E58-8406-04112EBD1023}" type="datetime1">
              <a:rPr lang="en-US" smtClean="0"/>
              <a:t>11/8/2019</a:t>
            </a:fld>
            <a:endParaRPr lang="en-US" dirty="0"/>
          </a:p>
        </p:txBody>
      </p:sp>
      <p:sp>
        <p:nvSpPr>
          <p:cNvPr id="6" name="Slide Number Placeholder 5"/>
          <p:cNvSpPr>
            <a:spLocks noGrp="1"/>
          </p:cNvSpPr>
          <p:nvPr>
            <p:ph type="sldNum" sz="quarter" idx="16"/>
          </p:nvPr>
        </p:nvSpPr>
        <p:spPr/>
        <p:txBody>
          <a:bodyPr/>
          <a:lstStyle>
            <a:lvl1pPr>
              <a:defRPr/>
            </a:lvl1pPr>
          </a:lstStyle>
          <a:p>
            <a:pPr>
              <a:defRPr/>
            </a:pPr>
            <a:fld id="{2329D35F-C136-4894-9E06-F14DA4D700B6}"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737545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C6619F8B-22AA-432A-BAC8-89E86A61D78F}" type="datetime1">
              <a:rPr lang="en-US" smtClean="0"/>
              <a:t>11/8/2019</a:t>
            </a:fld>
            <a:endParaRPr lang="en-US" dirty="0"/>
          </a:p>
        </p:txBody>
      </p:sp>
      <p:sp>
        <p:nvSpPr>
          <p:cNvPr id="8" name="Slide Number Placeholder 5"/>
          <p:cNvSpPr>
            <a:spLocks noGrp="1"/>
          </p:cNvSpPr>
          <p:nvPr>
            <p:ph type="sldNum" sz="quarter" idx="16"/>
          </p:nvPr>
        </p:nvSpPr>
        <p:spPr/>
        <p:txBody>
          <a:bodyPr/>
          <a:lstStyle>
            <a:lvl1pPr>
              <a:defRPr/>
            </a:lvl1pPr>
          </a:lstStyle>
          <a:p>
            <a:pPr>
              <a:defRPr/>
            </a:pPr>
            <a:fld id="{825D77CD-0DA0-46D5-9AE9-9FFB1F66CE51}"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054617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2E2E960-4DD9-425C-8AF4-69E18AF1EC9C}" type="datetime1">
              <a:rPr lang="en-US" smtClean="0"/>
              <a:t>11/8/2019</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F66B7241-CE11-479E-994A-24C4FA969D94}"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8622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CD6229-483C-4516-B191-452C2E61A24A}" type="datetime1">
              <a:rPr lang="en-US" smtClean="0"/>
              <a:t>11/8/2019</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119D2970-27AA-4FAD-968A-9210D5F949D8}"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66950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79B3FE-82A5-485D-A7DD-3BBF3DBCD857}" type="datetime1">
              <a:rPr lang="en-US" smtClean="0"/>
              <a:t>11/8/2019</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96477B4-2015-4706-87C9-B23B85DC0336}"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22958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ED4983-C141-4E57-8E89-623E5778A8D6}" type="datetime1">
              <a:rPr lang="en-US" smtClean="0"/>
              <a:t>11/8/2019</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72BBCFF-AC37-4466-B57F-CEFF5151D4A7}"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26648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4C9F49-44F4-413C-91CF-FCFE3A80CAEA}" type="datetime1">
              <a:rPr lang="en-US" smtClean="0"/>
              <a:t>11/8/2019</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FC1F6D8-6CB0-46AD-884A-3ED287E89DB2}"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943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CBB276F3-1388-44EF-8A9B-9074FB8F0D1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8659BA-57A3-47A8-8E7C-A7C396F9F082}" type="datetime1">
              <a:rPr lang="en-US" smtClean="0"/>
              <a:t>11/8/2019</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268D0F9-6460-41BC-BFE4-710AD1515051}"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194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8BE2B7F4-324A-490A-A173-C3AA12AF5E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26D7B74-2F66-4128-9A4E-8087FB725E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DFE25F6-CDAE-481D-AA40-CBF1165EEB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3124200" y="6394450"/>
            <a:ext cx="5172075" cy="23177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A4E8EB71-2DE2-4899-88A9-1C0C8ED3D2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0.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Arial" pitchFamily="34" charset="0"/>
                <a:cs typeface="+mn-cs"/>
              </a:defRPr>
            </a:lvl1pPr>
          </a:lstStyle>
          <a:p>
            <a:pPr>
              <a:defRPr/>
            </a:pPr>
            <a:fld id="{8303D650-25B3-4D7E-9F44-0CE9DDC66C51}" type="slidenum">
              <a:rPr lang="en-US"/>
              <a:pPr>
                <a:defRPr/>
              </a:pPr>
              <a:t>‹#›</a:t>
            </a:fld>
            <a:endParaRPr lang="en-US"/>
          </a:p>
        </p:txBody>
      </p:sp>
      <p:sp>
        <p:nvSpPr>
          <p:cNvPr id="1029"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0"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8" descr="slideMaster_Logo600"/>
          <p:cNvPicPr>
            <a:picLocks noChangeAspect="1" noChangeArrowheads="1"/>
          </p:cNvPicPr>
          <p:nvPr/>
        </p:nvPicPr>
        <p:blipFill>
          <a:blip r:embed="rId13"/>
          <a:srcRect/>
          <a:stretch>
            <a:fillRect/>
          </a:stretch>
        </p:blipFill>
        <p:spPr bwMode="hidden">
          <a:xfrm>
            <a:off x="6748583" y="6325671"/>
            <a:ext cx="1644650" cy="510224"/>
          </a:xfrm>
          <a:prstGeom prst="rect">
            <a:avLst/>
          </a:prstGeom>
          <a:noFill/>
          <a:ln w="9525">
            <a:noFill/>
            <a:miter lim="800000"/>
            <a:headEnd/>
            <a:tailEnd/>
          </a:ln>
        </p:spPr>
      </p:pic>
      <p:sp>
        <p:nvSpPr>
          <p:cNvPr id="2" name="TextBox 1">
            <a:extLst>
              <a:ext uri="{FF2B5EF4-FFF2-40B4-BE49-F238E27FC236}">
                <a16:creationId xmlns:a16="http://schemas.microsoft.com/office/drawing/2014/main" id="{EDD3CC0D-15CF-496B-B162-F2F0EE4FCA50}"/>
              </a:ext>
            </a:extLst>
          </p:cNvPr>
          <p:cNvSpPr txBox="1"/>
          <p:nvPr userDrawn="1"/>
        </p:nvSpPr>
        <p:spPr>
          <a:xfrm>
            <a:off x="152400" y="6325671"/>
            <a:ext cx="3124200" cy="369332"/>
          </a:xfrm>
          <a:prstGeom prst="rect">
            <a:avLst/>
          </a:prstGeom>
          <a:noFill/>
        </p:spPr>
        <p:txBody>
          <a:bodyPr wrap="square" rtlCol="0">
            <a:spAutoFit/>
          </a:bodyPr>
          <a:lstStyle/>
          <a:p>
            <a:r>
              <a:rPr lang="en-US" dirty="0"/>
              <a:t>2019 Gear Up 1040 Seminar</a:t>
            </a:r>
          </a:p>
        </p:txBody>
      </p:sp>
      <p:sp>
        <p:nvSpPr>
          <p:cNvPr id="3" name="TextBox 2">
            <a:extLst>
              <a:ext uri="{FF2B5EF4-FFF2-40B4-BE49-F238E27FC236}">
                <a16:creationId xmlns:a16="http://schemas.microsoft.com/office/drawing/2014/main" id="{1E7A1171-1377-4758-8B58-19912EBFC251}"/>
              </a:ext>
            </a:extLst>
          </p:cNvPr>
          <p:cNvSpPr txBox="1"/>
          <p:nvPr userDrawn="1"/>
        </p:nvSpPr>
        <p:spPr>
          <a:xfrm>
            <a:off x="3308229" y="6325671"/>
            <a:ext cx="3408723" cy="369332"/>
          </a:xfrm>
          <a:prstGeom prst="rect">
            <a:avLst/>
          </a:prstGeom>
          <a:noFill/>
        </p:spPr>
        <p:txBody>
          <a:bodyPr wrap="square" rtlCol="0">
            <a:spAutoFit/>
          </a:bodyPr>
          <a:lstStyle/>
          <a:p>
            <a:r>
              <a:rPr lang="en-US" b="1" i="1" dirty="0">
                <a:solidFill>
                  <a:srgbClr val="FF0000"/>
                </a:solidFill>
              </a:rPr>
              <a:t>Not Your Basic Bean Counter</a:t>
            </a:r>
          </a:p>
        </p:txBody>
      </p:sp>
    </p:spTree>
  </p:cSld>
  <p:clrMap bg1="lt1" tx1="dk1" bg2="lt2" tx2="dk2" accent1="accent1" accent2="accent2" accent3="accent3" accent4="accent4" accent5="accent5" accent6="accent6" hlink="hlink" folHlink="folHlink"/>
  <p:sldLayoutIdLst>
    <p:sldLayoutId id="2147484032"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79870" y="6553201"/>
            <a:ext cx="290097" cy="304800"/>
          </a:xfrm>
          <a:prstGeom prst="rect">
            <a:avLst/>
          </a:prstGeom>
        </p:spPr>
        <p:txBody>
          <a:bodyPr vert="horz" lIns="0" tIns="0" rIns="0" bIns="0" rtlCol="0" anchor="t" anchorCtr="0"/>
          <a:lstStyle>
            <a:lvl1pPr algn="l">
              <a:defRPr sz="1000">
                <a:solidFill>
                  <a:schemeClr val="accent6"/>
                </a:solidFill>
              </a:defRPr>
            </a:lvl1pPr>
          </a:lstStyle>
          <a:p>
            <a:fld id="{0A655226-6E4F-8847-85CD-AF95F3D3F39A}" type="slidenum">
              <a:rPr lang="en-US" smtClean="0">
                <a:solidFill>
                  <a:srgbClr val="666666"/>
                </a:solidFill>
              </a:rPr>
              <a:pPr/>
              <a:t>‹#›</a:t>
            </a:fld>
            <a:endParaRPr lang="en-US" dirty="0">
              <a:solidFill>
                <a:srgbClr val="666666"/>
              </a:solidFill>
            </a:endParaRPr>
          </a:p>
        </p:txBody>
      </p:sp>
      <p:sp>
        <p:nvSpPr>
          <p:cNvPr id="5" name="Footer Placeholder 4"/>
          <p:cNvSpPr>
            <a:spLocks noGrp="1"/>
          </p:cNvSpPr>
          <p:nvPr>
            <p:ph type="ftr" sz="quarter" idx="3"/>
          </p:nvPr>
        </p:nvSpPr>
        <p:spPr>
          <a:xfrm>
            <a:off x="578794" y="6553202"/>
            <a:ext cx="3992015" cy="304799"/>
          </a:xfrm>
          <a:prstGeom prst="rect">
            <a:avLst/>
          </a:prstGeom>
        </p:spPr>
        <p:txBody>
          <a:bodyPr vert="horz" lIns="0" tIns="0" rIns="0" bIns="0" rtlCol="0" anchor="t" anchorCtr="0"/>
          <a:lstStyle>
            <a:lvl1pPr algn="l">
              <a:defRPr sz="1000">
                <a:solidFill>
                  <a:schemeClr val="accent6"/>
                </a:solidFill>
              </a:defRPr>
            </a:lvl1pPr>
          </a:lstStyle>
          <a:p>
            <a:r>
              <a:rPr lang="en-US">
                <a:solidFill>
                  <a:srgbClr val="666666"/>
                </a:solidFill>
              </a:rPr>
              <a:t>1040 Individual Tax: Section C</a:t>
            </a:r>
            <a:endParaRPr lang="en-US" dirty="0">
              <a:solidFill>
                <a:srgbClr val="666666"/>
              </a:solidFill>
            </a:endParaRPr>
          </a:p>
        </p:txBody>
      </p:sp>
      <p:pic>
        <p:nvPicPr>
          <p:cNvPr id="4" name="Picture 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152860" y="6415790"/>
            <a:ext cx="1742988" cy="334130"/>
          </a:xfrm>
          <a:prstGeom prst="rect">
            <a:avLst/>
          </a:prstGeom>
          <a:noFill/>
          <a:ln>
            <a:noFill/>
          </a:ln>
        </p:spPr>
      </p:pic>
      <p:sp>
        <p:nvSpPr>
          <p:cNvPr id="2" name="Title Placeholder 1"/>
          <p:cNvSpPr>
            <a:spLocks noGrp="1"/>
          </p:cNvSpPr>
          <p:nvPr>
            <p:ph type="title"/>
          </p:nvPr>
        </p:nvSpPr>
        <p:spPr>
          <a:xfrm>
            <a:off x="279871" y="288088"/>
            <a:ext cx="8586642" cy="42867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79870" y="1054849"/>
            <a:ext cx="7717260" cy="5212080"/>
          </a:xfrm>
          <a:prstGeom prst="rect">
            <a:avLst/>
          </a:prstGeom>
        </p:spPr>
        <p:txBody>
          <a:bodyPr vert="horz" lIns="0" tIns="0" rIns="0" bIns="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322509303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 id="2147484077" r:id="rId25"/>
    <p:sldLayoutId id="2147484078" r:id="rId26"/>
    <p:sldLayoutId id="2147484079" r:id="rId27"/>
    <p:sldLayoutId id="2147484080" r:id="rId28"/>
  </p:sldLayoutIdLst>
  <p:hf hdr="0" dt="0"/>
  <p:txStyles>
    <p:titleStyle>
      <a:lvl1pPr algn="l" defTabSz="4572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lnSpc>
          <a:spcPct val="100000"/>
        </a:lnSpc>
        <a:spcBef>
          <a:spcPts val="0"/>
        </a:spcBef>
        <a:spcAft>
          <a:spcPts val="1000"/>
        </a:spcAft>
        <a:buClr>
          <a:schemeClr val="tx2"/>
        </a:buClr>
        <a:buFont typeface="Arial" panose="020B0604020202020204" pitchFamily="34" charset="0"/>
        <a:buNone/>
        <a:defRPr sz="2200" kern="1200" baseline="0">
          <a:solidFill>
            <a:schemeClr val="tx1"/>
          </a:solidFill>
          <a:latin typeface="+mn-lt"/>
          <a:ea typeface="+mn-ea"/>
          <a:cs typeface="+mn-cs"/>
        </a:defRPr>
      </a:lvl1pPr>
      <a:lvl2pPr marL="227013" indent="-227013" algn="l" defTabSz="457200" rtl="0" eaLnBrk="1" latinLnBrk="0" hangingPunct="1">
        <a:lnSpc>
          <a:spcPct val="100000"/>
        </a:lnSpc>
        <a:spcBef>
          <a:spcPts val="0"/>
        </a:spcBef>
        <a:spcAft>
          <a:spcPts val="800"/>
        </a:spcAft>
        <a:buClr>
          <a:schemeClr val="tx2"/>
        </a:buClr>
        <a:buFont typeface="Arial"/>
        <a:buChar char="•"/>
        <a:defRPr sz="2000" kern="1200">
          <a:solidFill>
            <a:schemeClr val="tx1"/>
          </a:solidFill>
          <a:latin typeface="+mn-lt"/>
          <a:ea typeface="+mn-ea"/>
          <a:cs typeface="+mn-cs"/>
        </a:defRPr>
      </a:lvl2pPr>
      <a:lvl3pPr marL="457200" indent="-225425" algn="l" defTabSz="457200" rtl="0" eaLnBrk="1" latinLnBrk="0" hangingPunct="1">
        <a:lnSpc>
          <a:spcPct val="100000"/>
        </a:lnSpc>
        <a:spcBef>
          <a:spcPts val="0"/>
        </a:spcBef>
        <a:spcAft>
          <a:spcPts val="600"/>
        </a:spcAft>
        <a:buClr>
          <a:schemeClr val="tx2"/>
        </a:buClr>
        <a:buFont typeface="Lucida Grande"/>
        <a:buChar char="–"/>
        <a:defRPr sz="18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600"/>
        </a:spcAft>
        <a:buClr>
          <a:schemeClr val="tx2"/>
        </a:buClr>
        <a:buFont typeface="Arial"/>
        <a:buChar char="•"/>
        <a:defRPr sz="1600" kern="1200">
          <a:solidFill>
            <a:schemeClr val="tx1"/>
          </a:solidFill>
          <a:latin typeface="+mn-lt"/>
          <a:ea typeface="+mn-ea"/>
          <a:cs typeface="+mn-cs"/>
        </a:defRPr>
      </a:lvl4pPr>
      <a:lvl5pPr marL="917575" indent="-225425" algn="l" defTabSz="457200" rtl="0" eaLnBrk="1" latinLnBrk="0" hangingPunct="1">
        <a:lnSpc>
          <a:spcPct val="100000"/>
        </a:lnSpc>
        <a:spcBef>
          <a:spcPts val="0"/>
        </a:spcBef>
        <a:spcAft>
          <a:spcPts val="600"/>
        </a:spcAft>
        <a:buClr>
          <a:schemeClr val="tx2"/>
        </a:buClr>
        <a:buFont typeface="Arial"/>
        <a:buChar char="–"/>
        <a:defRPr sz="1400" kern="1200">
          <a:solidFill>
            <a:schemeClr val="tx1"/>
          </a:solidFill>
          <a:latin typeface="+mn-lt"/>
          <a:ea typeface="+mn-ea"/>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5ACBF0"/>
          </p15:clr>
        </p15:guide>
        <p15:guide id="3" orient="horz" pos="228">
          <p15:clr>
            <a:srgbClr val="5ACBF0"/>
          </p15:clr>
        </p15:guide>
        <p15:guide id="4" orient="horz" pos="707">
          <p15:clr>
            <a:srgbClr val="5ACBF0"/>
          </p15:clr>
        </p15:guide>
        <p15:guide id="5" pos="7445">
          <p15:clr>
            <a:srgbClr val="5ACBF0"/>
          </p15:clr>
        </p15:guide>
        <p15:guide id="6" pos="233">
          <p15:clr>
            <a:srgbClr val="5ACBF0"/>
          </p15:clr>
        </p15:guide>
        <p15:guide id="8" pos="6718">
          <p15:clr>
            <a:srgbClr val="5ACBF0"/>
          </p15:clr>
        </p15:guide>
        <p15:guide id="9" orient="horz" pos="420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80000"/>
                <a:satMod val="100000"/>
                <a:lumMod val="100000"/>
              </a:schemeClr>
            </a:gs>
            <a:gs pos="100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lIns="91440" tIns="45720" rIns="91440" bIns="45720" rtlCol="0" anchor="ctr"/>
          <a:lstStyle>
            <a:lvl1pPr algn="l" fontAlgn="auto">
              <a:spcBef>
                <a:spcPts val="0"/>
              </a:spcBef>
              <a:spcAft>
                <a:spcPts val="0"/>
              </a:spcAft>
              <a:defRPr sz="1200">
                <a:solidFill>
                  <a:schemeClr val="tx1">
                    <a:alpha val="50000"/>
                  </a:schemeClr>
                </a:solidFill>
                <a:latin typeface="+mn-lt"/>
                <a:cs typeface="+mn-cs"/>
              </a:defRPr>
            </a:lvl1pPr>
          </a:lstStyle>
          <a:p>
            <a:pPr>
              <a:defRPr/>
            </a:pPr>
            <a:fld id="{2E6209DB-DCA4-43DD-8205-B847797720C6}" type="datetime1">
              <a:rPr lang="en-US" smtClean="0"/>
              <a:t>11/8/2019</a:t>
            </a:fld>
            <a:endParaRPr lang="en-US" dirty="0"/>
          </a:p>
        </p:txBody>
      </p:sp>
      <p:sp>
        <p:nvSpPr>
          <p:cNvPr id="6" name="Slide Number Placeholder 5"/>
          <p:cNvSpPr>
            <a:spLocks noGrp="1"/>
          </p:cNvSpPr>
          <p:nvPr>
            <p:ph type="sldNum" sz="quarter" idx="4"/>
          </p:nvPr>
        </p:nvSpPr>
        <p:spPr>
          <a:xfrm>
            <a:off x="7196138" y="554038"/>
            <a:ext cx="939800" cy="3016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mn-lt"/>
                <a:cs typeface="+mn-cs"/>
              </a:defRPr>
            </a:lvl1pPr>
          </a:lstStyle>
          <a:p>
            <a:pPr>
              <a:defRPr/>
            </a:pPr>
            <a:fld id="{E0C2B078-C41B-419A-B79F-404D7FB109F2}" type="slidenum">
              <a:rPr lang="en-US" smtClean="0"/>
              <a:pPr>
                <a:defRPr/>
              </a:pPr>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cs typeface="+mn-cs"/>
              </a:defRPr>
            </a:lvl1pPr>
          </a:lstStyle>
          <a:p>
            <a:pPr>
              <a:defRPr/>
            </a:pPr>
            <a:endParaRPr lang="en-US"/>
          </a:p>
        </p:txBody>
      </p:sp>
      <p:pic>
        <p:nvPicPr>
          <p:cNvPr id="9" name="Content Placeholder 2">
            <a:extLst>
              <a:ext uri="{FF2B5EF4-FFF2-40B4-BE49-F238E27FC236}">
                <a16:creationId xmlns:a16="http://schemas.microsoft.com/office/drawing/2014/main" id="{C6EF6C17-4A45-4323-B39D-71439081B58E}"/>
              </a:ext>
            </a:extLst>
          </p:cNvPr>
          <p:cNvPicPr>
            <a:picLocks noChangeAspect="1"/>
          </p:cNvPicPr>
          <p:nvPr userDrawn="1"/>
        </p:nvPicPr>
        <p:blipFill>
          <a:blip r:embed="rId13"/>
          <a:stretch>
            <a:fillRect/>
          </a:stretch>
        </p:blipFill>
        <p:spPr>
          <a:xfrm>
            <a:off x="6719977" y="6396453"/>
            <a:ext cx="2333981" cy="466319"/>
          </a:xfrm>
          <a:prstGeom prst="rect">
            <a:avLst/>
          </a:prstGeom>
        </p:spPr>
      </p:pic>
      <p:sp>
        <p:nvSpPr>
          <p:cNvPr id="2" name="TextBox 1">
            <a:extLst>
              <a:ext uri="{FF2B5EF4-FFF2-40B4-BE49-F238E27FC236}">
                <a16:creationId xmlns:a16="http://schemas.microsoft.com/office/drawing/2014/main" id="{7BD989E3-6664-45A3-84E7-CF4BB558F4F4}"/>
              </a:ext>
            </a:extLst>
          </p:cNvPr>
          <p:cNvSpPr txBox="1"/>
          <p:nvPr userDrawn="1"/>
        </p:nvSpPr>
        <p:spPr>
          <a:xfrm>
            <a:off x="207034" y="6418053"/>
            <a:ext cx="2803585" cy="369332"/>
          </a:xfrm>
          <a:prstGeom prst="rect">
            <a:avLst/>
          </a:prstGeom>
          <a:noFill/>
        </p:spPr>
        <p:txBody>
          <a:bodyPr wrap="square" rtlCol="0">
            <a:spAutoFit/>
          </a:bodyPr>
          <a:lstStyle/>
          <a:p>
            <a:r>
              <a:rPr lang="en-US" b="1" dirty="0">
                <a:solidFill>
                  <a:schemeClr val="tx2">
                    <a:lumMod val="60000"/>
                    <a:lumOff val="40000"/>
                  </a:schemeClr>
                </a:solidFill>
              </a:rPr>
              <a:t>2017 Business Entities</a:t>
            </a:r>
          </a:p>
        </p:txBody>
      </p:sp>
    </p:spTree>
    <p:extLst>
      <p:ext uri="{BB962C8B-B14F-4D97-AF65-F5344CB8AC3E}">
        <p14:creationId xmlns:p14="http://schemas.microsoft.com/office/powerpoint/2010/main" val="2810849451"/>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hf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ct val="0"/>
        </a:spcAft>
        <a:buClr>
          <a:schemeClr val="tx2"/>
        </a:buClr>
        <a:buFont typeface="Wingdings" pitchFamily="2" charset="2"/>
        <a:buChar char="§"/>
        <a:defRPr sz="2000" kern="1200">
          <a:solidFill>
            <a:schemeClr val="tx1"/>
          </a:solidFill>
          <a:latin typeface="+mn-lt"/>
          <a:ea typeface="+mn-ea"/>
          <a:cs typeface="+mn-cs"/>
        </a:defRPr>
      </a:lvl1pPr>
      <a:lvl2pPr marL="501650" indent="-182563" algn="l" rtl="0" eaLnBrk="1" fontAlgn="base" hangingPunct="1">
        <a:spcBef>
          <a:spcPct val="20000"/>
        </a:spcBef>
        <a:spcAft>
          <a:spcPct val="0"/>
        </a:spcAft>
        <a:buClr>
          <a:schemeClr val="tx2"/>
        </a:buClr>
        <a:buFont typeface="Wingdings" pitchFamily="2" charset="2"/>
        <a:buChar char="§"/>
        <a:defRPr kern="1200">
          <a:solidFill>
            <a:schemeClr val="tx1"/>
          </a:solidFill>
          <a:latin typeface="+mn-lt"/>
          <a:ea typeface="+mn-ea"/>
          <a:cs typeface="+mn-cs"/>
        </a:defRPr>
      </a:lvl2pPr>
      <a:lvl3pPr marL="685800" indent="-182563" algn="l" rtl="0" eaLnBrk="1" fontAlgn="base" hangingPunct="1">
        <a:spcBef>
          <a:spcPct val="20000"/>
        </a:spcBef>
        <a:spcAft>
          <a:spcPct val="0"/>
        </a:spcAft>
        <a:buClr>
          <a:schemeClr val="tx2"/>
        </a:buClr>
        <a:buFont typeface="Wingdings" pitchFamily="2" charset="2"/>
        <a:buChar char="§"/>
        <a:defRPr sz="1600" kern="1200">
          <a:solidFill>
            <a:schemeClr val="tx1"/>
          </a:solidFill>
          <a:latin typeface="+mn-lt"/>
          <a:ea typeface="+mn-ea"/>
          <a:cs typeface="+mn-cs"/>
        </a:defRPr>
      </a:lvl3pPr>
      <a:lvl4pPr marL="914400" indent="-182563" algn="l" rtl="0" eaLnBrk="1" fontAlgn="base" hangingPunct="1">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4pPr>
      <a:lvl5pPr marL="1143000" indent="-182563" algn="l" rtl="0" eaLnBrk="1" fontAlgn="base" hangingPunct="1">
        <a:spcBef>
          <a:spcPct val="20000"/>
        </a:spcBef>
        <a:spcAft>
          <a:spcPct val="0"/>
        </a:spcAft>
        <a:buClr>
          <a:schemeClr val="tx2"/>
        </a:buClr>
        <a:buFont typeface="Wingdings" pitchFamily="2"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07DDDE-4012-4117-BB55-BB02E4F16376}" type="slidenum">
              <a:rPr kumimoji="0" lang="en-US" sz="16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9A6C6828-EF70-4647-8D04-04E0CF19CFA5}"/>
              </a:ext>
            </a:extLst>
          </p:cNvPr>
          <p:cNvPicPr>
            <a:picLocks noChangeAspect="1"/>
          </p:cNvPicPr>
          <p:nvPr/>
        </p:nvPicPr>
        <p:blipFill rotWithShape="1">
          <a:blip r:embed="rId2">
            <a:extLst>
              <a:ext uri="{28A0092B-C50C-407E-A947-70E740481C1C}">
                <a14:useLocalDpi xmlns:a14="http://schemas.microsoft.com/office/drawing/2010/main" val="0"/>
              </a:ext>
            </a:extLst>
          </a:blip>
          <a:srcRect t="17602"/>
          <a:stretch/>
        </p:blipFill>
        <p:spPr>
          <a:xfrm>
            <a:off x="1752600" y="1832312"/>
            <a:ext cx="5867399" cy="3219957"/>
          </a:xfrm>
          <a:prstGeom prst="rect">
            <a:avLst/>
          </a:prstGeom>
        </p:spPr>
      </p:pic>
      <p:sp>
        <p:nvSpPr>
          <p:cNvPr id="10" name="Text Box 11">
            <a:extLst>
              <a:ext uri="{FF2B5EF4-FFF2-40B4-BE49-F238E27FC236}">
                <a16:creationId xmlns:a16="http://schemas.microsoft.com/office/drawing/2014/main" id="{FA9132DB-8462-47BB-B739-CABB810E3DEC}"/>
              </a:ext>
            </a:extLst>
          </p:cNvPr>
          <p:cNvSpPr txBox="1">
            <a:spLocks noChangeArrowheads="1"/>
          </p:cNvSpPr>
          <p:nvPr/>
        </p:nvSpPr>
        <p:spPr bwMode="auto">
          <a:xfrm>
            <a:off x="1676400" y="5105400"/>
            <a:ext cx="6172199"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mn-ea"/>
                <a:cs typeface="Arial" charset="0"/>
              </a:rPr>
              <a:t>Michael A. Gordon, CPA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Arial" charset="0"/>
                <a:ea typeface="+mn-ea"/>
                <a:cs typeface="Arial" charset="0"/>
              </a:rPr>
              <a:t>Not Your Basic Bean Counter</a:t>
            </a:r>
          </a:p>
        </p:txBody>
      </p:sp>
      <p:sp>
        <p:nvSpPr>
          <p:cNvPr id="11" name="Rectangle 2">
            <a:extLst>
              <a:ext uri="{FF2B5EF4-FFF2-40B4-BE49-F238E27FC236}">
                <a16:creationId xmlns:a16="http://schemas.microsoft.com/office/drawing/2014/main" id="{1AAE1395-16DB-400D-A10C-8652331B46F9}"/>
              </a:ext>
            </a:extLst>
          </p:cNvPr>
          <p:cNvSpPr txBox="1">
            <a:spLocks noChangeArrowheads="1"/>
          </p:cNvSpPr>
          <p:nvPr/>
        </p:nvSpPr>
        <p:spPr bwMode="auto">
          <a:xfrm>
            <a:off x="2908300" y="604988"/>
            <a:ext cx="4185422" cy="124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j-ea"/>
                <a:cs typeface="+mj-cs"/>
              </a:rPr>
              <a:t>2019 Gear Up </a:t>
            </a:r>
            <a:br>
              <a:rPr kumimoji="0" lang="en-US" sz="4800" b="0" i="0" u="none" strike="noStrike" kern="1200" cap="none" spc="0" normalizeH="0" baseline="0" noProof="0" dirty="0">
                <a:ln>
                  <a:noFill/>
                </a:ln>
                <a:solidFill>
                  <a:srgbClr val="FF8600"/>
                </a:solidFill>
                <a:effectLst/>
                <a:uLnTx/>
                <a:uFillTx/>
                <a:latin typeface="Arial"/>
                <a:ea typeface="+mj-ea"/>
                <a:cs typeface="+mj-cs"/>
              </a:rPr>
            </a:br>
            <a:r>
              <a:rPr kumimoji="0" lang="en-US" sz="4800" b="0" i="0" u="none" strike="noStrike" kern="1200" cap="none" spc="0" normalizeH="0" baseline="0" noProof="0" dirty="0">
                <a:ln>
                  <a:noFill/>
                </a:ln>
                <a:solidFill>
                  <a:srgbClr val="FF8600"/>
                </a:solidFill>
                <a:effectLst/>
                <a:uLnTx/>
                <a:uFillTx/>
                <a:latin typeface="Arial"/>
                <a:ea typeface="+mj-ea"/>
                <a:cs typeface="+mj-cs"/>
              </a:rPr>
              <a:t>1040 Seminar</a:t>
            </a:r>
          </a:p>
        </p:txBody>
      </p:sp>
      <p:sp>
        <p:nvSpPr>
          <p:cNvPr id="3" name="TextBox 2">
            <a:extLst>
              <a:ext uri="{FF2B5EF4-FFF2-40B4-BE49-F238E27FC236}">
                <a16:creationId xmlns:a16="http://schemas.microsoft.com/office/drawing/2014/main" id="{12002AAC-4AD4-407D-9418-147FF290A321}"/>
              </a:ext>
            </a:extLst>
          </p:cNvPr>
          <p:cNvSpPr txBox="1"/>
          <p:nvPr/>
        </p:nvSpPr>
        <p:spPr>
          <a:xfrm>
            <a:off x="152400" y="6411218"/>
            <a:ext cx="2743200" cy="369332"/>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362C399E-6F60-42B5-B646-67F864E595A5}"/>
              </a:ext>
            </a:extLst>
          </p:cNvPr>
          <p:cNvSpPr/>
          <p:nvPr/>
        </p:nvSpPr>
        <p:spPr>
          <a:xfrm rot="20205789">
            <a:off x="33163" y="763335"/>
            <a:ext cx="36731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a:t>
            </a:r>
          </a:p>
        </p:txBody>
      </p:sp>
    </p:spTree>
    <p:extLst>
      <p:ext uri="{BB962C8B-B14F-4D97-AF65-F5344CB8AC3E}">
        <p14:creationId xmlns:p14="http://schemas.microsoft.com/office/powerpoint/2010/main" val="231509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685800" y="506413"/>
            <a:ext cx="7772399" cy="836612"/>
          </a:xfrm>
        </p:spPr>
        <p:txBody>
          <a:bodyPr/>
          <a:lstStyle/>
          <a:p>
            <a:pPr algn="ctr"/>
            <a:r>
              <a:rPr lang="en-US" altLang="en-US" b="1" dirty="0">
                <a:ea typeface="ＭＳ Ｐゴシック" pitchFamily="-65" charset="-128"/>
              </a:rPr>
              <a:t>Chances of Being Audited – 2016 Fiscal Year </a:t>
            </a:r>
          </a:p>
        </p:txBody>
      </p:sp>
      <p:sp>
        <p:nvSpPr>
          <p:cNvPr id="82947" name="Content Placeholder 2"/>
          <p:cNvSpPr>
            <a:spLocks noGrp="1"/>
          </p:cNvSpPr>
          <p:nvPr>
            <p:ph idx="1"/>
          </p:nvPr>
        </p:nvSpPr>
        <p:spPr>
          <a:xfrm>
            <a:off x="1066800" y="1600200"/>
            <a:ext cx="7675563" cy="4570413"/>
          </a:xfrm>
        </p:spPr>
        <p:txBody>
          <a:bodyPr/>
          <a:lstStyle/>
          <a:p>
            <a:pPr>
              <a:spcBef>
                <a:spcPts val="600"/>
              </a:spcBef>
              <a:defRPr/>
            </a:pPr>
            <a:r>
              <a:rPr lang="en-US" altLang="en-US" sz="2800" dirty="0">
                <a:solidFill>
                  <a:srgbClr val="060606"/>
                </a:solidFill>
                <a:ea typeface="ＭＳ Ｐゴシック" pitchFamily="-65" charset="-128"/>
              </a:rPr>
              <a:t>All Tax Returns			 		 .6%</a:t>
            </a:r>
          </a:p>
          <a:p>
            <a:pPr>
              <a:spcBef>
                <a:spcPts val="600"/>
              </a:spcBef>
              <a:defRPr/>
            </a:pPr>
            <a:r>
              <a:rPr lang="en-US" altLang="en-US" sz="2800" dirty="0">
                <a:solidFill>
                  <a:srgbClr val="060606"/>
                </a:solidFill>
                <a:ea typeface="ＭＳ Ｐゴシック" pitchFamily="-65" charset="-128"/>
              </a:rPr>
              <a:t>All individual returns				 .7%</a:t>
            </a:r>
          </a:p>
          <a:p>
            <a:pPr marL="0" indent="0">
              <a:spcBef>
                <a:spcPts val="600"/>
              </a:spcBef>
              <a:buFontTx/>
              <a:buNone/>
              <a:defRPr/>
            </a:pPr>
            <a:r>
              <a:rPr lang="en-US" altLang="en-US" sz="2800" dirty="0">
                <a:solidFill>
                  <a:srgbClr val="060606"/>
                </a:solidFill>
                <a:ea typeface="ＭＳ Ｐゴシック" pitchFamily="-65" charset="-128"/>
              </a:rPr>
              <a:t>	Schedule C  $100-$200K		2.2%</a:t>
            </a:r>
          </a:p>
          <a:p>
            <a:pPr marL="0" indent="0">
              <a:spcBef>
                <a:spcPts val="600"/>
              </a:spcBef>
              <a:buFontTx/>
              <a:buNone/>
              <a:defRPr/>
            </a:pPr>
            <a:r>
              <a:rPr lang="en-US" altLang="en-US" sz="2800" dirty="0">
                <a:solidFill>
                  <a:srgbClr val="060606"/>
                </a:solidFill>
                <a:ea typeface="ＭＳ Ｐゴシック" pitchFamily="-65" charset="-128"/>
              </a:rPr>
              <a:t>	Schedule C  $200K+			1.9%</a:t>
            </a:r>
          </a:p>
          <a:p>
            <a:pPr>
              <a:spcBef>
                <a:spcPts val="600"/>
              </a:spcBef>
              <a:defRPr/>
            </a:pPr>
            <a:r>
              <a:rPr lang="en-US" altLang="en-US" sz="2800" dirty="0">
                <a:solidFill>
                  <a:srgbClr val="060606"/>
                </a:solidFill>
                <a:ea typeface="ＭＳ Ｐゴシック" pitchFamily="-65" charset="-128"/>
              </a:rPr>
              <a:t>C Corporations					1.1%</a:t>
            </a:r>
          </a:p>
          <a:p>
            <a:pPr>
              <a:spcBef>
                <a:spcPts val="600"/>
              </a:spcBef>
              <a:defRPr/>
            </a:pPr>
            <a:r>
              <a:rPr lang="en-US" altLang="en-US" sz="2800" dirty="0">
                <a:solidFill>
                  <a:srgbClr val="060606"/>
                </a:solidFill>
                <a:ea typeface="ＭＳ Ｐゴシック" pitchFamily="-65" charset="-128"/>
              </a:rPr>
              <a:t>S Corporations					  .3%</a:t>
            </a:r>
          </a:p>
          <a:p>
            <a:pPr>
              <a:spcBef>
                <a:spcPts val="600"/>
              </a:spcBef>
              <a:defRPr/>
            </a:pPr>
            <a:r>
              <a:rPr lang="en-US" altLang="en-US" sz="2800" dirty="0">
                <a:solidFill>
                  <a:srgbClr val="060606"/>
                </a:solidFill>
                <a:ea typeface="ＭＳ Ｐゴシック" pitchFamily="-65" charset="-128"/>
              </a:rPr>
              <a:t>Partnerships					  .4%</a:t>
            </a:r>
          </a:p>
          <a:p>
            <a:pPr marL="0" indent="0">
              <a:buFontTx/>
              <a:buNone/>
              <a:defRPr/>
            </a:pPr>
            <a:r>
              <a:rPr lang="en-US" altLang="en-US" i="1" dirty="0">
                <a:solidFill>
                  <a:schemeClr val="tx2"/>
                </a:solidFill>
                <a:ea typeface="ＭＳ Ｐゴシック" pitchFamily="-65" charset="-128"/>
              </a:rPr>
              <a:t>Source: IRS Data Book 2016</a:t>
            </a:r>
          </a:p>
        </p:txBody>
      </p:sp>
      <p:sp>
        <p:nvSpPr>
          <p:cNvPr id="2" name="TextBox 1">
            <a:extLst>
              <a:ext uri="{FF2B5EF4-FFF2-40B4-BE49-F238E27FC236}">
                <a16:creationId xmlns:a16="http://schemas.microsoft.com/office/drawing/2014/main" id="{E2B6BD7C-203F-40B0-A9BC-16AFE2701F7A}"/>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201092307"/>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381000" y="990600"/>
            <a:ext cx="8458200" cy="3276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gn="just">
              <a:lnSpc>
                <a:spcPct val="90000"/>
              </a:lnSpc>
              <a:spcAft>
                <a:spcPts val="2400"/>
              </a:spcAft>
              <a:buFontTx/>
              <a:buNone/>
              <a:defRPr/>
            </a:pPr>
            <a:r>
              <a:rPr lang="en-US" sz="2800" i="1" u="sng" kern="0" dirty="0">
                <a:solidFill>
                  <a:srgbClr val="060606"/>
                </a:solidFill>
                <a:ea typeface="ＭＳ Ｐゴシック" charset="-128"/>
              </a:rPr>
              <a:t>As we get older (or, as our clients get older) we will find ourselves more and more involved in consulting regarding the sale of their businesses.</a:t>
            </a:r>
          </a:p>
          <a:p>
            <a:pPr marL="1144588" indent="-514350" algn="just">
              <a:lnSpc>
                <a:spcPct val="90000"/>
              </a:lnSpc>
              <a:spcBef>
                <a:spcPts val="600"/>
              </a:spcBef>
              <a:spcAft>
                <a:spcPts val="600"/>
              </a:spcAft>
              <a:buClrTx/>
              <a:buFont typeface="+mj-lt"/>
              <a:buAutoNum type="arabicPeriod" startAt="4"/>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Insist on being the one who will put forth the initial allocation recommendation. </a:t>
            </a:r>
            <a:r>
              <a:rPr lang="en-US" sz="2800" b="1" i="1" u="sng" kern="0" dirty="0">
                <a:solidFill>
                  <a:srgbClr val="FF0000"/>
                </a:solidFill>
                <a:latin typeface="Times New Roman" panose="02020603050405020304" pitchFamily="18" charset="0"/>
                <a:ea typeface="ＭＳ Ｐゴシック" charset="-128"/>
                <a:cs typeface="Times New Roman" panose="02020603050405020304" pitchFamily="18" charset="0"/>
              </a:rPr>
              <a:t>MY VERY SHOCKING DISCOVERY…NO PUSHBACK!</a:t>
            </a:r>
          </a:p>
        </p:txBody>
      </p:sp>
      <p:sp>
        <p:nvSpPr>
          <p:cNvPr id="6" name="TextBox 5">
            <a:extLst>
              <a:ext uri="{FF2B5EF4-FFF2-40B4-BE49-F238E27FC236}">
                <a16:creationId xmlns:a16="http://schemas.microsoft.com/office/drawing/2014/main" id="{98326282-9ABC-46C6-AEB1-DD3B5E47F78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
        <p:nvSpPr>
          <p:cNvPr id="2" name="TextBox 1">
            <a:extLst>
              <a:ext uri="{FF2B5EF4-FFF2-40B4-BE49-F238E27FC236}">
                <a16:creationId xmlns:a16="http://schemas.microsoft.com/office/drawing/2014/main" id="{C5454FC0-6438-4DD7-8E0D-3029C91C77A7}"/>
              </a:ext>
            </a:extLst>
          </p:cNvPr>
          <p:cNvSpPr txBox="1"/>
          <p:nvPr/>
        </p:nvSpPr>
        <p:spPr>
          <a:xfrm>
            <a:off x="76201" y="3913754"/>
            <a:ext cx="6324600" cy="1815882"/>
          </a:xfrm>
          <a:prstGeom prst="rect">
            <a:avLst/>
          </a:prstGeom>
          <a:noFill/>
        </p:spPr>
        <p:txBody>
          <a:bodyPr wrap="square" rtlCol="0">
            <a:spAutoFit/>
          </a:bodyPr>
          <a:lstStyle/>
          <a:p>
            <a:r>
              <a:rPr lang="en-US" sz="2800" b="1" i="1" u="sng" dirty="0">
                <a:solidFill>
                  <a:srgbClr val="060606"/>
                </a:solidFill>
              </a:rPr>
              <a:t>Horrible Update:</a:t>
            </a:r>
            <a:r>
              <a:rPr lang="en-US" sz="2800" dirty="0">
                <a:solidFill>
                  <a:srgbClr val="060606"/>
                </a:solidFill>
              </a:rPr>
              <a:t> I recently had my FIRST pushback from another CPA in my town regarding a trucking business one of my clients was selling.</a:t>
            </a:r>
          </a:p>
        </p:txBody>
      </p:sp>
      <p:pic>
        <p:nvPicPr>
          <p:cNvPr id="4" name="Picture 3" descr="A picture containing indoor, person, boy, little&#10;&#10;Description automatically generated">
            <a:extLst>
              <a:ext uri="{FF2B5EF4-FFF2-40B4-BE49-F238E27FC236}">
                <a16:creationId xmlns:a16="http://schemas.microsoft.com/office/drawing/2014/main" id="{12AEA3F0-0027-48A7-BB60-E53C57CD7EBC}"/>
              </a:ext>
            </a:extLst>
          </p:cNvPr>
          <p:cNvPicPr>
            <a:picLocks noChangeAspect="1"/>
          </p:cNvPicPr>
          <p:nvPr/>
        </p:nvPicPr>
        <p:blipFill rotWithShape="1">
          <a:blip r:embed="rId2"/>
          <a:srcRect r="51920"/>
          <a:stretch/>
        </p:blipFill>
        <p:spPr>
          <a:xfrm>
            <a:off x="6638325" y="3874584"/>
            <a:ext cx="1667475" cy="2302836"/>
          </a:xfrm>
          <a:prstGeom prst="rect">
            <a:avLst/>
          </a:prstGeom>
        </p:spPr>
      </p:pic>
    </p:spTree>
    <p:extLst>
      <p:ext uri="{BB962C8B-B14F-4D97-AF65-F5344CB8AC3E}">
        <p14:creationId xmlns:p14="http://schemas.microsoft.com/office/powerpoint/2010/main" val="18909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40721649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227992" y="152400"/>
            <a:ext cx="6688015" cy="1581381"/>
          </a:xfrm>
        </p:spPr>
        <p:txBody>
          <a:bodyPr/>
          <a:lstStyle/>
          <a:p>
            <a:pPr algn="ctr" defTabSz="912813">
              <a:lnSpc>
                <a:spcPct val="100000"/>
              </a:lnSpc>
              <a:spcAft>
                <a:spcPts val="1200"/>
              </a:spcAft>
            </a:pPr>
            <a:r>
              <a:rPr lang="en-US" altLang="en-US" sz="4400" b="1" dirty="0"/>
              <a:t>Chapter 29</a:t>
            </a:r>
            <a:br>
              <a:rPr lang="en-US" altLang="en-US" sz="4400" b="1" dirty="0"/>
            </a:br>
            <a:r>
              <a:rPr lang="en-US" altLang="en-US" sz="4400" b="1" dirty="0"/>
              <a:t>Installment Sales</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153400" y="152400"/>
            <a:ext cx="7795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435</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7704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762000" y="1066800"/>
            <a:ext cx="7620000" cy="3657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The code, generally, REQUIRES the use of the installment method if the facts meet the criteria (at lease one payment is to be received after the close of the taxable year of the disposition).</a:t>
            </a:r>
          </a:p>
          <a:p>
            <a:pPr marL="35083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But, you can elect OUT…</a:t>
            </a:r>
            <a:r>
              <a:rPr lang="en-US" sz="2800" b="1" kern="0" dirty="0">
                <a:solidFill>
                  <a:srgbClr val="0070C0"/>
                </a:solidFill>
                <a:latin typeface="Times New Roman" panose="02020603050405020304" pitchFamily="18" charset="0"/>
                <a:ea typeface="ＭＳ Ｐゴシック" charset="-128"/>
                <a:cs typeface="Times New Roman" panose="02020603050405020304" pitchFamily="18" charset="0"/>
              </a:rPr>
              <a:t>see </a:t>
            </a:r>
            <a:r>
              <a:rPr lang="en-US" sz="2800" b="1"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2800" b="1" kern="0" dirty="0">
                <a:solidFill>
                  <a:srgbClr val="0070C0"/>
                </a:solidFill>
                <a:latin typeface="Times New Roman" panose="02020603050405020304" pitchFamily="18" charset="0"/>
                <a:ea typeface="ＭＳ Ｐゴシック" charset="-128"/>
                <a:cs typeface="Times New Roman" panose="02020603050405020304" pitchFamily="18" charset="0"/>
              </a:rPr>
              <a:t> 440, Item V.</a:t>
            </a:r>
          </a:p>
          <a:p>
            <a:pPr marL="350838" indent="-350838" algn="just">
              <a:spcBef>
                <a:spcPts val="0"/>
              </a:spcBef>
              <a:spcAft>
                <a:spcPts val="1200"/>
              </a:spcAft>
              <a:buClrTx/>
              <a:buFont typeface="Arial" panose="020B0604020202020204" pitchFamily="34" charset="0"/>
              <a:buChar char="•"/>
              <a:defRPr/>
            </a:pPr>
            <a:r>
              <a:rPr lang="en-US" sz="2800" b="1" kern="0" dirty="0">
                <a:solidFill>
                  <a:srgbClr val="A00000"/>
                </a:solidFill>
                <a:latin typeface="Times New Roman" panose="02020603050405020304" pitchFamily="18" charset="0"/>
                <a:ea typeface="ＭＳ Ｐゴシック" charset="-128"/>
                <a:cs typeface="Times New Roman" panose="02020603050405020304" pitchFamily="18" charset="0"/>
              </a:rPr>
              <a:t>WARNING:</a:t>
            </a: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 Even when using the installment method, any ordinary recapture must be included in income in the year of sale…</a:t>
            </a:r>
            <a:r>
              <a:rPr lang="en-US" sz="2800" b="1"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2800" b="1" kern="0" dirty="0">
                <a:solidFill>
                  <a:srgbClr val="0070C0"/>
                </a:solidFill>
                <a:latin typeface="Times New Roman" panose="02020603050405020304" pitchFamily="18" charset="0"/>
                <a:ea typeface="ＭＳ Ｐゴシック" charset="-128"/>
                <a:cs typeface="Times New Roman" panose="02020603050405020304" pitchFamily="18" charset="0"/>
              </a:rPr>
              <a:t> 435, I.C.</a:t>
            </a:r>
          </a:p>
          <a:p>
            <a:pPr marL="35083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No AMT impact</a:t>
            </a:r>
          </a:p>
        </p:txBody>
      </p:sp>
      <p:sp>
        <p:nvSpPr>
          <p:cNvPr id="4" name="TextBox 3">
            <a:extLst>
              <a:ext uri="{FF2B5EF4-FFF2-40B4-BE49-F238E27FC236}">
                <a16:creationId xmlns:a16="http://schemas.microsoft.com/office/drawing/2014/main" id="{45FA7D47-3C51-474D-B6E5-A49EFA10D73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29 Installment Sales</a:t>
            </a:r>
          </a:p>
        </p:txBody>
      </p:sp>
    </p:spTree>
    <p:extLst>
      <p:ext uri="{BB962C8B-B14F-4D97-AF65-F5344CB8AC3E}">
        <p14:creationId xmlns:p14="http://schemas.microsoft.com/office/powerpoint/2010/main" val="40932004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760809" y="1524000"/>
            <a:ext cx="7620000" cy="3657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Certain sales are NOT eligible to use the installment method.</a:t>
            </a:r>
          </a:p>
          <a:p>
            <a:pPr marL="114458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Dealer dispositions (inventory items)</a:t>
            </a:r>
          </a:p>
          <a:p>
            <a:pPr marL="1144588" indent="-350838" algn="just">
              <a:spcBef>
                <a:spcPts val="0"/>
              </a:spcBef>
              <a:spcAft>
                <a:spcPts val="1200"/>
              </a:spcAft>
              <a:buClrTx/>
              <a:buFont typeface="Arial" panose="020B0604020202020204" pitchFamily="34" charset="0"/>
              <a:buChar char="•"/>
              <a:defRPr/>
            </a:pPr>
            <a:r>
              <a:rPr lang="en-US" sz="2800" kern="0" dirty="0">
                <a:solidFill>
                  <a:srgbClr val="060606"/>
                </a:solidFill>
                <a:latin typeface="Times New Roman" panose="02020603050405020304" pitchFamily="18" charset="0"/>
                <a:ea typeface="ＭＳ Ｐゴシック" charset="-128"/>
                <a:cs typeface="Times New Roman" panose="02020603050405020304" pitchFamily="18" charset="0"/>
              </a:rPr>
              <a:t>See </a:t>
            </a:r>
            <a:r>
              <a:rPr lang="en-US" sz="2800" b="1" kern="0" dirty="0">
                <a:solidFill>
                  <a:srgbClr val="0070C0"/>
                </a:solidFill>
                <a:latin typeface="Times New Roman" panose="02020603050405020304" pitchFamily="18" charset="0"/>
                <a:ea typeface="ＭＳ Ｐゴシック" charset="-128"/>
                <a:cs typeface="Times New Roman" panose="02020603050405020304" pitchFamily="18" charset="0"/>
              </a:rPr>
              <a:t>page 436, Item B, 1-4.</a:t>
            </a:r>
            <a:endPar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endParaRPr>
          </a:p>
          <a:p>
            <a:pPr marL="1144588" indent="-350838" algn="just">
              <a:spcBef>
                <a:spcPts val="0"/>
              </a:spcBef>
              <a:spcAft>
                <a:spcPts val="1200"/>
              </a:spcAft>
              <a:buClrTx/>
              <a:buFont typeface="Arial" panose="020B0604020202020204" pitchFamily="34" charset="0"/>
              <a:buChar char="•"/>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This can cause problems for real estate dealers!</a:t>
            </a:r>
          </a:p>
        </p:txBody>
      </p:sp>
      <p:sp>
        <p:nvSpPr>
          <p:cNvPr id="4" name="TextBox 3">
            <a:extLst>
              <a:ext uri="{FF2B5EF4-FFF2-40B4-BE49-F238E27FC236}">
                <a16:creationId xmlns:a16="http://schemas.microsoft.com/office/drawing/2014/main" id="{45FA7D47-3C51-474D-B6E5-A49EFA10D73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29 Installment Sales</a:t>
            </a:r>
          </a:p>
        </p:txBody>
      </p:sp>
    </p:spTree>
    <p:extLst>
      <p:ext uri="{BB962C8B-B14F-4D97-AF65-F5344CB8AC3E}">
        <p14:creationId xmlns:p14="http://schemas.microsoft.com/office/powerpoint/2010/main" val="1636469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2132407" y="1524000"/>
            <a:ext cx="4725593" cy="3657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5400" kern="0" dirty="0">
                <a:solidFill>
                  <a:srgbClr val="060606"/>
                </a:solidFill>
                <a:latin typeface="Times New Roman" panose="02020603050405020304" pitchFamily="18" charset="0"/>
                <a:ea typeface="ＭＳ Ｐゴシック" charset="-128"/>
                <a:cs typeface="Times New Roman" panose="02020603050405020304" pitchFamily="18" charset="0"/>
              </a:rPr>
              <a:t>Always review Form 6252 carefully!</a:t>
            </a:r>
            <a:endParaRPr lang="en-US" sz="5400" i="1" u="sng" kern="0" dirty="0">
              <a:solidFill>
                <a:srgbClr val="060606"/>
              </a:solidFill>
              <a:latin typeface="Times New Roman" panose="02020603050405020304" pitchFamily="18" charset="0"/>
              <a:ea typeface="ＭＳ Ｐゴシック" charset="-128"/>
              <a:cs typeface="Times New Roman" panose="02020603050405020304" pitchFamily="18" charset="0"/>
            </a:endParaRPr>
          </a:p>
        </p:txBody>
      </p:sp>
      <p:sp>
        <p:nvSpPr>
          <p:cNvPr id="4" name="TextBox 3">
            <a:extLst>
              <a:ext uri="{FF2B5EF4-FFF2-40B4-BE49-F238E27FC236}">
                <a16:creationId xmlns:a16="http://schemas.microsoft.com/office/drawing/2014/main" id="{45FA7D47-3C51-474D-B6E5-A49EFA10D73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29 Installment Sales</a:t>
            </a:r>
          </a:p>
        </p:txBody>
      </p:sp>
    </p:spTree>
    <p:extLst>
      <p:ext uri="{BB962C8B-B14F-4D97-AF65-F5344CB8AC3E}">
        <p14:creationId xmlns:p14="http://schemas.microsoft.com/office/powerpoint/2010/main" val="1945017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2209203" y="1985665"/>
            <a:ext cx="4725593" cy="2057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5400" kern="0" dirty="0">
                <a:solidFill>
                  <a:srgbClr val="0070C0"/>
                </a:solidFill>
                <a:latin typeface="Times New Roman" panose="02020603050405020304" pitchFamily="18" charset="0"/>
                <a:ea typeface="ＭＳ Ｐゴシック" charset="-128"/>
                <a:cs typeface="Times New Roman" panose="02020603050405020304" pitchFamily="18" charset="0"/>
              </a:rPr>
              <a:t>See page 437, Item E.5.</a:t>
            </a:r>
            <a:endParaRPr lang="en-US" sz="5400" i="1" u="sng" kern="0" dirty="0">
              <a:solidFill>
                <a:srgbClr val="0070C0"/>
              </a:solidFill>
              <a:latin typeface="Times New Roman" panose="02020603050405020304" pitchFamily="18" charset="0"/>
              <a:ea typeface="ＭＳ Ｐゴシック" charset="-128"/>
              <a:cs typeface="Times New Roman" panose="02020603050405020304" pitchFamily="18" charset="0"/>
            </a:endParaRPr>
          </a:p>
        </p:txBody>
      </p:sp>
      <p:sp>
        <p:nvSpPr>
          <p:cNvPr id="4" name="TextBox 3">
            <a:extLst>
              <a:ext uri="{FF2B5EF4-FFF2-40B4-BE49-F238E27FC236}">
                <a16:creationId xmlns:a16="http://schemas.microsoft.com/office/drawing/2014/main" id="{45FA7D47-3C51-474D-B6E5-A49EFA10D73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29 Installment Sales</a:t>
            </a:r>
          </a:p>
        </p:txBody>
      </p:sp>
    </p:spTree>
    <p:extLst>
      <p:ext uri="{BB962C8B-B14F-4D97-AF65-F5344CB8AC3E}">
        <p14:creationId xmlns:p14="http://schemas.microsoft.com/office/powerpoint/2010/main" val="15003635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760809" y="1066800"/>
            <a:ext cx="7619999" cy="30480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800"/>
              </a:spcAft>
              <a:buClrTx/>
              <a:buFont typeface="Arial" panose="020B0604020202020204" pitchFamily="34" charset="0"/>
              <a:buChar char="•"/>
              <a:defRPr/>
            </a:pPr>
            <a:r>
              <a:rPr lang="en-US" sz="5400" u="sng" kern="0" dirty="0">
                <a:solidFill>
                  <a:srgbClr val="060606"/>
                </a:solidFill>
                <a:latin typeface="Times New Roman" panose="02020603050405020304" pitchFamily="18" charset="0"/>
                <a:ea typeface="ＭＳ Ｐゴシック" charset="-128"/>
                <a:cs typeface="Times New Roman" panose="02020603050405020304" pitchFamily="18" charset="0"/>
              </a:rPr>
              <a:t>Special situations to note:</a:t>
            </a:r>
          </a:p>
          <a:p>
            <a:pPr marL="1025525" indent="-350838">
              <a:spcBef>
                <a:spcPts val="0"/>
              </a:spcBef>
              <a:spcAft>
                <a:spcPts val="3000"/>
              </a:spcAft>
              <a:buClrTx/>
              <a:buFont typeface="Arial" panose="020B0604020202020204" pitchFamily="34" charset="0"/>
              <a:buChar char="•"/>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Selling several assets at same time…</a:t>
            </a:r>
            <a:r>
              <a:rPr lang="en-US" sz="2800" b="1" i="1" u="sng"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2800" b="1" i="1" u="sng" kern="0" dirty="0">
                <a:solidFill>
                  <a:srgbClr val="0070C0"/>
                </a:solidFill>
                <a:latin typeface="Times New Roman" panose="02020603050405020304" pitchFamily="18" charset="0"/>
                <a:ea typeface="ＭＳ Ｐゴシック" charset="-128"/>
                <a:cs typeface="Times New Roman" panose="02020603050405020304" pitchFamily="18" charset="0"/>
              </a:rPr>
              <a:t> 438</a:t>
            </a:r>
          </a:p>
          <a:p>
            <a:pPr marL="1025525" indent="-350838">
              <a:spcBef>
                <a:spcPts val="0"/>
              </a:spcBef>
              <a:spcAft>
                <a:spcPts val="3000"/>
              </a:spcAft>
              <a:buClrTx/>
              <a:buFont typeface="Arial" panose="020B0604020202020204" pitchFamily="34" charset="0"/>
              <a:buChar char="•"/>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Sale of a business…</a:t>
            </a:r>
            <a:r>
              <a:rPr lang="en-US" sz="2800" b="1" i="1" u="sng"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2800" b="1" i="1" u="sng" kern="0" dirty="0">
                <a:solidFill>
                  <a:srgbClr val="0070C0"/>
                </a:solidFill>
                <a:latin typeface="Times New Roman" panose="02020603050405020304" pitchFamily="18" charset="0"/>
                <a:ea typeface="ＭＳ Ｐゴシック" charset="-128"/>
                <a:cs typeface="Times New Roman" panose="02020603050405020304" pitchFamily="18" charset="0"/>
              </a:rPr>
              <a:t> 438, Item B.</a:t>
            </a:r>
          </a:p>
          <a:p>
            <a:pPr marL="1025525" indent="-350838">
              <a:spcBef>
                <a:spcPts val="0"/>
              </a:spcBef>
              <a:spcAft>
                <a:spcPts val="1800"/>
              </a:spcAft>
              <a:buClrTx/>
              <a:buFont typeface="Arial" panose="020B0604020202020204" pitchFamily="34" charset="0"/>
              <a:buChar char="•"/>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Related Party rules…</a:t>
            </a:r>
            <a:r>
              <a:rPr lang="en-US" sz="2800" b="1" i="1" u="sng"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2800" b="1" i="1" u="sng" kern="0" dirty="0">
                <a:solidFill>
                  <a:srgbClr val="0070C0"/>
                </a:solidFill>
                <a:latin typeface="Times New Roman" panose="02020603050405020304" pitchFamily="18" charset="0"/>
                <a:ea typeface="ＭＳ Ｐゴシック" charset="-128"/>
                <a:cs typeface="Times New Roman" panose="02020603050405020304" pitchFamily="18" charset="0"/>
              </a:rPr>
              <a:t> 438, Item C.</a:t>
            </a:r>
          </a:p>
        </p:txBody>
      </p:sp>
      <p:sp>
        <p:nvSpPr>
          <p:cNvPr id="4" name="TextBox 3">
            <a:extLst>
              <a:ext uri="{FF2B5EF4-FFF2-40B4-BE49-F238E27FC236}">
                <a16:creationId xmlns:a16="http://schemas.microsoft.com/office/drawing/2014/main" id="{45FA7D47-3C51-474D-B6E5-A49EFA10D73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29 Installment Sales</a:t>
            </a:r>
          </a:p>
        </p:txBody>
      </p:sp>
    </p:spTree>
    <p:extLst>
      <p:ext uri="{BB962C8B-B14F-4D97-AF65-F5344CB8AC3E}">
        <p14:creationId xmlns:p14="http://schemas.microsoft.com/office/powerpoint/2010/main" val="1998530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18047204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189892" y="228600"/>
            <a:ext cx="6764215" cy="1581381"/>
          </a:xfrm>
        </p:spPr>
        <p:txBody>
          <a:bodyPr/>
          <a:lstStyle/>
          <a:p>
            <a:pPr algn="ctr" defTabSz="912813">
              <a:lnSpc>
                <a:spcPct val="100000"/>
              </a:lnSpc>
              <a:spcAft>
                <a:spcPts val="1200"/>
              </a:spcAft>
            </a:pPr>
            <a:r>
              <a:rPr lang="en-US" altLang="en-US" sz="4400" b="1" dirty="0"/>
              <a:t>Chapter 30</a:t>
            </a:r>
            <a:br>
              <a:rPr lang="en-US" altLang="en-US" sz="4400" b="1" dirty="0"/>
            </a:br>
            <a:r>
              <a:rPr lang="en-US" altLang="en-US" sz="4400" b="1" dirty="0"/>
              <a:t>Like-Kind Exchanges</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077200" y="152400"/>
            <a:ext cx="8557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443</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38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33400" y="838199"/>
            <a:ext cx="8077199" cy="504825"/>
          </a:xfrm>
        </p:spPr>
        <p:txBody>
          <a:bodyPr/>
          <a:lstStyle/>
          <a:p>
            <a:pPr algn="ctr"/>
            <a:r>
              <a:rPr lang="en-US" altLang="en-US" sz="3600" b="1" u="sng" dirty="0">
                <a:ea typeface="ＭＳ Ｐゴシック" pitchFamily="-65" charset="-128"/>
              </a:rPr>
              <a:t>Advantages and Disadvantages</a:t>
            </a:r>
          </a:p>
        </p:txBody>
      </p:sp>
      <p:sp>
        <p:nvSpPr>
          <p:cNvPr id="3" name="Content Placeholder 2"/>
          <p:cNvSpPr>
            <a:spLocks noGrp="1"/>
          </p:cNvSpPr>
          <p:nvPr>
            <p:ph idx="1"/>
          </p:nvPr>
        </p:nvSpPr>
        <p:spPr>
          <a:xfrm>
            <a:off x="1055688" y="1447800"/>
            <a:ext cx="7369175" cy="4799012"/>
          </a:xfrm>
        </p:spPr>
        <p:txBody>
          <a:bodyPr/>
          <a:lstStyle/>
          <a:p>
            <a:pPr marL="0" indent="0">
              <a:spcBef>
                <a:spcPts val="600"/>
              </a:spcBef>
              <a:buFontTx/>
              <a:buNone/>
              <a:defRPr/>
            </a:pPr>
            <a:r>
              <a:rPr lang="en-US" sz="2800" dirty="0">
                <a:solidFill>
                  <a:srgbClr val="060606"/>
                </a:solidFill>
              </a:rPr>
              <a:t>Advantages</a:t>
            </a:r>
          </a:p>
          <a:p>
            <a:pPr marL="461963">
              <a:spcBef>
                <a:spcPts val="600"/>
              </a:spcBef>
              <a:defRPr/>
            </a:pPr>
            <a:r>
              <a:rPr lang="en-US" sz="2800" dirty="0">
                <a:solidFill>
                  <a:srgbClr val="060606"/>
                </a:solidFill>
              </a:rPr>
              <a:t>QBID !!!!!!!!!!!!!! Yay !!!!!!!!</a:t>
            </a:r>
          </a:p>
          <a:p>
            <a:pPr marL="461963">
              <a:spcBef>
                <a:spcPts val="600"/>
              </a:spcBef>
              <a:defRPr/>
            </a:pPr>
            <a:r>
              <a:rPr lang="en-US" sz="2800" dirty="0">
                <a:solidFill>
                  <a:srgbClr val="060606"/>
                </a:solidFill>
              </a:rPr>
              <a:t>Simplicity</a:t>
            </a:r>
          </a:p>
          <a:p>
            <a:pPr marL="738188" lvl="1">
              <a:spcBef>
                <a:spcPts val="600"/>
              </a:spcBef>
              <a:defRPr/>
            </a:pPr>
            <a:r>
              <a:rPr lang="en-US" sz="2400" dirty="0">
                <a:solidFill>
                  <a:srgbClr val="060606"/>
                </a:solidFill>
              </a:rPr>
              <a:t>No balance sheet required </a:t>
            </a:r>
            <a:r>
              <a:rPr lang="en-US" sz="2400" b="1" u="sng" dirty="0">
                <a:solidFill>
                  <a:srgbClr val="FF0000"/>
                </a:solidFill>
              </a:rPr>
              <a:t>(WARNING)</a:t>
            </a:r>
          </a:p>
          <a:p>
            <a:pPr marL="738188" lvl="1">
              <a:spcBef>
                <a:spcPts val="600"/>
              </a:spcBef>
              <a:defRPr/>
            </a:pPr>
            <a:r>
              <a:rPr lang="en-US" sz="2400" dirty="0">
                <a:solidFill>
                  <a:srgbClr val="060606"/>
                </a:solidFill>
              </a:rPr>
              <a:t>Easy to start and easy to stop doing business</a:t>
            </a:r>
          </a:p>
          <a:p>
            <a:pPr marL="738188" lvl="1">
              <a:spcBef>
                <a:spcPts val="600"/>
              </a:spcBef>
              <a:defRPr/>
            </a:pPr>
            <a:r>
              <a:rPr lang="en-US" sz="2400" dirty="0">
                <a:solidFill>
                  <a:srgbClr val="060606"/>
                </a:solidFill>
              </a:rPr>
              <a:t>No payroll reporting for owner</a:t>
            </a:r>
          </a:p>
          <a:p>
            <a:pPr marL="461963">
              <a:spcBef>
                <a:spcPts val="600"/>
              </a:spcBef>
              <a:defRPr/>
            </a:pPr>
            <a:r>
              <a:rPr lang="en-US" sz="2800" dirty="0">
                <a:solidFill>
                  <a:srgbClr val="060606"/>
                </a:solidFill>
              </a:rPr>
              <a:t>Single level tax</a:t>
            </a:r>
          </a:p>
          <a:p>
            <a:pPr marL="0" indent="0">
              <a:spcBef>
                <a:spcPts val="600"/>
              </a:spcBef>
              <a:buFontTx/>
              <a:buNone/>
              <a:defRPr/>
            </a:pPr>
            <a:r>
              <a:rPr lang="en-US" sz="2800" dirty="0">
                <a:solidFill>
                  <a:srgbClr val="060606"/>
                </a:solidFill>
              </a:rPr>
              <a:t>Disadvantages</a:t>
            </a:r>
          </a:p>
          <a:p>
            <a:pPr marL="461963">
              <a:spcBef>
                <a:spcPts val="600"/>
              </a:spcBef>
              <a:defRPr/>
            </a:pPr>
            <a:r>
              <a:rPr lang="en-US" sz="2800" dirty="0">
                <a:solidFill>
                  <a:srgbClr val="060606"/>
                </a:solidFill>
              </a:rPr>
              <a:t>All income subject to self-employment tax</a:t>
            </a:r>
          </a:p>
          <a:p>
            <a:pPr marL="461963">
              <a:spcBef>
                <a:spcPts val="600"/>
              </a:spcBef>
              <a:defRPr/>
            </a:pPr>
            <a:r>
              <a:rPr lang="en-US" sz="2800" dirty="0">
                <a:solidFill>
                  <a:srgbClr val="060606"/>
                </a:solidFill>
              </a:rPr>
              <a:t>No limit of liability</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46C10ADE-C241-4CFD-9583-A758223A770A}"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11</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4B87C27D-8DD1-4DB4-BCD3-349E1885B0C3}"/>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3344495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12"/>
          </p:nvPr>
        </p:nvSpPr>
        <p:spPr/>
        <p:txBody>
          <a:bodyPr/>
          <a:lstStyle/>
          <a:p>
            <a:fld id="{BF1D484A-F375-463C-99F7-14948BCEA272}" type="slidenum">
              <a:rPr lang="en-US" smtClean="0"/>
              <a:t>110</a:t>
            </a:fld>
            <a:endParaRPr lang="en-US"/>
          </a:p>
        </p:txBody>
      </p:sp>
      <p:sp>
        <p:nvSpPr>
          <p:cNvPr id="2" name="TextBox 1">
            <a:extLst>
              <a:ext uri="{FF2B5EF4-FFF2-40B4-BE49-F238E27FC236}">
                <a16:creationId xmlns:a16="http://schemas.microsoft.com/office/drawing/2014/main" id="{B08B3EFB-BF39-41C3-A8CE-6A7B34D251BB}"/>
              </a:ext>
            </a:extLst>
          </p:cNvPr>
          <p:cNvSpPr txBox="1"/>
          <p:nvPr/>
        </p:nvSpPr>
        <p:spPr>
          <a:xfrm>
            <a:off x="628650" y="1828800"/>
            <a:ext cx="7886700" cy="4031873"/>
          </a:xfrm>
          <a:prstGeom prst="rect">
            <a:avLst/>
          </a:prstGeom>
          <a:noFill/>
        </p:spPr>
        <p:txBody>
          <a:bodyPr wrap="square" rtlCol="0">
            <a:spAutoFit/>
          </a:bodyPr>
          <a:lstStyle/>
          <a:p>
            <a:pPr marL="396875" lvl="1" indent="-338138" algn="just">
              <a:spcAft>
                <a:spcPts val="2400"/>
              </a:spcAft>
              <a:buFont typeface="Arial" panose="020B0604020202020204" pitchFamily="34" charset="0"/>
              <a:buChar char="•"/>
            </a:pPr>
            <a:r>
              <a:rPr lang="en-US" sz="2800" dirty="0">
                <a:solidFill>
                  <a:srgbClr val="060606"/>
                </a:solidFill>
              </a:rPr>
              <a:t>TCJA now limits 1031 transactions solely to real property exchanges where the real property is NOT held primarily for sale.</a:t>
            </a:r>
          </a:p>
          <a:p>
            <a:pPr marL="396875" lvl="1" indent="-338138" algn="just">
              <a:spcAft>
                <a:spcPts val="2400"/>
              </a:spcAft>
              <a:buFont typeface="Arial" panose="020B0604020202020204" pitchFamily="34" charset="0"/>
              <a:buChar char="•"/>
            </a:pPr>
            <a:r>
              <a:rPr lang="en-US" sz="2800" dirty="0">
                <a:solidFill>
                  <a:srgbClr val="060606"/>
                </a:solidFill>
              </a:rPr>
              <a:t>Thus, no more 1031 exchanges for personal property.</a:t>
            </a:r>
          </a:p>
          <a:p>
            <a:pPr marL="858838" lvl="1" indent="-347663" algn="just">
              <a:spcAft>
                <a:spcPts val="2400"/>
              </a:spcAft>
              <a:buFont typeface="Arial" panose="020B0604020202020204" pitchFamily="34" charset="0"/>
              <a:buChar char="•"/>
            </a:pPr>
            <a:r>
              <a:rPr lang="en-US" sz="2800" dirty="0">
                <a:solidFill>
                  <a:srgbClr val="060606"/>
                </a:solidFill>
              </a:rPr>
              <a:t>Where will this hit YOU AND ME the most?</a:t>
            </a:r>
          </a:p>
          <a:p>
            <a:pPr marL="1431925" lvl="1" algn="just">
              <a:spcAft>
                <a:spcPts val="2400"/>
              </a:spcAft>
            </a:pPr>
            <a:r>
              <a:rPr lang="en-US" sz="2800" b="1" i="1" u="sng" dirty="0">
                <a:solidFill>
                  <a:srgbClr val="FF0000"/>
                </a:solidFill>
              </a:rPr>
              <a:t>VEHICLE TRADE-INS!</a:t>
            </a:r>
          </a:p>
        </p:txBody>
      </p:sp>
      <p:sp>
        <p:nvSpPr>
          <p:cNvPr id="6" name="TextBox 5">
            <a:extLst>
              <a:ext uri="{FF2B5EF4-FFF2-40B4-BE49-F238E27FC236}">
                <a16:creationId xmlns:a16="http://schemas.microsoft.com/office/drawing/2014/main" id="{7ED0F406-6CC7-4AC8-B18F-F3B90182AF82}"/>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
        <p:nvSpPr>
          <p:cNvPr id="5" name="Title 1">
            <a:extLst>
              <a:ext uri="{FF2B5EF4-FFF2-40B4-BE49-F238E27FC236}">
                <a16:creationId xmlns:a16="http://schemas.microsoft.com/office/drawing/2014/main" id="{84834DDF-B8CD-47E0-B9CA-8AF1A0B9CF69}"/>
              </a:ext>
            </a:extLst>
          </p:cNvPr>
          <p:cNvSpPr txBox="1">
            <a:spLocks/>
          </p:cNvSpPr>
          <p:nvPr/>
        </p:nvSpPr>
        <p:spPr bwMode="auto">
          <a:xfrm>
            <a:off x="494109" y="692952"/>
            <a:ext cx="815340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200">
                <a:solidFill>
                  <a:srgbClr val="FF8000"/>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sz="3600" b="1" u="sng" kern="0" dirty="0">
                <a:ea typeface="ＭＳ Ｐゴシック" pitchFamily="34" charset="-128"/>
              </a:rPr>
              <a:t>What’s New</a:t>
            </a:r>
          </a:p>
        </p:txBody>
      </p:sp>
    </p:spTree>
    <p:extLst>
      <p:ext uri="{BB962C8B-B14F-4D97-AF65-F5344CB8AC3E}">
        <p14:creationId xmlns:p14="http://schemas.microsoft.com/office/powerpoint/2010/main" val="22516088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46609" y="2217313"/>
            <a:ext cx="6325791" cy="1981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4000" kern="0" dirty="0">
                <a:solidFill>
                  <a:srgbClr val="060606"/>
                </a:solidFill>
                <a:latin typeface="Times New Roman" panose="02020603050405020304" pitchFamily="18" charset="0"/>
                <a:ea typeface="ＭＳ Ｐゴシック" charset="-128"/>
                <a:cs typeface="Times New Roman" panose="02020603050405020304" pitchFamily="18" charset="0"/>
              </a:rPr>
              <a:t>Remember: inventory does NOT qualify for 1031 treatment.</a:t>
            </a:r>
          </a:p>
        </p:txBody>
      </p:sp>
      <p:sp>
        <p:nvSpPr>
          <p:cNvPr id="7" name="TextBox 6">
            <a:extLst>
              <a:ext uri="{FF2B5EF4-FFF2-40B4-BE49-F238E27FC236}">
                <a16:creationId xmlns:a16="http://schemas.microsoft.com/office/drawing/2014/main" id="{8D9F05DA-D64C-44D0-98A9-9FF016F9402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29541771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1333500"/>
            <a:ext cx="7296150" cy="41910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800"/>
              </a:spcAft>
              <a:buClrTx/>
              <a:buNone/>
              <a:defRPr/>
            </a:pPr>
            <a:r>
              <a:rPr lang="en-US" sz="3600" u="sng" kern="0" dirty="0">
                <a:solidFill>
                  <a:srgbClr val="060606"/>
                </a:solidFill>
                <a:latin typeface="Times New Roman" panose="02020603050405020304" pitchFamily="18" charset="0"/>
                <a:ea typeface="ＭＳ Ｐゴシック" charset="-128"/>
                <a:cs typeface="Times New Roman" panose="02020603050405020304" pitchFamily="18" charset="0"/>
              </a:rPr>
              <a:t>How this “inventory” thing can potentially hurt you.</a:t>
            </a:r>
          </a:p>
          <a:p>
            <a:pPr marL="350838" indent="-350838" algn="just">
              <a:spcBef>
                <a:spcPts val="0"/>
              </a:spcBef>
              <a:spcAft>
                <a:spcPts val="1200"/>
              </a:spcAft>
              <a:buClrTx/>
              <a:buFont typeface="Arial" panose="020B0604020202020204" pitchFamily="34" charset="0"/>
              <a:buChar char="•"/>
              <a:defRPr/>
            </a:pPr>
            <a:r>
              <a:rPr lang="en-US" sz="3200" i="1" kern="0" dirty="0">
                <a:solidFill>
                  <a:srgbClr val="060606"/>
                </a:solidFill>
                <a:latin typeface="Times New Roman" panose="02020603050405020304" pitchFamily="18" charset="0"/>
                <a:ea typeface="ＭＳ Ｐゴシック" charset="-128"/>
                <a:cs typeface="Times New Roman" panose="02020603050405020304" pitchFamily="18" charset="0"/>
              </a:rPr>
              <a:t>Listen to my true story of what happened to one of my larger contractor clients who exchanged a lake house (a rental house) for a 20 acre parcel of land that he would be developing. Fortunately for him…a happy ending!!</a:t>
            </a:r>
            <a:endParaRPr lang="en-US" sz="3200" i="1" kern="0" dirty="0">
              <a:solidFill>
                <a:srgbClr val="FF0000"/>
              </a:solidFill>
              <a:latin typeface="Times New Roman" panose="02020603050405020304" pitchFamily="18" charset="0"/>
              <a:ea typeface="ＭＳ Ｐゴシック" charset="-128"/>
              <a:cs typeface="Times New Roman" panose="02020603050405020304" pitchFamily="18" charset="0"/>
            </a:endParaRPr>
          </a:p>
        </p:txBody>
      </p:sp>
      <p:sp>
        <p:nvSpPr>
          <p:cNvPr id="6" name="TextBox 5">
            <a:extLst>
              <a:ext uri="{FF2B5EF4-FFF2-40B4-BE49-F238E27FC236}">
                <a16:creationId xmlns:a16="http://schemas.microsoft.com/office/drawing/2014/main" id="{C1261FB0-7EB2-4746-A7F3-760FB57D262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16273150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066800" y="1447800"/>
            <a:ext cx="7296150" cy="37338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When discussing 1031 with a client</a:t>
            </a:r>
          </a:p>
          <a:p>
            <a:pPr marL="514350" indent="-514350">
              <a:spcBef>
                <a:spcPts val="0"/>
              </a:spcBef>
              <a:spcAft>
                <a:spcPts val="1800"/>
              </a:spcAft>
              <a:buClrTx/>
              <a:buFont typeface="+mj-lt"/>
              <a:buAutoNum type="arabicParenR"/>
              <a:defRPr/>
            </a:pPr>
            <a:r>
              <a:rPr lang="en-US" sz="3200" i="1" kern="0" dirty="0">
                <a:solidFill>
                  <a:srgbClr val="060606"/>
                </a:solidFill>
                <a:latin typeface="Times New Roman" panose="02020603050405020304" pitchFamily="18" charset="0"/>
                <a:ea typeface="ＭＳ Ｐゴシック" charset="-128"/>
                <a:cs typeface="Times New Roman" panose="02020603050405020304" pitchFamily="18" charset="0"/>
              </a:rPr>
              <a:t>First, is the gain large enough to make it worth considering a 1031?</a:t>
            </a:r>
          </a:p>
          <a:p>
            <a:pPr marL="514350" indent="-514350">
              <a:spcBef>
                <a:spcPts val="0"/>
              </a:spcBef>
              <a:spcAft>
                <a:spcPts val="1800"/>
              </a:spcAft>
              <a:buClrTx/>
              <a:buFont typeface="+mj-lt"/>
              <a:buAutoNum type="arabicParenR"/>
              <a:defRPr/>
            </a:pPr>
            <a:r>
              <a:rPr lang="en-US" sz="3200" i="1" kern="0" dirty="0">
                <a:solidFill>
                  <a:srgbClr val="060606"/>
                </a:solidFill>
                <a:latin typeface="Times New Roman" panose="02020603050405020304" pitchFamily="18" charset="0"/>
                <a:ea typeface="ＭＳ Ｐゴシック" charset="-128"/>
                <a:cs typeface="Times New Roman" panose="02020603050405020304" pitchFamily="18" charset="0"/>
              </a:rPr>
              <a:t>Second, do the “quick BOOT” analysis.</a:t>
            </a:r>
          </a:p>
          <a:p>
            <a:pPr marL="514350" indent="-514350">
              <a:spcBef>
                <a:spcPts val="0"/>
              </a:spcBef>
              <a:spcAft>
                <a:spcPts val="1200"/>
              </a:spcAft>
              <a:buClrTx/>
              <a:buFont typeface="+mj-lt"/>
              <a:buAutoNum type="arabicParenR"/>
              <a:defRPr/>
            </a:pPr>
            <a:r>
              <a:rPr lang="en-US" sz="3200" i="1" kern="0" dirty="0">
                <a:solidFill>
                  <a:srgbClr val="060606"/>
                </a:solidFill>
                <a:latin typeface="Times New Roman" panose="02020603050405020304" pitchFamily="18" charset="0"/>
                <a:ea typeface="ＭＳ Ｐゴシック" charset="-128"/>
                <a:cs typeface="Times New Roman" panose="02020603050405020304" pitchFamily="18" charset="0"/>
              </a:rPr>
              <a:t>Third, make sure the client will use a GOOD qualified intermediary.</a:t>
            </a:r>
            <a:endParaRPr lang="en-US" sz="3200" i="1" kern="0" dirty="0">
              <a:solidFill>
                <a:srgbClr val="FF0000"/>
              </a:solidFill>
              <a:latin typeface="Times New Roman" panose="02020603050405020304" pitchFamily="18" charset="0"/>
              <a:ea typeface="ＭＳ Ｐゴシック" charset="-128"/>
              <a:cs typeface="Times New Roman" panose="02020603050405020304" pitchFamily="18" charset="0"/>
            </a:endParaRPr>
          </a:p>
        </p:txBody>
      </p:sp>
      <p:sp>
        <p:nvSpPr>
          <p:cNvPr id="2" name="TextBox 1">
            <a:extLst>
              <a:ext uri="{FF2B5EF4-FFF2-40B4-BE49-F238E27FC236}">
                <a16:creationId xmlns:a16="http://schemas.microsoft.com/office/drawing/2014/main" id="{86049D4B-5C18-4D85-B0AE-FDF7BE0FD90A}"/>
              </a:ext>
            </a:extLst>
          </p:cNvPr>
          <p:cNvSpPr txBox="1"/>
          <p:nvPr/>
        </p:nvSpPr>
        <p:spPr>
          <a:xfrm>
            <a:off x="2057400" y="5562600"/>
            <a:ext cx="5181600" cy="523220"/>
          </a:xfrm>
          <a:prstGeom prst="rect">
            <a:avLst/>
          </a:prstGeom>
          <a:solidFill>
            <a:srgbClr val="FFFF00"/>
          </a:solidFill>
          <a:ln w="19050">
            <a:solidFill>
              <a:schemeClr val="tx1">
                <a:lumMod val="50000"/>
              </a:schemeClr>
            </a:solidFill>
          </a:ln>
        </p:spPr>
        <p:txBody>
          <a:bodyPr wrap="square" rtlCol="0">
            <a:spAutoFit/>
          </a:bodyPr>
          <a:lstStyle/>
          <a:p>
            <a:r>
              <a:rPr lang="en-US" sz="2800" dirty="0"/>
              <a:t>Then….</a:t>
            </a:r>
            <a:r>
              <a:rPr lang="en-US" sz="2800" b="1" dirty="0">
                <a:solidFill>
                  <a:srgbClr val="FF0000"/>
                </a:solidFill>
              </a:rPr>
              <a:t>CYA</a:t>
            </a:r>
            <a:r>
              <a:rPr lang="en-US" sz="2800" dirty="0"/>
              <a:t> documentation!!</a:t>
            </a:r>
          </a:p>
        </p:txBody>
      </p:sp>
      <p:sp>
        <p:nvSpPr>
          <p:cNvPr id="7" name="TextBox 6">
            <a:extLst>
              <a:ext uri="{FF2B5EF4-FFF2-40B4-BE49-F238E27FC236}">
                <a16:creationId xmlns:a16="http://schemas.microsoft.com/office/drawing/2014/main" id="{1C5CA4A8-F078-401B-B581-F516E20C5E19}"/>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21385212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46609" y="1600200"/>
            <a:ext cx="6248401" cy="3657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Real Estate Exchanges…</a:t>
            </a:r>
          </a:p>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A GREAT lobby in Congress!</a:t>
            </a:r>
          </a:p>
          <a:p>
            <a:pPr marL="350838" indent="-350838">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See </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pg. 444, Item III.A.</a:t>
            </a:r>
          </a:p>
          <a:p>
            <a:pPr marL="350838" indent="-350838">
              <a:spcBef>
                <a:spcPts val="0"/>
              </a:spcBef>
              <a:spcAft>
                <a:spcPts val="1200"/>
              </a:spcAft>
              <a:buClrTx/>
              <a:buFont typeface="Arial" panose="020B0604020202020204" pitchFamily="34" charset="0"/>
              <a:buChar char="•"/>
              <a:defRPr/>
            </a:pPr>
            <a:r>
              <a:rPr lang="en-US" sz="3200" b="1" i="1" kern="0" dirty="0">
                <a:solidFill>
                  <a:schemeClr val="tx2">
                    <a:lumMod val="75000"/>
                  </a:schemeClr>
                </a:solidFill>
                <a:latin typeface="Times New Roman" panose="02020603050405020304" pitchFamily="18" charset="0"/>
                <a:ea typeface="ＭＳ Ｐゴシック" charset="-128"/>
                <a:cs typeface="Times New Roman" panose="02020603050405020304" pitchFamily="18" charset="0"/>
              </a:rPr>
              <a:t>But remember, real estate CAN be inventory in some hands!! </a:t>
            </a:r>
            <a:r>
              <a:rPr lang="en-US" sz="3200" b="1" i="1" kern="0" dirty="0">
                <a:solidFill>
                  <a:srgbClr val="0070C0"/>
                </a:solidFill>
                <a:latin typeface="Times New Roman" panose="02020603050405020304" pitchFamily="18" charset="0"/>
                <a:ea typeface="ＭＳ Ｐゴシック" charset="-128"/>
                <a:cs typeface="Times New Roman" panose="02020603050405020304" pitchFamily="18" charset="0"/>
              </a:rPr>
              <a:t>See pg. 444, Item III.F.</a:t>
            </a:r>
          </a:p>
        </p:txBody>
      </p:sp>
      <p:sp>
        <p:nvSpPr>
          <p:cNvPr id="6" name="TextBox 5">
            <a:extLst>
              <a:ext uri="{FF2B5EF4-FFF2-40B4-BE49-F238E27FC236}">
                <a16:creationId xmlns:a16="http://schemas.microsoft.com/office/drawing/2014/main" id="{8437A351-9830-4D13-93C3-85C48555349B}"/>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28898486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60463" y="1295400"/>
            <a:ext cx="6248401" cy="4343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Real Estate Exchanges…</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See </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pg. 444, Item III.G…..</a:t>
            </a: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so, you CAN’T exchange an apartment building in New York for one in Russia!</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Debt can really “muck” things up….can lead to BOOT. </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See pg. 445, Item D.</a:t>
            </a:r>
          </a:p>
        </p:txBody>
      </p:sp>
      <p:sp>
        <p:nvSpPr>
          <p:cNvPr id="4" name="TextBox 3">
            <a:extLst>
              <a:ext uri="{FF2B5EF4-FFF2-40B4-BE49-F238E27FC236}">
                <a16:creationId xmlns:a16="http://schemas.microsoft.com/office/drawing/2014/main" id="{DC90C82B-F632-4073-B49F-68929CD6B81F}"/>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40294573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60463" y="1295400"/>
            <a:ext cx="6248401" cy="4343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Real Estate Exchanges…</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The BASIS and HOLDING PERIOD rules can be burdensome and complicated.</a:t>
            </a:r>
          </a:p>
          <a:p>
            <a:pPr marL="350838" indent="-350838" algn="just">
              <a:spcBef>
                <a:spcPts val="0"/>
              </a:spcBef>
              <a:spcAft>
                <a:spcPts val="1200"/>
              </a:spcAft>
              <a:buClrTx/>
              <a:buFont typeface="Arial" panose="020B0604020202020204" pitchFamily="34" charset="0"/>
              <a:buChar char="•"/>
              <a:defRPr/>
            </a:pPr>
            <a:r>
              <a:rPr lang="en-US" sz="3200" b="1" kern="0" dirty="0">
                <a:solidFill>
                  <a:srgbClr val="060606"/>
                </a:solidFill>
                <a:latin typeface="Times New Roman" panose="02020603050405020304" pitchFamily="18" charset="0"/>
                <a:ea typeface="ＭＳ Ｐゴシック" charset="-128"/>
                <a:cs typeface="Times New Roman" panose="02020603050405020304" pitchFamily="18" charset="0"/>
              </a:rPr>
              <a:t>Be sure to read </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pages 447-449</a:t>
            </a:r>
          </a:p>
        </p:txBody>
      </p:sp>
      <p:sp>
        <p:nvSpPr>
          <p:cNvPr id="4" name="TextBox 3">
            <a:extLst>
              <a:ext uri="{FF2B5EF4-FFF2-40B4-BE49-F238E27FC236}">
                <a16:creationId xmlns:a16="http://schemas.microsoft.com/office/drawing/2014/main" id="{F024B21A-34B7-451A-9ECE-F610B308475F}"/>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30651531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60463" y="1295400"/>
            <a:ext cx="6248401" cy="4343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Real Estate Exchanges…</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Regarding depreciation, be certain to differentiate between….</a:t>
            </a:r>
          </a:p>
          <a:p>
            <a:pPr marL="803275" indent="-350838" algn="just">
              <a:spcBef>
                <a:spcPts val="0"/>
              </a:spcBef>
              <a:spcAft>
                <a:spcPts val="1200"/>
              </a:spcAft>
              <a:buClrTx/>
              <a:buFont typeface="Arial" panose="020B0604020202020204" pitchFamily="34" charset="0"/>
              <a:buChar char="•"/>
              <a:defRPr/>
            </a:pPr>
            <a:r>
              <a:rPr lang="en-US" sz="3200" b="1" kern="0" dirty="0" err="1">
                <a:solidFill>
                  <a:srgbClr val="060606"/>
                </a:solidFill>
                <a:highlight>
                  <a:srgbClr val="FFFF00"/>
                </a:highlight>
                <a:latin typeface="Times New Roman" panose="02020603050405020304" pitchFamily="18" charset="0"/>
                <a:ea typeface="ＭＳ Ｐゴシック" charset="-128"/>
                <a:cs typeface="Times New Roman" panose="02020603050405020304" pitchFamily="18" charset="0"/>
              </a:rPr>
              <a:t>Exhange</a:t>
            </a:r>
            <a:r>
              <a:rPr lang="en-US" sz="3200" b="1" kern="0" dirty="0">
                <a:solidFill>
                  <a:srgbClr val="060606"/>
                </a:solidFill>
                <a:latin typeface="Times New Roman" panose="02020603050405020304" pitchFamily="18" charset="0"/>
                <a:ea typeface="ＭＳ Ｐゴシック" charset="-128"/>
                <a:cs typeface="Times New Roman" panose="02020603050405020304" pitchFamily="18" charset="0"/>
              </a:rPr>
              <a:t> Basis Amount</a:t>
            </a:r>
          </a:p>
          <a:p>
            <a:pPr marL="803275" indent="-350838" algn="just">
              <a:spcBef>
                <a:spcPts val="0"/>
              </a:spcBef>
              <a:spcAft>
                <a:spcPts val="1200"/>
              </a:spcAft>
              <a:buClrTx/>
              <a:buFont typeface="Arial" panose="020B0604020202020204" pitchFamily="34" charset="0"/>
              <a:buChar char="•"/>
              <a:defRPr/>
            </a:pPr>
            <a:r>
              <a:rPr lang="en-US" sz="3200" b="1" kern="0" dirty="0">
                <a:solidFill>
                  <a:srgbClr val="060606"/>
                </a:solidFill>
                <a:highlight>
                  <a:srgbClr val="FFFF00"/>
                </a:highlight>
                <a:latin typeface="Times New Roman" panose="02020603050405020304" pitchFamily="18" charset="0"/>
                <a:ea typeface="ＭＳ Ｐゴシック" charset="-128"/>
                <a:cs typeface="Times New Roman" panose="02020603050405020304" pitchFamily="18" charset="0"/>
              </a:rPr>
              <a:t>Excess</a:t>
            </a:r>
            <a:r>
              <a:rPr lang="en-US" sz="3200" b="1" kern="0" dirty="0">
                <a:solidFill>
                  <a:srgbClr val="060606"/>
                </a:solidFill>
                <a:latin typeface="Times New Roman" panose="02020603050405020304" pitchFamily="18" charset="0"/>
                <a:ea typeface="ＭＳ Ｐゴシック" charset="-128"/>
                <a:cs typeface="Times New Roman" panose="02020603050405020304" pitchFamily="18" charset="0"/>
              </a:rPr>
              <a:t> Basis Amount</a:t>
            </a:r>
          </a:p>
          <a:p>
            <a:pPr marL="803275" indent="-350838" algn="just">
              <a:spcBef>
                <a:spcPts val="0"/>
              </a:spcBef>
              <a:spcAft>
                <a:spcPts val="1200"/>
              </a:spcAft>
              <a:buClrTx/>
              <a:buFont typeface="Arial" panose="020B0604020202020204" pitchFamily="34" charset="0"/>
              <a:buChar char="•"/>
              <a:defRPr/>
            </a:pP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Pages 449-450</a:t>
            </a:r>
          </a:p>
        </p:txBody>
      </p:sp>
      <p:sp>
        <p:nvSpPr>
          <p:cNvPr id="4" name="TextBox 3">
            <a:extLst>
              <a:ext uri="{FF2B5EF4-FFF2-40B4-BE49-F238E27FC236}">
                <a16:creationId xmlns:a16="http://schemas.microsoft.com/office/drawing/2014/main" id="{359368B4-84E0-43AE-BFB4-CEE5CFA0DD19}"/>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3557315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60463" y="1295400"/>
            <a:ext cx="6248401" cy="4343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Vacation Home Exchanges…</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Generally do NOT qualify</a:t>
            </a:r>
          </a:p>
          <a:p>
            <a:pPr marL="803275" indent="-350838" algn="just">
              <a:spcBef>
                <a:spcPts val="0"/>
              </a:spcBef>
              <a:spcAft>
                <a:spcPts val="1200"/>
              </a:spcAft>
              <a:buClrTx/>
              <a:buFont typeface="Arial" panose="020B0604020202020204" pitchFamily="34" charset="0"/>
              <a:buChar char="•"/>
              <a:defRPr/>
            </a:pPr>
            <a:r>
              <a:rPr lang="en-US" sz="3200" b="1" kern="0" dirty="0">
                <a:solidFill>
                  <a:srgbClr val="060606"/>
                </a:solidFill>
                <a:latin typeface="Times New Roman" panose="02020603050405020304" pitchFamily="18" charset="0"/>
                <a:ea typeface="ＭＳ Ｐゴシック" charset="-128"/>
                <a:cs typeface="Times New Roman" panose="02020603050405020304" pitchFamily="18" charset="0"/>
              </a:rPr>
              <a:t>See </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pg. 451, Item VII. A. &amp; B.</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But, Rev. Proc 2008-16 gave us a bit of  relief in the form of a SAFE HARBOR…</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see pg. 451, Item VII.D</a:t>
            </a:r>
          </a:p>
        </p:txBody>
      </p:sp>
      <p:sp>
        <p:nvSpPr>
          <p:cNvPr id="4" name="TextBox 3">
            <a:extLst>
              <a:ext uri="{FF2B5EF4-FFF2-40B4-BE49-F238E27FC236}">
                <a16:creationId xmlns:a16="http://schemas.microsoft.com/office/drawing/2014/main" id="{2D34F49C-CA30-4FAA-BB7D-7BA74C8FBEFF}"/>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21208472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460463" y="1295400"/>
            <a:ext cx="6248401" cy="26670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Related Party Exchanges…</a:t>
            </a:r>
          </a:p>
          <a:p>
            <a:pPr marL="350838" indent="-350838" algn="just">
              <a:spcBef>
                <a:spcPts val="0"/>
              </a:spcBef>
              <a:spcAft>
                <a:spcPts val="1200"/>
              </a:spcAft>
              <a:buClrTx/>
              <a:buFont typeface="Arial" panose="020B0604020202020204" pitchFamily="34" charset="0"/>
              <a:buChar char="•"/>
              <a:defRPr/>
            </a:pP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Pg. 452, Item VIII</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Must pay attention to the 2 year rule</a:t>
            </a:r>
          </a:p>
        </p:txBody>
      </p:sp>
      <p:sp>
        <p:nvSpPr>
          <p:cNvPr id="4" name="TextBox 3">
            <a:extLst>
              <a:ext uri="{FF2B5EF4-FFF2-40B4-BE49-F238E27FC236}">
                <a16:creationId xmlns:a16="http://schemas.microsoft.com/office/drawing/2014/main" id="{10DCBB6C-A866-446A-AE6E-0538D411B4A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243713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ctr"/>
            <a:r>
              <a:rPr lang="en-US" altLang="en-US" sz="3600" b="1" dirty="0">
                <a:ea typeface="ＭＳ Ｐゴシック" pitchFamily="-65" charset="-128"/>
              </a:rPr>
              <a:t>Who Must File Schedule C</a:t>
            </a:r>
          </a:p>
        </p:txBody>
      </p:sp>
      <p:sp>
        <p:nvSpPr>
          <p:cNvPr id="96259" name="Content Placeholder 2"/>
          <p:cNvSpPr>
            <a:spLocks noGrp="1"/>
          </p:cNvSpPr>
          <p:nvPr>
            <p:ph idx="1"/>
          </p:nvPr>
        </p:nvSpPr>
        <p:spPr>
          <a:xfrm>
            <a:off x="917575" y="1905000"/>
            <a:ext cx="7369175" cy="3200400"/>
          </a:xfrm>
        </p:spPr>
        <p:txBody>
          <a:bodyPr/>
          <a:lstStyle/>
          <a:p>
            <a:r>
              <a:rPr lang="en-US" altLang="en-US" sz="2800" dirty="0">
                <a:solidFill>
                  <a:srgbClr val="060606"/>
                </a:solidFill>
                <a:ea typeface="ＭＳ Ｐゴシック" pitchFamily="-65" charset="-128"/>
              </a:rPr>
              <a:t>All Trades or Businesses with one owner</a:t>
            </a:r>
          </a:p>
          <a:p>
            <a:r>
              <a:rPr lang="en-US" altLang="en-US" sz="2800" dirty="0">
                <a:solidFill>
                  <a:srgbClr val="060606"/>
                </a:solidFill>
                <a:ea typeface="ＭＳ Ｐゴシック" pitchFamily="-65" charset="-128"/>
              </a:rPr>
              <a:t>Separate Schedule C for each business</a:t>
            </a:r>
          </a:p>
          <a:p>
            <a:r>
              <a:rPr lang="en-US" altLang="en-US" sz="2800" dirty="0">
                <a:solidFill>
                  <a:srgbClr val="060606"/>
                </a:solidFill>
                <a:ea typeface="ＭＳ Ｐゴシック" pitchFamily="-65" charset="-128"/>
              </a:rPr>
              <a:t>Single Member LLC</a:t>
            </a:r>
          </a:p>
          <a:p>
            <a:r>
              <a:rPr lang="en-US" altLang="en-US" sz="2800" dirty="0">
                <a:solidFill>
                  <a:srgbClr val="060606"/>
                </a:solidFill>
                <a:ea typeface="ＭＳ Ｐゴシック" pitchFamily="-65" charset="-128"/>
              </a:rPr>
              <a:t>Husband and Wife Joint Venture </a:t>
            </a:r>
            <a:r>
              <a:rPr lang="en-US" altLang="en-US" sz="2800" b="1" i="1" dirty="0">
                <a:solidFill>
                  <a:srgbClr val="FF0000"/>
                </a:solidFill>
                <a:ea typeface="ＭＳ Ｐゴシック" pitchFamily="-65" charset="-128"/>
              </a:rPr>
              <a:t>(the very misunderstood QJV rules)…</a:t>
            </a:r>
            <a:r>
              <a:rPr lang="en-US" altLang="en-US" sz="2800" b="1" i="1" dirty="0">
                <a:solidFill>
                  <a:srgbClr val="0070C0"/>
                </a:solidFill>
                <a:ea typeface="ＭＳ Ｐゴシック" pitchFamily="-65" charset="-128"/>
              </a:rPr>
              <a:t>page 326, item F.</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12</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1897831B-9DD2-4142-BD4E-61D86BE22F94}"/>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34319003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875109" y="1295400"/>
            <a:ext cx="7391400" cy="4343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“Reverse” Exchanges…</a:t>
            </a:r>
          </a:p>
          <a:p>
            <a:pPr marL="350838" indent="-350838" algn="just">
              <a:spcBef>
                <a:spcPts val="0"/>
              </a:spcBef>
              <a:spcAft>
                <a:spcPts val="1200"/>
              </a:spcAft>
              <a:buClrTx/>
              <a:buFont typeface="Arial" panose="020B0604020202020204" pitchFamily="34" charset="0"/>
              <a:buChar char="•"/>
              <a:defRPr/>
            </a:pP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Pg. 452, Item IX</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Must pay attention to the 45 day and 180 day rules…</a:t>
            </a:r>
            <a:r>
              <a:rPr lang="en-US" sz="3200" b="1"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 453, Item C</a:t>
            </a: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Note the TIP box in middle of </a:t>
            </a:r>
            <a:r>
              <a:rPr lang="en-US" sz="3200" b="1" kern="0" dirty="0" err="1">
                <a:solidFill>
                  <a:srgbClr val="0070C0"/>
                </a:solidFill>
                <a:latin typeface="Times New Roman" panose="02020603050405020304" pitchFamily="18" charset="0"/>
                <a:ea typeface="ＭＳ Ｐゴシック" charset="-128"/>
                <a:cs typeface="Times New Roman" panose="02020603050405020304" pitchFamily="18" charset="0"/>
              </a:rPr>
              <a:t>pg</a:t>
            </a:r>
            <a:r>
              <a:rPr lang="en-US" sz="3200" b="1" kern="0" dirty="0">
                <a:solidFill>
                  <a:srgbClr val="0070C0"/>
                </a:solidFill>
                <a:latin typeface="Times New Roman" panose="02020603050405020304" pitchFamily="18" charset="0"/>
                <a:ea typeface="ＭＳ Ｐゴシック" charset="-128"/>
                <a:cs typeface="Times New Roman" panose="02020603050405020304" pitchFamily="18" charset="0"/>
              </a:rPr>
              <a:t> 453</a:t>
            </a: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a:t>
            </a:r>
          </a:p>
          <a:p>
            <a:pPr marL="350838" indent="-350838" algn="just">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Most QI’s will charge more for a “Reverse” exchange.</a:t>
            </a:r>
          </a:p>
        </p:txBody>
      </p:sp>
      <p:sp>
        <p:nvSpPr>
          <p:cNvPr id="4" name="TextBox 3">
            <a:extLst>
              <a:ext uri="{FF2B5EF4-FFF2-40B4-BE49-F238E27FC236}">
                <a16:creationId xmlns:a16="http://schemas.microsoft.com/office/drawing/2014/main" id="{5ADA5976-18D3-4788-B7E5-C867AEF1D4F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36754591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304800" y="1600200"/>
            <a:ext cx="8534399" cy="31242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44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Regarding “qualified intermediaries”</a:t>
            </a:r>
          </a:p>
          <a:p>
            <a:pPr marL="350838" indent="-350838" algn="ctr">
              <a:spcBef>
                <a:spcPts val="0"/>
              </a:spcBef>
              <a:spcAft>
                <a:spcPts val="1200"/>
              </a:spcAft>
              <a:buClrTx/>
              <a:buFont typeface="Arial" panose="020B0604020202020204" pitchFamily="34" charset="0"/>
              <a:buChar char="•"/>
              <a:defRPr/>
            </a:pPr>
            <a:r>
              <a:rPr lang="en-US" sz="4400" kern="0" dirty="0">
                <a:solidFill>
                  <a:srgbClr val="060606"/>
                </a:solidFill>
                <a:latin typeface="Times New Roman" panose="02020603050405020304" pitchFamily="18" charset="0"/>
                <a:ea typeface="ＭＳ Ｐゴシック" charset="-128"/>
                <a:cs typeface="Times New Roman" panose="02020603050405020304" pitchFamily="18" charset="0"/>
              </a:rPr>
              <a:t>Always recommend that our clients use a </a:t>
            </a:r>
            <a:r>
              <a:rPr lang="en-US" sz="4400" kern="0" dirty="0">
                <a:solidFill>
                  <a:srgbClr val="060606"/>
                </a:solidFill>
                <a:highlight>
                  <a:srgbClr val="FFFF00"/>
                </a:highlight>
                <a:latin typeface="Times New Roman" panose="02020603050405020304" pitchFamily="18" charset="0"/>
                <a:ea typeface="ＭＳ Ｐゴシック" charset="-128"/>
                <a:cs typeface="Times New Roman" panose="02020603050405020304" pitchFamily="18" charset="0"/>
              </a:rPr>
              <a:t>good professional QI</a:t>
            </a:r>
            <a:r>
              <a:rPr lang="en-US" sz="4400" kern="0" dirty="0">
                <a:solidFill>
                  <a:srgbClr val="060606"/>
                </a:solidFill>
                <a:latin typeface="Times New Roman" panose="02020603050405020304" pitchFamily="18" charset="0"/>
                <a:ea typeface="ＭＳ Ｐゴシック" charset="-128"/>
                <a:cs typeface="Times New Roman" panose="02020603050405020304" pitchFamily="18" charset="0"/>
              </a:rPr>
              <a:t>.</a:t>
            </a:r>
            <a:endParaRPr lang="en-US" sz="4400" i="1" kern="0" dirty="0">
              <a:solidFill>
                <a:srgbClr val="FF0000"/>
              </a:solidFill>
              <a:latin typeface="Times New Roman" panose="02020603050405020304" pitchFamily="18" charset="0"/>
              <a:ea typeface="ＭＳ Ｐゴシック" charset="-128"/>
              <a:cs typeface="Times New Roman" panose="02020603050405020304" pitchFamily="18" charset="0"/>
            </a:endParaRPr>
          </a:p>
        </p:txBody>
      </p:sp>
      <p:sp>
        <p:nvSpPr>
          <p:cNvPr id="6" name="TextBox 5">
            <a:extLst>
              <a:ext uri="{FF2B5EF4-FFF2-40B4-BE49-F238E27FC236}">
                <a16:creationId xmlns:a16="http://schemas.microsoft.com/office/drawing/2014/main" id="{BD6DD32E-7572-4488-8368-8D2159DEC741}"/>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327892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027235" y="1600200"/>
            <a:ext cx="7296150" cy="25908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200"/>
              </a:spcAft>
              <a:buClrTx/>
              <a:buNone/>
              <a:defRPr/>
            </a:pPr>
            <a:r>
              <a:rPr lang="en-US" sz="32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Regarding “qualified intermediaries”</a:t>
            </a:r>
          </a:p>
          <a:p>
            <a:pPr marL="350838" indent="-350838">
              <a:spcBef>
                <a:spcPts val="0"/>
              </a:spcBef>
              <a:spcAft>
                <a:spcPts val="1200"/>
              </a:spcAft>
              <a:buClrTx/>
              <a:buFont typeface="Arial" panose="020B0604020202020204" pitchFamily="34" charset="0"/>
              <a:buChar char="•"/>
              <a:defRPr/>
            </a:pPr>
            <a:r>
              <a:rPr lang="en-US" sz="3200" kern="0" dirty="0">
                <a:solidFill>
                  <a:srgbClr val="060606"/>
                </a:solidFill>
                <a:latin typeface="Times New Roman" panose="02020603050405020304" pitchFamily="18" charset="0"/>
                <a:ea typeface="ＭＳ Ｐゴシック" charset="-128"/>
                <a:cs typeface="Times New Roman" panose="02020603050405020304" pitchFamily="18" charset="0"/>
              </a:rPr>
              <a:t>Bankrupt QI’s?! Oh, my! Years ago, there were a slew of QI’s going belly up.</a:t>
            </a:r>
          </a:p>
          <a:p>
            <a:pPr marL="350838" indent="-350838">
              <a:spcBef>
                <a:spcPts val="0"/>
              </a:spcBef>
              <a:spcAft>
                <a:spcPts val="1200"/>
              </a:spcAft>
              <a:buClrTx/>
              <a:buFont typeface="Arial" panose="020B0604020202020204" pitchFamily="34" charset="0"/>
              <a:buChar char="•"/>
              <a:defRPr/>
            </a:pPr>
            <a:r>
              <a:rPr lang="en-US" sz="3200" i="1" kern="0" dirty="0">
                <a:solidFill>
                  <a:srgbClr val="060606"/>
                </a:solidFill>
                <a:latin typeface="Times New Roman" panose="02020603050405020304" pitchFamily="18" charset="0"/>
                <a:ea typeface="ＭＳ Ｐゴシック" charset="-128"/>
                <a:cs typeface="Times New Roman" panose="02020603050405020304" pitchFamily="18" charset="0"/>
              </a:rPr>
              <a:t>Why were they going belly up?</a:t>
            </a:r>
            <a:endParaRPr lang="en-US" sz="3200" i="1" kern="0" dirty="0">
              <a:solidFill>
                <a:srgbClr val="FF0000"/>
              </a:solidFill>
              <a:latin typeface="Times New Roman" panose="02020603050405020304" pitchFamily="18" charset="0"/>
              <a:ea typeface="ＭＳ Ｐゴシック" charset="-128"/>
              <a:cs typeface="Times New Roman" panose="02020603050405020304" pitchFamily="18" charset="0"/>
            </a:endParaRPr>
          </a:p>
        </p:txBody>
      </p:sp>
      <p:sp>
        <p:nvSpPr>
          <p:cNvPr id="2" name="TextBox 1">
            <a:extLst>
              <a:ext uri="{FF2B5EF4-FFF2-40B4-BE49-F238E27FC236}">
                <a16:creationId xmlns:a16="http://schemas.microsoft.com/office/drawing/2014/main" id="{C5F2292D-FEA1-4EBE-ACAB-27DAC18AD4F2}"/>
              </a:ext>
            </a:extLst>
          </p:cNvPr>
          <p:cNvSpPr txBox="1"/>
          <p:nvPr/>
        </p:nvSpPr>
        <p:spPr>
          <a:xfrm>
            <a:off x="440980" y="4306966"/>
            <a:ext cx="6230083" cy="1107996"/>
          </a:xfrm>
          <a:prstGeom prst="rect">
            <a:avLst/>
          </a:prstGeom>
          <a:noFill/>
        </p:spPr>
        <p:txBody>
          <a:bodyPr wrap="square" rtlCol="0">
            <a:spAutoFit/>
          </a:bodyPr>
          <a:lstStyle/>
          <a:p>
            <a:pPr algn="ctr"/>
            <a:r>
              <a:rPr lang="en-US" sz="6600" b="1" dirty="0">
                <a:solidFill>
                  <a:srgbClr val="FF0000"/>
                </a:solidFill>
              </a:rPr>
              <a:t>Day Trading!!!! </a:t>
            </a:r>
          </a:p>
        </p:txBody>
      </p:sp>
      <p:pic>
        <p:nvPicPr>
          <p:cNvPr id="3074" name="Picture 2" descr="https://www.nomadicmatt.com/wp-content/uploads/2012/10/horror11.jpeg">
            <a:extLst>
              <a:ext uri="{FF2B5EF4-FFF2-40B4-BE49-F238E27FC236}">
                <a16:creationId xmlns:a16="http://schemas.microsoft.com/office/drawing/2014/main" id="{7A6E3D96-B1B9-4280-8928-4C9B91872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143125" cy="2676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5FD2AE-1813-4A5A-AE32-965EFA5F3630}"/>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30 Like-Kind Exchanges</a:t>
            </a:r>
          </a:p>
        </p:txBody>
      </p:sp>
    </p:spTree>
    <p:extLst>
      <p:ext uri="{BB962C8B-B14F-4D97-AF65-F5344CB8AC3E}">
        <p14:creationId xmlns:p14="http://schemas.microsoft.com/office/powerpoint/2010/main" val="37602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30601172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03385" y="222590"/>
            <a:ext cx="7924800" cy="1581381"/>
          </a:xfrm>
        </p:spPr>
        <p:txBody>
          <a:bodyPr/>
          <a:lstStyle/>
          <a:p>
            <a:pPr algn="ctr" defTabSz="912813">
              <a:lnSpc>
                <a:spcPct val="100000"/>
              </a:lnSpc>
              <a:spcAft>
                <a:spcPts val="1200"/>
              </a:spcAft>
            </a:pPr>
            <a:r>
              <a:rPr lang="en-US" altLang="en-US" sz="4400" b="1" dirty="0"/>
              <a:t>Chapter 31</a:t>
            </a:r>
            <a:br>
              <a:rPr lang="en-US" altLang="en-US" sz="4400" b="1" dirty="0"/>
            </a:br>
            <a:r>
              <a:rPr lang="en-US" altLang="en-US" sz="4400" b="1" dirty="0"/>
              <a:t>Alternative Minimum Tax</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077200" y="152400"/>
            <a:ext cx="8557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457</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9953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12"/>
          </p:nvPr>
        </p:nvSpPr>
        <p:spPr/>
        <p:txBody>
          <a:bodyPr/>
          <a:lstStyle/>
          <a:p>
            <a:fld id="{BF1D484A-F375-463C-99F7-14948BCEA272}" type="slidenum">
              <a:rPr lang="en-US" smtClean="0"/>
              <a:t>125</a:t>
            </a:fld>
            <a:endParaRPr lang="en-US"/>
          </a:p>
        </p:txBody>
      </p:sp>
      <p:sp>
        <p:nvSpPr>
          <p:cNvPr id="2" name="TextBox 1">
            <a:extLst>
              <a:ext uri="{FF2B5EF4-FFF2-40B4-BE49-F238E27FC236}">
                <a16:creationId xmlns:a16="http://schemas.microsoft.com/office/drawing/2014/main" id="{B08B3EFB-BF39-41C3-A8CE-6A7B34D251BB}"/>
              </a:ext>
            </a:extLst>
          </p:cNvPr>
          <p:cNvSpPr txBox="1"/>
          <p:nvPr/>
        </p:nvSpPr>
        <p:spPr>
          <a:xfrm>
            <a:off x="875109" y="1905000"/>
            <a:ext cx="7391400" cy="2616101"/>
          </a:xfrm>
          <a:prstGeom prst="rect">
            <a:avLst/>
          </a:prstGeom>
          <a:noFill/>
        </p:spPr>
        <p:txBody>
          <a:bodyPr wrap="square" rtlCol="0">
            <a:spAutoFit/>
          </a:bodyPr>
          <a:lstStyle/>
          <a:p>
            <a:pPr marL="630238" lvl="1" indent="-571500" algn="just">
              <a:spcAft>
                <a:spcPts val="2400"/>
              </a:spcAft>
              <a:buFont typeface="Arial" panose="020B0604020202020204" pitchFamily="34" charset="0"/>
              <a:buChar char="•"/>
            </a:pPr>
            <a:r>
              <a:rPr lang="en-US" sz="3600" dirty="0">
                <a:solidFill>
                  <a:srgbClr val="060606"/>
                </a:solidFill>
              </a:rPr>
              <a:t>TCJA repealed the corporate AMT, but not the individual.</a:t>
            </a:r>
          </a:p>
          <a:p>
            <a:pPr marL="630238" lvl="1" indent="-571500" algn="just">
              <a:spcAft>
                <a:spcPts val="2400"/>
              </a:spcAft>
              <a:buFont typeface="Arial" panose="020B0604020202020204" pitchFamily="34" charset="0"/>
              <a:buChar char="•"/>
            </a:pPr>
            <a:r>
              <a:rPr lang="en-US" sz="3600" dirty="0">
                <a:solidFill>
                  <a:srgbClr val="060606"/>
                </a:solidFill>
              </a:rPr>
              <a:t>Individual exemption amounts were increased….</a:t>
            </a:r>
            <a:r>
              <a:rPr lang="en-US" sz="3600" b="1" i="1" u="sng" dirty="0">
                <a:solidFill>
                  <a:srgbClr val="FF0000"/>
                </a:solidFill>
              </a:rPr>
              <a:t>not a lot.</a:t>
            </a:r>
          </a:p>
        </p:txBody>
      </p:sp>
      <p:sp>
        <p:nvSpPr>
          <p:cNvPr id="9" name="TextBox 8">
            <a:extLst>
              <a:ext uri="{FF2B5EF4-FFF2-40B4-BE49-F238E27FC236}">
                <a16:creationId xmlns:a16="http://schemas.microsoft.com/office/drawing/2014/main" id="{CAAD422F-5C9C-4BB1-B02E-40D1B877850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
        <p:nvSpPr>
          <p:cNvPr id="5" name="Title 1">
            <a:extLst>
              <a:ext uri="{FF2B5EF4-FFF2-40B4-BE49-F238E27FC236}">
                <a16:creationId xmlns:a16="http://schemas.microsoft.com/office/drawing/2014/main" id="{B58DD237-21B5-49F5-AE05-8A3421A2E8A2}"/>
              </a:ext>
            </a:extLst>
          </p:cNvPr>
          <p:cNvSpPr txBox="1">
            <a:spLocks/>
          </p:cNvSpPr>
          <p:nvPr/>
        </p:nvSpPr>
        <p:spPr bwMode="auto">
          <a:xfrm>
            <a:off x="494109" y="692952"/>
            <a:ext cx="8153400"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3200">
                <a:solidFill>
                  <a:srgbClr val="FF8000"/>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sz="3600" b="1" u="sng" kern="0" dirty="0">
                <a:ea typeface="ＭＳ Ｐゴシック" pitchFamily="34" charset="-128"/>
              </a:rPr>
              <a:t>What’s New</a:t>
            </a:r>
          </a:p>
        </p:txBody>
      </p:sp>
    </p:spTree>
    <p:extLst>
      <p:ext uri="{BB962C8B-B14F-4D97-AF65-F5344CB8AC3E}">
        <p14:creationId xmlns:p14="http://schemas.microsoft.com/office/powerpoint/2010/main" val="8633107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12"/>
          </p:nvPr>
        </p:nvSpPr>
        <p:spPr/>
        <p:txBody>
          <a:bodyPr/>
          <a:lstStyle/>
          <a:p>
            <a:fld id="{BF1D484A-F375-463C-99F7-14948BCEA272}" type="slidenum">
              <a:rPr lang="en-US" smtClean="0"/>
              <a:t>126</a:t>
            </a:fld>
            <a:endParaRPr lang="en-US"/>
          </a:p>
        </p:txBody>
      </p:sp>
      <p:sp>
        <p:nvSpPr>
          <p:cNvPr id="2" name="TextBox 1">
            <a:extLst>
              <a:ext uri="{FF2B5EF4-FFF2-40B4-BE49-F238E27FC236}">
                <a16:creationId xmlns:a16="http://schemas.microsoft.com/office/drawing/2014/main" id="{B08B3EFB-BF39-41C3-A8CE-6A7B34D251BB}"/>
              </a:ext>
            </a:extLst>
          </p:cNvPr>
          <p:cNvSpPr txBox="1"/>
          <p:nvPr/>
        </p:nvSpPr>
        <p:spPr>
          <a:xfrm>
            <a:off x="685800" y="1905000"/>
            <a:ext cx="7886700" cy="3231654"/>
          </a:xfrm>
          <a:prstGeom prst="rect">
            <a:avLst/>
          </a:prstGeom>
          <a:noFill/>
        </p:spPr>
        <p:txBody>
          <a:bodyPr wrap="square" rtlCol="0">
            <a:spAutoFit/>
          </a:bodyPr>
          <a:lstStyle/>
          <a:p>
            <a:pPr marL="630238" lvl="1" indent="-571500">
              <a:spcAft>
                <a:spcPts val="2400"/>
              </a:spcAft>
              <a:buFont typeface="Arial" panose="020B0604020202020204" pitchFamily="34" charset="0"/>
              <a:buChar char="•"/>
            </a:pPr>
            <a:r>
              <a:rPr lang="en-US" sz="3600" dirty="0">
                <a:solidFill>
                  <a:srgbClr val="060606"/>
                </a:solidFill>
              </a:rPr>
              <a:t>For MFJ or Surviving Spouse</a:t>
            </a:r>
          </a:p>
          <a:p>
            <a:pPr marL="1200150" lvl="1" indent="-403225">
              <a:spcAft>
                <a:spcPts val="2400"/>
              </a:spcAft>
              <a:buFont typeface="Arial" panose="020B0604020202020204" pitchFamily="34" charset="0"/>
              <a:buChar char="•"/>
            </a:pPr>
            <a:r>
              <a:rPr lang="en-US" sz="3600" dirty="0">
                <a:solidFill>
                  <a:srgbClr val="0070C0"/>
                </a:solidFill>
              </a:rPr>
              <a:t>From $84,500 to now $109,400</a:t>
            </a:r>
          </a:p>
          <a:p>
            <a:pPr marL="630238" lvl="1" indent="-571500">
              <a:spcAft>
                <a:spcPts val="2400"/>
              </a:spcAft>
              <a:buFont typeface="Arial" panose="020B0604020202020204" pitchFamily="34" charset="0"/>
              <a:buChar char="•"/>
            </a:pPr>
            <a:r>
              <a:rPr lang="en-US" sz="3600" dirty="0">
                <a:solidFill>
                  <a:srgbClr val="060606"/>
                </a:solidFill>
              </a:rPr>
              <a:t>For Single Filers</a:t>
            </a:r>
          </a:p>
          <a:p>
            <a:pPr marL="1200150" lvl="1" indent="-403225">
              <a:spcAft>
                <a:spcPts val="2400"/>
              </a:spcAft>
              <a:buFont typeface="Arial" panose="020B0604020202020204" pitchFamily="34" charset="0"/>
              <a:buChar char="•"/>
            </a:pPr>
            <a:r>
              <a:rPr lang="en-US" sz="3600" dirty="0">
                <a:solidFill>
                  <a:srgbClr val="0070C0"/>
                </a:solidFill>
              </a:rPr>
              <a:t>From $54,300 to now $70,300</a:t>
            </a:r>
          </a:p>
        </p:txBody>
      </p:sp>
      <p:sp>
        <p:nvSpPr>
          <p:cNvPr id="6" name="TextBox 5">
            <a:extLst>
              <a:ext uri="{FF2B5EF4-FFF2-40B4-BE49-F238E27FC236}">
                <a16:creationId xmlns:a16="http://schemas.microsoft.com/office/drawing/2014/main" id="{E068036E-F302-4F78-8A28-C53F89CCA0E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
        <p:nvSpPr>
          <p:cNvPr id="5" name="TextBox 4">
            <a:extLst>
              <a:ext uri="{FF2B5EF4-FFF2-40B4-BE49-F238E27FC236}">
                <a16:creationId xmlns:a16="http://schemas.microsoft.com/office/drawing/2014/main" id="{7F21EA49-968E-40BB-B8C7-3C40B0F016CF}"/>
              </a:ext>
            </a:extLst>
          </p:cNvPr>
          <p:cNvSpPr txBox="1"/>
          <p:nvPr/>
        </p:nvSpPr>
        <p:spPr>
          <a:xfrm>
            <a:off x="8077200" y="152400"/>
            <a:ext cx="8557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458</a:t>
            </a:r>
          </a:p>
        </p:txBody>
      </p:sp>
    </p:spTree>
    <p:extLst>
      <p:ext uri="{BB962C8B-B14F-4D97-AF65-F5344CB8AC3E}">
        <p14:creationId xmlns:p14="http://schemas.microsoft.com/office/powerpoint/2010/main" val="3233368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8409" y="1060792"/>
            <a:ext cx="7924800" cy="768010"/>
          </a:xfrm>
        </p:spPr>
        <p:txBody>
          <a:bodyPr/>
          <a:lstStyle/>
          <a:p>
            <a:pPr algn="ctr" defTabSz="912813">
              <a:lnSpc>
                <a:spcPct val="100000"/>
              </a:lnSpc>
              <a:spcAft>
                <a:spcPts val="1200"/>
              </a:spcAft>
            </a:pPr>
            <a:r>
              <a:rPr lang="en-US" altLang="en-US" sz="4400" b="1" u="sng" dirty="0"/>
              <a:t>Alternative Minimum Tax</a:t>
            </a:r>
            <a:endParaRPr lang="en-US" altLang="en-US" sz="24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219200" y="2209801"/>
            <a:ext cx="7296150" cy="9144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4400" kern="0" dirty="0">
                <a:solidFill>
                  <a:srgbClr val="060606"/>
                </a:solidFill>
                <a:latin typeface="Times New Roman" panose="02020603050405020304" pitchFamily="18" charset="0"/>
                <a:ea typeface="ＭＳ Ｐゴシック" charset="-128"/>
                <a:cs typeface="Times New Roman" panose="02020603050405020304" pitchFamily="18" charset="0"/>
              </a:rPr>
              <a:t>How to explain it to clients</a:t>
            </a:r>
          </a:p>
        </p:txBody>
      </p:sp>
      <p:pic>
        <p:nvPicPr>
          <p:cNvPr id="10242" name="Picture 2" descr="http://images.agoramedia.com/EHBlogImages/trevis-gleason/2016/09/Explaining-MS-When-Others-Cant-or-Wont-Understand-1440x810.jpg">
            <a:extLst>
              <a:ext uri="{FF2B5EF4-FFF2-40B4-BE49-F238E27FC236}">
                <a16:creationId xmlns:a16="http://schemas.microsoft.com/office/drawing/2014/main" id="{51E5232A-8760-4A77-B942-16F350952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3505200"/>
            <a:ext cx="4495800" cy="2528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56F23A-5844-4D58-B3EB-116965C9410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Tree>
    <p:extLst>
      <p:ext uri="{BB962C8B-B14F-4D97-AF65-F5344CB8AC3E}">
        <p14:creationId xmlns:p14="http://schemas.microsoft.com/office/powerpoint/2010/main" val="1870555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8409" y="1060792"/>
            <a:ext cx="7924800" cy="768010"/>
          </a:xfrm>
        </p:spPr>
        <p:txBody>
          <a:bodyPr/>
          <a:lstStyle/>
          <a:p>
            <a:pPr algn="ctr" defTabSz="912813">
              <a:lnSpc>
                <a:spcPct val="100000"/>
              </a:lnSpc>
              <a:spcAft>
                <a:spcPts val="1200"/>
              </a:spcAft>
            </a:pPr>
            <a:r>
              <a:rPr lang="en-US" altLang="en-US" sz="4400" b="1" u="sng" dirty="0"/>
              <a:t>Alternative Minimum Tax</a:t>
            </a:r>
            <a:endParaRPr lang="en-US" altLang="en-US" sz="24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219200" y="2209800"/>
            <a:ext cx="7296150" cy="1828799"/>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4400" b="1" kern="0" dirty="0">
                <a:solidFill>
                  <a:srgbClr val="0070C0"/>
                </a:solidFill>
                <a:latin typeface="Times New Roman" panose="02020603050405020304" pitchFamily="18" charset="0"/>
                <a:ea typeface="ＭＳ Ｐゴシック" charset="-128"/>
                <a:cs typeface="Times New Roman" panose="02020603050405020304" pitchFamily="18" charset="0"/>
              </a:rPr>
              <a:t>Page 459, Item V.B.</a:t>
            </a:r>
          </a:p>
          <a:p>
            <a:pPr marL="350838" indent="-350838" algn="ctr">
              <a:spcBef>
                <a:spcPts val="0"/>
              </a:spcBef>
              <a:spcAft>
                <a:spcPts val="1200"/>
              </a:spcAft>
              <a:buClrTx/>
              <a:buFont typeface="Arial" panose="020B0604020202020204" pitchFamily="34" charset="0"/>
              <a:buChar char="•"/>
              <a:defRPr/>
            </a:pPr>
            <a:r>
              <a:rPr lang="en-US" sz="4400" kern="0" dirty="0">
                <a:solidFill>
                  <a:srgbClr val="060606"/>
                </a:solidFill>
                <a:latin typeface="Times New Roman" panose="02020603050405020304" pitchFamily="18" charset="0"/>
                <a:ea typeface="ＭＳ Ｐゴシック" charset="-128"/>
                <a:cs typeface="Times New Roman" panose="02020603050405020304" pitchFamily="18" charset="0"/>
              </a:rPr>
              <a:t>ISO stuff!!</a:t>
            </a:r>
          </a:p>
        </p:txBody>
      </p:sp>
      <p:sp>
        <p:nvSpPr>
          <p:cNvPr id="5" name="TextBox 4">
            <a:extLst>
              <a:ext uri="{FF2B5EF4-FFF2-40B4-BE49-F238E27FC236}">
                <a16:creationId xmlns:a16="http://schemas.microsoft.com/office/drawing/2014/main" id="{8356F23A-5844-4D58-B3EB-116965C9410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Tree>
    <p:extLst>
      <p:ext uri="{BB962C8B-B14F-4D97-AF65-F5344CB8AC3E}">
        <p14:creationId xmlns:p14="http://schemas.microsoft.com/office/powerpoint/2010/main" val="40694190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8409" y="1060792"/>
            <a:ext cx="7924800" cy="768010"/>
          </a:xfrm>
        </p:spPr>
        <p:txBody>
          <a:bodyPr/>
          <a:lstStyle/>
          <a:p>
            <a:pPr algn="ctr" defTabSz="912813">
              <a:lnSpc>
                <a:spcPct val="100000"/>
              </a:lnSpc>
              <a:spcAft>
                <a:spcPts val="1200"/>
              </a:spcAft>
            </a:pPr>
            <a:r>
              <a:rPr lang="en-US" altLang="en-US" sz="4400" b="1" u="sng" dirty="0"/>
              <a:t>Alternative Minimum Tax</a:t>
            </a:r>
            <a:endParaRPr lang="en-US" altLang="en-US" sz="24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219200" y="2209800"/>
            <a:ext cx="7296150" cy="1828799"/>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50838" indent="-350838" algn="ctr">
              <a:spcBef>
                <a:spcPts val="0"/>
              </a:spcBef>
              <a:spcAft>
                <a:spcPts val="1200"/>
              </a:spcAft>
              <a:buClrTx/>
              <a:buFont typeface="Arial" panose="020B0604020202020204" pitchFamily="34" charset="0"/>
              <a:buChar char="•"/>
              <a:defRPr/>
            </a:pPr>
            <a:r>
              <a:rPr lang="en-US" sz="4400" b="1" kern="0" dirty="0">
                <a:solidFill>
                  <a:srgbClr val="0070C0"/>
                </a:solidFill>
                <a:latin typeface="Times New Roman" panose="02020603050405020304" pitchFamily="18" charset="0"/>
                <a:ea typeface="ＭＳ Ｐゴシック" charset="-128"/>
                <a:cs typeface="Times New Roman" panose="02020603050405020304" pitchFamily="18" charset="0"/>
              </a:rPr>
              <a:t>Page 459, Item V.G.</a:t>
            </a:r>
          </a:p>
          <a:p>
            <a:pPr marL="350838" indent="-350838" algn="ctr">
              <a:spcBef>
                <a:spcPts val="0"/>
              </a:spcBef>
              <a:spcAft>
                <a:spcPts val="1200"/>
              </a:spcAft>
              <a:buClrTx/>
              <a:buFont typeface="Arial" panose="020B0604020202020204" pitchFamily="34" charset="0"/>
              <a:buChar char="•"/>
              <a:defRPr/>
            </a:pPr>
            <a:r>
              <a:rPr lang="en-US" sz="4400" kern="0" dirty="0">
                <a:solidFill>
                  <a:srgbClr val="060606"/>
                </a:solidFill>
                <a:latin typeface="Times New Roman" panose="02020603050405020304" pitchFamily="18" charset="0"/>
                <a:ea typeface="ＭＳ Ｐゴシック" charset="-128"/>
                <a:cs typeface="Times New Roman" panose="02020603050405020304" pitchFamily="18" charset="0"/>
              </a:rPr>
              <a:t>Always print the Form 6251</a:t>
            </a:r>
          </a:p>
        </p:txBody>
      </p:sp>
      <p:sp>
        <p:nvSpPr>
          <p:cNvPr id="5" name="TextBox 4">
            <a:extLst>
              <a:ext uri="{FF2B5EF4-FFF2-40B4-BE49-F238E27FC236}">
                <a16:creationId xmlns:a16="http://schemas.microsoft.com/office/drawing/2014/main" id="{8356F23A-5844-4D58-B3EB-116965C9410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Tree>
    <p:extLst>
      <p:ext uri="{BB962C8B-B14F-4D97-AF65-F5344CB8AC3E}">
        <p14:creationId xmlns:p14="http://schemas.microsoft.com/office/powerpoint/2010/main" val="315018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ctr"/>
            <a:r>
              <a:rPr lang="en-US" altLang="en-US" sz="3600" b="1" u="sng" dirty="0">
                <a:solidFill>
                  <a:srgbClr val="FF0000"/>
                </a:solidFill>
                <a:ea typeface="ＭＳ Ｐゴシック" pitchFamily="-65" charset="-128"/>
              </a:rPr>
              <a:t>What’s New</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13</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1897831B-9DD2-4142-BD4E-61D86BE22F94}"/>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3" name="Content Placeholder 2">
            <a:extLst>
              <a:ext uri="{FF2B5EF4-FFF2-40B4-BE49-F238E27FC236}">
                <a16:creationId xmlns:a16="http://schemas.microsoft.com/office/drawing/2014/main" id="{C8BB6C7E-8C0E-4201-9F42-18669DBFB1B7}"/>
              </a:ext>
            </a:extLst>
          </p:cNvPr>
          <p:cNvSpPr>
            <a:spLocks noGrp="1"/>
          </p:cNvSpPr>
          <p:nvPr>
            <p:ph idx="1"/>
          </p:nvPr>
        </p:nvSpPr>
        <p:spPr>
          <a:xfrm>
            <a:off x="457200" y="1766506"/>
            <a:ext cx="8229600" cy="3796093"/>
          </a:xfrm>
        </p:spPr>
        <p:txBody>
          <a:bodyPr/>
          <a:lstStyle/>
          <a:p>
            <a:pPr marL="457200" indent="-457200">
              <a:spcBef>
                <a:spcPts val="0"/>
              </a:spcBef>
              <a:spcAft>
                <a:spcPts val="1800"/>
              </a:spcAft>
              <a:buClrTx/>
              <a:buFont typeface="+mj-lt"/>
              <a:buAutoNum type="arabicPeriod"/>
              <a:tabLst>
                <a:tab pos="8001000" algn="r"/>
              </a:tabLst>
            </a:pPr>
            <a:r>
              <a:rPr lang="en-US" sz="2800" dirty="0">
                <a:solidFill>
                  <a:srgbClr val="060606"/>
                </a:solidFill>
              </a:rPr>
              <a:t>Method of accounting	</a:t>
            </a:r>
            <a:r>
              <a:rPr lang="en-US" sz="2800" b="1" dirty="0">
                <a:solidFill>
                  <a:srgbClr val="0070C0"/>
                </a:solidFill>
              </a:rPr>
              <a:t>Pg. 331, item C</a:t>
            </a:r>
          </a:p>
          <a:p>
            <a:pPr marL="457200" indent="-457200">
              <a:spcBef>
                <a:spcPts val="0"/>
              </a:spcBef>
              <a:spcAft>
                <a:spcPts val="1800"/>
              </a:spcAft>
              <a:buClrTx/>
              <a:buFont typeface="+mj-lt"/>
              <a:buAutoNum type="arabicPeriod"/>
              <a:tabLst>
                <a:tab pos="8001000" algn="r"/>
              </a:tabLst>
            </a:pPr>
            <a:r>
              <a:rPr lang="en-US" sz="2800" dirty="0">
                <a:solidFill>
                  <a:srgbClr val="060606"/>
                </a:solidFill>
              </a:rPr>
              <a:t>Hobby-related expenses	</a:t>
            </a:r>
            <a:r>
              <a:rPr lang="en-US" sz="2800" b="1" dirty="0">
                <a:solidFill>
                  <a:srgbClr val="0070C0"/>
                </a:solidFill>
              </a:rPr>
              <a:t>Pg. 330, item H</a:t>
            </a:r>
          </a:p>
          <a:p>
            <a:pPr marL="457200" indent="-457200">
              <a:spcBef>
                <a:spcPts val="0"/>
              </a:spcBef>
              <a:spcAft>
                <a:spcPts val="1800"/>
              </a:spcAft>
              <a:buClrTx/>
              <a:buFont typeface="+mj-lt"/>
              <a:buAutoNum type="arabicPeriod"/>
              <a:tabLst>
                <a:tab pos="8001000" algn="r"/>
              </a:tabLst>
            </a:pPr>
            <a:r>
              <a:rPr lang="en-US" sz="2800" dirty="0">
                <a:solidFill>
                  <a:srgbClr val="060606"/>
                </a:solidFill>
              </a:rPr>
              <a:t>Meals and entertainment	</a:t>
            </a:r>
            <a:r>
              <a:rPr lang="en-US" sz="2800" b="1" dirty="0">
                <a:solidFill>
                  <a:srgbClr val="0070C0"/>
                </a:solidFill>
              </a:rPr>
              <a:t>Pg. 337, item K</a:t>
            </a:r>
          </a:p>
          <a:p>
            <a:pPr marL="457200" indent="-457200">
              <a:spcBef>
                <a:spcPts val="0"/>
              </a:spcBef>
              <a:spcAft>
                <a:spcPts val="1800"/>
              </a:spcAft>
              <a:buClrTx/>
              <a:buFont typeface="+mj-lt"/>
              <a:buAutoNum type="arabicPeriod"/>
              <a:tabLst>
                <a:tab pos="8001000" algn="r"/>
              </a:tabLst>
            </a:pPr>
            <a:r>
              <a:rPr lang="en-US" sz="2800" dirty="0">
                <a:solidFill>
                  <a:srgbClr val="060606"/>
                </a:solidFill>
              </a:rPr>
              <a:t>Excess business losses	</a:t>
            </a:r>
            <a:r>
              <a:rPr lang="en-US" sz="2800" b="1" dirty="0">
                <a:solidFill>
                  <a:srgbClr val="0070C0"/>
                </a:solidFill>
              </a:rPr>
              <a:t>Chapter 22</a:t>
            </a:r>
          </a:p>
          <a:p>
            <a:pPr marL="457200" indent="-457200">
              <a:spcBef>
                <a:spcPts val="0"/>
              </a:spcBef>
              <a:spcAft>
                <a:spcPts val="1800"/>
              </a:spcAft>
              <a:buClrTx/>
              <a:buFont typeface="+mj-lt"/>
              <a:buAutoNum type="arabicPeriod"/>
              <a:tabLst>
                <a:tab pos="8001000" algn="r"/>
              </a:tabLst>
            </a:pPr>
            <a:r>
              <a:rPr lang="en-US" sz="2800" dirty="0">
                <a:solidFill>
                  <a:srgbClr val="060606"/>
                </a:solidFill>
              </a:rPr>
              <a:t>The “sharing” economy	</a:t>
            </a:r>
            <a:r>
              <a:rPr lang="en-US" sz="2800" b="1" dirty="0">
                <a:solidFill>
                  <a:srgbClr val="0070C0"/>
                </a:solidFill>
              </a:rPr>
              <a:t>Pg. 339, item VII</a:t>
            </a:r>
          </a:p>
          <a:p>
            <a:pPr marL="457200" indent="-457200">
              <a:spcBef>
                <a:spcPts val="0"/>
              </a:spcBef>
              <a:spcAft>
                <a:spcPts val="1800"/>
              </a:spcAft>
              <a:buClrTx/>
              <a:buFont typeface="+mj-lt"/>
              <a:buAutoNum type="arabicPeriod"/>
              <a:tabLst>
                <a:tab pos="8001000" algn="r"/>
              </a:tabLst>
            </a:pPr>
            <a:r>
              <a:rPr lang="en-US" sz="2800" dirty="0">
                <a:solidFill>
                  <a:srgbClr val="060606"/>
                </a:solidFill>
              </a:rPr>
              <a:t>The “marijuana” economy	</a:t>
            </a:r>
            <a:r>
              <a:rPr lang="en-US" sz="2800" b="1" dirty="0">
                <a:solidFill>
                  <a:srgbClr val="0070C0"/>
                </a:solidFill>
              </a:rPr>
              <a:t>Pg. 341, item VIII</a:t>
            </a:r>
          </a:p>
        </p:txBody>
      </p:sp>
    </p:spTree>
    <p:extLst>
      <p:ext uri="{BB962C8B-B14F-4D97-AF65-F5344CB8AC3E}">
        <p14:creationId xmlns:p14="http://schemas.microsoft.com/office/powerpoint/2010/main" val="36807760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066800" y="1600200"/>
            <a:ext cx="7296150" cy="41910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spcBef>
                <a:spcPts val="0"/>
              </a:spcBef>
              <a:spcAft>
                <a:spcPts val="1200"/>
              </a:spcAft>
              <a:buClrTx/>
              <a:buNone/>
              <a:defRPr/>
            </a:pPr>
            <a:r>
              <a:rPr lang="en-US" sz="4000" b="1" i="1" u="sng" kern="0" dirty="0">
                <a:solidFill>
                  <a:srgbClr val="060606"/>
                </a:solidFill>
                <a:latin typeface="Times New Roman" panose="02020603050405020304" pitchFamily="18" charset="0"/>
                <a:ea typeface="ＭＳ Ｐゴシック" charset="-128"/>
                <a:cs typeface="Times New Roman" panose="02020603050405020304" pitchFamily="18" charset="0"/>
              </a:rPr>
              <a:t>Biggest mistake you can make</a:t>
            </a:r>
          </a:p>
          <a:p>
            <a:pPr marL="350838" indent="-350838" algn="just">
              <a:spcBef>
                <a:spcPts val="0"/>
              </a:spcBef>
              <a:spcAft>
                <a:spcPts val="1800"/>
              </a:spcAft>
              <a:buClrTx/>
              <a:buFont typeface="Arial" panose="020B0604020202020204" pitchFamily="34" charset="0"/>
              <a:buChar char="•"/>
              <a:defRPr/>
            </a:pPr>
            <a:r>
              <a:rPr lang="en-US" sz="4000" i="1" kern="0" dirty="0">
                <a:solidFill>
                  <a:srgbClr val="060606"/>
                </a:solidFill>
                <a:latin typeface="Times New Roman" panose="02020603050405020304" pitchFamily="18" charset="0"/>
                <a:ea typeface="ＭＳ Ｐゴシック" charset="-128"/>
                <a:cs typeface="Times New Roman" panose="02020603050405020304" pitchFamily="18" charset="0"/>
              </a:rPr>
              <a:t>I know, because I did this…and paid for it!!</a:t>
            </a:r>
          </a:p>
          <a:p>
            <a:pPr marL="0" indent="0" algn="ctr">
              <a:spcBef>
                <a:spcPts val="0"/>
              </a:spcBef>
              <a:spcAft>
                <a:spcPts val="0"/>
              </a:spcAft>
              <a:buClrTx/>
              <a:buNone/>
              <a:defRPr/>
            </a:pPr>
            <a:r>
              <a:rPr lang="en-US" sz="4000" i="1" kern="0" dirty="0">
                <a:solidFill>
                  <a:srgbClr val="FF0000"/>
                </a:solidFill>
                <a:latin typeface="Times New Roman" panose="02020603050405020304" pitchFamily="18" charset="0"/>
                <a:ea typeface="ＭＳ Ｐゴシック" charset="-128"/>
                <a:cs typeface="Times New Roman" panose="02020603050405020304" pitchFamily="18" charset="0"/>
              </a:rPr>
              <a:t>NOT “running the numbers”</a:t>
            </a:r>
          </a:p>
          <a:p>
            <a:pPr marL="0" indent="0" algn="ctr">
              <a:spcBef>
                <a:spcPts val="0"/>
              </a:spcBef>
              <a:spcAft>
                <a:spcPts val="1200"/>
              </a:spcAft>
              <a:buClrTx/>
              <a:buNone/>
              <a:defRPr/>
            </a:pPr>
            <a:r>
              <a:rPr lang="en-US" sz="4000" i="1" kern="0" dirty="0">
                <a:solidFill>
                  <a:srgbClr val="FF0000"/>
                </a:solidFill>
                <a:latin typeface="Times New Roman" panose="02020603050405020304" pitchFamily="18" charset="0"/>
                <a:ea typeface="ＭＳ Ｐゴシック" charset="-128"/>
                <a:cs typeface="Times New Roman" panose="02020603050405020304" pitchFamily="18" charset="0"/>
              </a:rPr>
              <a:t> in your tax software’s planner module.</a:t>
            </a:r>
          </a:p>
        </p:txBody>
      </p:sp>
      <p:sp>
        <p:nvSpPr>
          <p:cNvPr id="6" name="TextBox 5">
            <a:extLst>
              <a:ext uri="{FF2B5EF4-FFF2-40B4-BE49-F238E27FC236}">
                <a16:creationId xmlns:a16="http://schemas.microsoft.com/office/drawing/2014/main" id="{E7F23E1A-B158-4B3A-8FD8-4C0F88B6A58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31 AMT</a:t>
            </a:r>
          </a:p>
        </p:txBody>
      </p:sp>
    </p:spTree>
    <p:extLst>
      <p:ext uri="{BB962C8B-B14F-4D97-AF65-F5344CB8AC3E}">
        <p14:creationId xmlns:p14="http://schemas.microsoft.com/office/powerpoint/2010/main" val="7818845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655226-6E4F-8847-85CD-AF95F3D3F39A}" type="slidenum">
              <a:rPr kumimoji="0" lang="en-US" sz="1000" b="0" i="0" u="none" strike="noStrike" kern="1200" cap="none" spc="0" normalizeH="0" baseline="0" noProof="0" smtClean="0">
                <a:ln>
                  <a:noFill/>
                </a:ln>
                <a:solidFill>
                  <a:srgbClr val="666666"/>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131</a:t>
            </a:fld>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666666"/>
                </a:solidFill>
                <a:effectLst/>
                <a:uLnTx/>
                <a:uFillTx/>
                <a:latin typeface="Arial"/>
                <a:ea typeface="+mn-ea"/>
                <a:cs typeface="+mn-cs"/>
              </a:rPr>
              <a:t>1040 Individual Tax: Section C</a:t>
            </a:r>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a:t>Polling Question</a:t>
            </a:r>
          </a:p>
        </p:txBody>
      </p:sp>
      <p:sp>
        <p:nvSpPr>
          <p:cNvPr id="5" name="Content Placeholder 4"/>
          <p:cNvSpPr>
            <a:spLocks noGrp="1"/>
          </p:cNvSpPr>
          <p:nvPr>
            <p:ph idx="1"/>
          </p:nvPr>
        </p:nvSpPr>
        <p:spPr>
          <a:xfrm>
            <a:off x="1142999" y="1054849"/>
            <a:ext cx="7010401" cy="3593351"/>
          </a:xfrm>
          <a:solidFill>
            <a:srgbClr val="FFFF00"/>
          </a:solidFill>
        </p:spPr>
        <p:txBody>
          <a:bodyPr/>
          <a:lstStyle/>
          <a:p>
            <a:pPr marL="0" indent="0">
              <a:buNone/>
            </a:pPr>
            <a:r>
              <a:rPr lang="en-US" dirty="0">
                <a:solidFill>
                  <a:srgbClr val="060606"/>
                </a:solidFill>
              </a:rPr>
              <a:t>An individual taxpayer computes (and reports) AMT on IRS Form ________.</a:t>
            </a:r>
          </a:p>
          <a:p>
            <a:pPr marL="1143000" indent="-457200">
              <a:buClr>
                <a:srgbClr val="060606"/>
              </a:buClr>
              <a:buFont typeface="+mj-lt"/>
              <a:buAutoNum type="alphaUcPeriod"/>
            </a:pPr>
            <a:r>
              <a:rPr lang="en-US" dirty="0">
                <a:solidFill>
                  <a:srgbClr val="060606"/>
                </a:solidFill>
              </a:rPr>
              <a:t>Form 6251</a:t>
            </a:r>
          </a:p>
          <a:p>
            <a:pPr marL="1143000" indent="-457200">
              <a:buClr>
                <a:srgbClr val="060606"/>
              </a:buClr>
              <a:buFont typeface="+mj-lt"/>
              <a:buAutoNum type="alphaUcPeriod"/>
            </a:pPr>
            <a:r>
              <a:rPr lang="en-US" dirty="0">
                <a:solidFill>
                  <a:srgbClr val="060606"/>
                </a:solidFill>
              </a:rPr>
              <a:t>Form 2553</a:t>
            </a:r>
          </a:p>
          <a:p>
            <a:pPr marL="1143000" indent="-457200">
              <a:buClr>
                <a:srgbClr val="060606"/>
              </a:buClr>
              <a:buFont typeface="+mj-lt"/>
              <a:buAutoNum type="alphaUcPeriod"/>
            </a:pPr>
            <a:r>
              <a:rPr lang="en-US" dirty="0">
                <a:solidFill>
                  <a:srgbClr val="060606"/>
                </a:solidFill>
              </a:rPr>
              <a:t>Form 3115</a:t>
            </a:r>
          </a:p>
          <a:p>
            <a:pPr marL="1143000" indent="-457200">
              <a:buClr>
                <a:srgbClr val="060606"/>
              </a:buClr>
              <a:buFont typeface="+mj-lt"/>
              <a:buAutoNum type="alphaUcPeriod"/>
            </a:pPr>
            <a:r>
              <a:rPr lang="en-US" dirty="0">
                <a:solidFill>
                  <a:srgbClr val="060606"/>
                </a:solidFill>
              </a:rPr>
              <a:t>Form 1065</a:t>
            </a:r>
          </a:p>
          <a:p>
            <a:pPr marL="1143000" indent="-457200">
              <a:buClr>
                <a:srgbClr val="060606"/>
              </a:buClr>
              <a:buFont typeface="+mj-lt"/>
              <a:buAutoNum type="alphaUcPeriod"/>
            </a:pPr>
            <a:r>
              <a:rPr lang="en-US" dirty="0">
                <a:solidFill>
                  <a:srgbClr val="060606"/>
                </a:solidFill>
              </a:rPr>
              <a:t>One of the new postcards</a:t>
            </a:r>
          </a:p>
        </p:txBody>
      </p:sp>
      <p:pic>
        <p:nvPicPr>
          <p:cNvPr id="6" name="Picture 5" descr="Questio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181" y="1950131"/>
            <a:ext cx="13763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435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35425665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03385" y="222590"/>
            <a:ext cx="7924800" cy="1581381"/>
          </a:xfrm>
        </p:spPr>
        <p:txBody>
          <a:bodyPr/>
          <a:lstStyle/>
          <a:p>
            <a:pPr algn="ctr" defTabSz="912813">
              <a:lnSpc>
                <a:spcPct val="100000"/>
              </a:lnSpc>
              <a:spcAft>
                <a:spcPts val="1200"/>
              </a:spcAft>
            </a:pPr>
            <a:r>
              <a:rPr lang="en-US" altLang="en-US" sz="4400" b="1" dirty="0"/>
              <a:t>Chapter 32</a:t>
            </a:r>
            <a:br>
              <a:rPr lang="en-US" altLang="en-US" sz="4400" b="1" dirty="0"/>
            </a:br>
            <a:r>
              <a:rPr lang="en-US" altLang="en-US" sz="4400" b="1" dirty="0"/>
              <a:t>IRC Sec. 199A - QBID</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323385" y="152400"/>
            <a:ext cx="609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8000"/>
                </a:solidFill>
                <a:effectLst/>
                <a:uLnTx/>
                <a:uFillTx/>
                <a:latin typeface="Arial" charset="0"/>
                <a:ea typeface="ＭＳ Ｐゴシック" pitchFamily="34" charset="-128"/>
                <a:cs typeface="Arial" charset="0"/>
              </a:rPr>
              <a:t>429</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8842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23925" y="2971800"/>
            <a:ext cx="7296150" cy="25908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spcBef>
                <a:spcPts val="0"/>
              </a:spcBef>
              <a:spcAft>
                <a:spcPts val="1800"/>
              </a:spcAft>
              <a:buClrTx/>
              <a:buNone/>
              <a:defRPr/>
            </a:pPr>
            <a:r>
              <a:rPr lang="en-US" sz="8000" u="sng" kern="0" dirty="0">
                <a:solidFill>
                  <a:srgbClr val="FF0000"/>
                </a:solidFill>
                <a:latin typeface="Times New Roman" panose="02020603050405020304" pitchFamily="18" charset="0"/>
                <a:ea typeface="ＭＳ Ｐゴシック" charset="-128"/>
                <a:cs typeface="Times New Roman" panose="02020603050405020304" pitchFamily="18" charset="0"/>
              </a:rPr>
              <a:t>This is the BIG stuff!!!!</a:t>
            </a:r>
          </a:p>
        </p:txBody>
      </p:sp>
      <p:sp>
        <p:nvSpPr>
          <p:cNvPr id="6" name="TextBox 5">
            <a:extLst>
              <a:ext uri="{FF2B5EF4-FFF2-40B4-BE49-F238E27FC236}">
                <a16:creationId xmlns:a16="http://schemas.microsoft.com/office/drawing/2014/main" id="{C1261FB0-7EB2-4746-A7F3-760FB57D262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Sec.199A -  QBID</a:t>
            </a:r>
          </a:p>
        </p:txBody>
      </p:sp>
      <p:sp>
        <p:nvSpPr>
          <p:cNvPr id="2" name="TextBox 1">
            <a:extLst>
              <a:ext uri="{FF2B5EF4-FFF2-40B4-BE49-F238E27FC236}">
                <a16:creationId xmlns:a16="http://schemas.microsoft.com/office/drawing/2014/main" id="{A16EF6B5-25B6-42B5-B76F-5624969B4731}"/>
              </a:ext>
            </a:extLst>
          </p:cNvPr>
          <p:cNvSpPr txBox="1"/>
          <p:nvPr/>
        </p:nvSpPr>
        <p:spPr>
          <a:xfrm>
            <a:off x="1522809" y="1371599"/>
            <a:ext cx="6096000" cy="1200329"/>
          </a:xfrm>
          <a:prstGeom prst="rect">
            <a:avLst/>
          </a:prstGeom>
          <a:noFill/>
        </p:spPr>
        <p:txBody>
          <a:bodyPr wrap="square" rtlCol="0">
            <a:spAutoFit/>
          </a:bodyPr>
          <a:lstStyle/>
          <a:p>
            <a:pPr algn="ctr"/>
            <a:r>
              <a:rPr lang="en-US" sz="3600" u="sng" dirty="0">
                <a:solidFill>
                  <a:srgbClr val="060606"/>
                </a:solidFill>
              </a:rPr>
              <a:t>The Qualified Business Income Deduction (QBID)</a:t>
            </a:r>
          </a:p>
        </p:txBody>
      </p:sp>
    </p:spTree>
    <p:extLst>
      <p:ext uri="{BB962C8B-B14F-4D97-AF65-F5344CB8AC3E}">
        <p14:creationId xmlns:p14="http://schemas.microsoft.com/office/powerpoint/2010/main" val="34896099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135</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2104" y="1419267"/>
            <a:ext cx="7479791" cy="1446550"/>
          </a:xfrm>
          <a:prstGeom prst="rect">
            <a:avLst/>
          </a:prstGeom>
          <a:noFill/>
          <a:ln>
            <a:solidFill>
              <a:schemeClr val="bg1"/>
            </a:solidFill>
          </a:ln>
        </p:spPr>
        <p:txBody>
          <a:bodyPr wrap="square" rtlCol="0">
            <a:spAutoFit/>
          </a:bodyPr>
          <a:lstStyle/>
          <a:p>
            <a:pPr algn="ctr"/>
            <a:r>
              <a:rPr lang="en-US" sz="4400" dirty="0">
                <a:solidFill>
                  <a:srgbClr val="060606"/>
                </a:solidFill>
              </a:rPr>
              <a:t>IT’S NOT REALLY THAT BAD!!</a:t>
            </a:r>
          </a:p>
        </p:txBody>
      </p:sp>
      <p:pic>
        <p:nvPicPr>
          <p:cNvPr id="2050" name="Picture 2" descr="https://blog.hubspot.com/hubfs/awful_sales_advice.jpg?t=1536255315368">
            <a:extLst>
              <a:ext uri="{FF2B5EF4-FFF2-40B4-BE49-F238E27FC236}">
                <a16:creationId xmlns:a16="http://schemas.microsoft.com/office/drawing/2014/main" id="{A3B71FB8-F8C2-41DC-BED3-064856B63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04" y="3288603"/>
            <a:ext cx="4887844" cy="2023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WFUL">
            <a:extLst>
              <a:ext uri="{FF2B5EF4-FFF2-40B4-BE49-F238E27FC236}">
                <a16:creationId xmlns:a16="http://schemas.microsoft.com/office/drawing/2014/main" id="{B5D953BB-06C9-413D-95A0-537B1CC44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456" y="3288603"/>
            <a:ext cx="2369439" cy="20232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93A3F3D-3CB6-49C1-BC9A-CEFC54ADF5B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8887639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136</a:t>
            </a:fld>
            <a:endParaRPr lang="en-US" dirty="0"/>
          </a:p>
        </p:txBody>
      </p:sp>
      <p:sp>
        <p:nvSpPr>
          <p:cNvPr id="6" name="TextBox 5">
            <a:extLst>
              <a:ext uri="{FF2B5EF4-FFF2-40B4-BE49-F238E27FC236}">
                <a16:creationId xmlns:a16="http://schemas.microsoft.com/office/drawing/2014/main" id="{EA9768A5-A6B7-4C5A-ADE6-57B8C1DCAB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7" name="TextBox 6">
            <a:extLst>
              <a:ext uri="{FF2B5EF4-FFF2-40B4-BE49-F238E27FC236}">
                <a16:creationId xmlns:a16="http://schemas.microsoft.com/office/drawing/2014/main" id="{FED4BFFF-BF6E-4993-A576-F553DA778961}"/>
              </a:ext>
            </a:extLst>
          </p:cNvPr>
          <p:cNvSpPr txBox="1"/>
          <p:nvPr/>
        </p:nvSpPr>
        <p:spPr>
          <a:xfrm>
            <a:off x="533400" y="2209800"/>
            <a:ext cx="8153400" cy="2123658"/>
          </a:xfrm>
          <a:prstGeom prst="rect">
            <a:avLst/>
          </a:prstGeom>
          <a:noFill/>
          <a:ln>
            <a:solidFill>
              <a:srgbClr val="060606"/>
            </a:solidFill>
          </a:ln>
        </p:spPr>
        <p:txBody>
          <a:bodyPr wrap="square" rtlCol="0">
            <a:spAutoFit/>
          </a:bodyPr>
          <a:lstStyle/>
          <a:p>
            <a:pPr algn="ctr"/>
            <a:r>
              <a:rPr lang="en-US" sz="4400" b="1" dirty="0">
                <a:solidFill>
                  <a:srgbClr val="FF0000"/>
                </a:solidFill>
              </a:rPr>
              <a:t>New Forms 8995 AND 8995-A released in DRAFT form for 2019 QBID calculation</a:t>
            </a:r>
          </a:p>
        </p:txBody>
      </p:sp>
      <p:sp>
        <p:nvSpPr>
          <p:cNvPr id="4" name="TextBox 3">
            <a:extLst>
              <a:ext uri="{FF2B5EF4-FFF2-40B4-BE49-F238E27FC236}">
                <a16:creationId xmlns:a16="http://schemas.microsoft.com/office/drawing/2014/main" id="{C19D4B44-F43D-4439-B646-54FA9541C784}"/>
              </a:ext>
            </a:extLst>
          </p:cNvPr>
          <p:cNvSpPr txBox="1"/>
          <p:nvPr/>
        </p:nvSpPr>
        <p:spPr>
          <a:xfrm>
            <a:off x="2286000" y="1447800"/>
            <a:ext cx="4724400" cy="523220"/>
          </a:xfrm>
          <a:prstGeom prst="rect">
            <a:avLst/>
          </a:prstGeom>
          <a:solidFill>
            <a:srgbClr val="FFFF00"/>
          </a:solidFill>
          <a:ln w="25400">
            <a:solidFill>
              <a:srgbClr val="060606"/>
            </a:solidFill>
          </a:ln>
        </p:spPr>
        <p:txBody>
          <a:bodyPr wrap="square" rtlCol="0">
            <a:spAutoFit/>
          </a:bodyPr>
          <a:lstStyle/>
          <a:p>
            <a:pPr algn="ctr"/>
            <a:r>
              <a:rPr lang="en-US" sz="2800" b="1" dirty="0">
                <a:solidFill>
                  <a:srgbClr val="A00000"/>
                </a:solidFill>
              </a:rPr>
              <a:t>NEWS FLASH - JULY 2019</a:t>
            </a:r>
          </a:p>
        </p:txBody>
      </p:sp>
      <p:sp>
        <p:nvSpPr>
          <p:cNvPr id="5" name="Lightning Bolt 4">
            <a:extLst>
              <a:ext uri="{FF2B5EF4-FFF2-40B4-BE49-F238E27FC236}">
                <a16:creationId xmlns:a16="http://schemas.microsoft.com/office/drawing/2014/main" id="{EC7B3697-10AC-45B2-9E83-ABD2BC4C58F0}"/>
              </a:ext>
            </a:extLst>
          </p:cNvPr>
          <p:cNvSpPr/>
          <p:nvPr/>
        </p:nvSpPr>
        <p:spPr>
          <a:xfrm>
            <a:off x="2551545" y="1229908"/>
            <a:ext cx="457200" cy="228600"/>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ightning Bolt 8">
            <a:extLst>
              <a:ext uri="{FF2B5EF4-FFF2-40B4-BE49-F238E27FC236}">
                <a16:creationId xmlns:a16="http://schemas.microsoft.com/office/drawing/2014/main" id="{E7894A5F-67AC-43FD-A5C8-259654C2A669}"/>
              </a:ext>
            </a:extLst>
          </p:cNvPr>
          <p:cNvSpPr/>
          <p:nvPr/>
        </p:nvSpPr>
        <p:spPr>
          <a:xfrm>
            <a:off x="1905000" y="1480810"/>
            <a:ext cx="457200" cy="228600"/>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ightning Bolt 9">
            <a:extLst>
              <a:ext uri="{FF2B5EF4-FFF2-40B4-BE49-F238E27FC236}">
                <a16:creationId xmlns:a16="http://schemas.microsoft.com/office/drawing/2014/main" id="{0BE7E23E-FBBC-4D7F-946A-3E2A39AD51D8}"/>
              </a:ext>
            </a:extLst>
          </p:cNvPr>
          <p:cNvSpPr/>
          <p:nvPr/>
        </p:nvSpPr>
        <p:spPr>
          <a:xfrm rot="5564748">
            <a:off x="3505200" y="1181100"/>
            <a:ext cx="457200" cy="228600"/>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EF48626-1419-40E0-859F-8D679FD75CBC}"/>
              </a:ext>
            </a:extLst>
          </p:cNvPr>
          <p:cNvSpPr txBox="1"/>
          <p:nvPr/>
        </p:nvSpPr>
        <p:spPr>
          <a:xfrm>
            <a:off x="636284" y="4563240"/>
            <a:ext cx="5944791" cy="1384995"/>
          </a:xfrm>
          <a:prstGeom prst="rect">
            <a:avLst/>
          </a:prstGeom>
          <a:noFill/>
        </p:spPr>
        <p:txBody>
          <a:bodyPr wrap="square" rtlCol="0">
            <a:spAutoFit/>
          </a:bodyPr>
          <a:lstStyle/>
          <a:p>
            <a:r>
              <a:rPr lang="en-US" sz="2800" b="1" i="1" u="sng" dirty="0">
                <a:solidFill>
                  <a:schemeClr val="accent4">
                    <a:lumMod val="75000"/>
                  </a:schemeClr>
                </a:solidFill>
              </a:rPr>
              <a:t>On sale right now in the lobby for only $55 each….for a limited time only!!!</a:t>
            </a:r>
          </a:p>
        </p:txBody>
      </p:sp>
      <p:pic>
        <p:nvPicPr>
          <p:cNvPr id="15" name="Picture 14" descr="A dog sitting in the grass&#10;&#10;Description automatically generated">
            <a:extLst>
              <a:ext uri="{FF2B5EF4-FFF2-40B4-BE49-F238E27FC236}">
                <a16:creationId xmlns:a16="http://schemas.microsoft.com/office/drawing/2014/main" id="{E9A44010-DC4F-4BC9-A032-D964199E2533}"/>
              </a:ext>
            </a:extLst>
          </p:cNvPr>
          <p:cNvPicPr>
            <a:picLocks noChangeAspect="1"/>
          </p:cNvPicPr>
          <p:nvPr/>
        </p:nvPicPr>
        <p:blipFill>
          <a:blip r:embed="rId2"/>
          <a:stretch>
            <a:fillRect/>
          </a:stretch>
        </p:blipFill>
        <p:spPr>
          <a:xfrm>
            <a:off x="6905915" y="4572238"/>
            <a:ext cx="2203449" cy="1652587"/>
          </a:xfrm>
          <a:prstGeom prst="rect">
            <a:avLst/>
          </a:prstGeom>
        </p:spPr>
      </p:pic>
    </p:spTree>
    <p:extLst>
      <p:ext uri="{BB962C8B-B14F-4D97-AF65-F5344CB8AC3E}">
        <p14:creationId xmlns:p14="http://schemas.microsoft.com/office/powerpoint/2010/main" val="34629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137</a:t>
            </a:fld>
            <a:endParaRPr lang="en-US" dirty="0"/>
          </a:p>
        </p:txBody>
      </p:sp>
      <p:sp>
        <p:nvSpPr>
          <p:cNvPr id="6" name="TextBox 5">
            <a:extLst>
              <a:ext uri="{FF2B5EF4-FFF2-40B4-BE49-F238E27FC236}">
                <a16:creationId xmlns:a16="http://schemas.microsoft.com/office/drawing/2014/main" id="{EA9768A5-A6B7-4C5A-ADE6-57B8C1DCAB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3" name="Picture 2">
            <a:extLst>
              <a:ext uri="{FF2B5EF4-FFF2-40B4-BE49-F238E27FC236}">
                <a16:creationId xmlns:a16="http://schemas.microsoft.com/office/drawing/2014/main" id="{84014FA3-CD18-4954-BC66-8481131480F3}"/>
              </a:ext>
            </a:extLst>
          </p:cNvPr>
          <p:cNvPicPr>
            <a:picLocks noChangeAspect="1"/>
          </p:cNvPicPr>
          <p:nvPr/>
        </p:nvPicPr>
        <p:blipFill rotWithShape="1">
          <a:blip r:embed="rId2"/>
          <a:srcRect l="31666" t="20666" r="30000" b="22000"/>
          <a:stretch/>
        </p:blipFill>
        <p:spPr>
          <a:xfrm>
            <a:off x="1583441" y="914400"/>
            <a:ext cx="5977118" cy="5486400"/>
          </a:xfrm>
          <a:prstGeom prst="rect">
            <a:avLst/>
          </a:prstGeom>
        </p:spPr>
      </p:pic>
      <p:sp>
        <p:nvSpPr>
          <p:cNvPr id="7" name="TextBox 6">
            <a:extLst>
              <a:ext uri="{FF2B5EF4-FFF2-40B4-BE49-F238E27FC236}">
                <a16:creationId xmlns:a16="http://schemas.microsoft.com/office/drawing/2014/main" id="{FED4BFFF-BF6E-4993-A576-F553DA778961}"/>
              </a:ext>
            </a:extLst>
          </p:cNvPr>
          <p:cNvSpPr txBox="1"/>
          <p:nvPr/>
        </p:nvSpPr>
        <p:spPr>
          <a:xfrm>
            <a:off x="7543800" y="1295400"/>
            <a:ext cx="1295400" cy="646331"/>
          </a:xfrm>
          <a:prstGeom prst="rect">
            <a:avLst/>
          </a:prstGeom>
          <a:noFill/>
          <a:ln>
            <a:solidFill>
              <a:srgbClr val="060606"/>
            </a:solidFill>
          </a:ln>
        </p:spPr>
        <p:txBody>
          <a:bodyPr wrap="square" rtlCol="0">
            <a:spAutoFit/>
          </a:bodyPr>
          <a:lstStyle/>
          <a:p>
            <a:pPr algn="ctr"/>
            <a:r>
              <a:rPr lang="en-US" b="1" dirty="0">
                <a:solidFill>
                  <a:srgbClr val="FF0000"/>
                </a:solidFill>
              </a:rPr>
              <a:t>Form 8995</a:t>
            </a:r>
          </a:p>
        </p:txBody>
      </p:sp>
    </p:spTree>
    <p:extLst>
      <p:ext uri="{BB962C8B-B14F-4D97-AF65-F5344CB8AC3E}">
        <p14:creationId xmlns:p14="http://schemas.microsoft.com/office/powerpoint/2010/main" val="17777995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138</a:t>
            </a:fld>
            <a:endParaRPr lang="en-US" dirty="0"/>
          </a:p>
        </p:txBody>
      </p:sp>
      <p:sp>
        <p:nvSpPr>
          <p:cNvPr id="6" name="TextBox 5">
            <a:extLst>
              <a:ext uri="{FF2B5EF4-FFF2-40B4-BE49-F238E27FC236}">
                <a16:creationId xmlns:a16="http://schemas.microsoft.com/office/drawing/2014/main" id="{EA9768A5-A6B7-4C5A-ADE6-57B8C1DCAB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2" name="Picture 1">
            <a:extLst>
              <a:ext uri="{FF2B5EF4-FFF2-40B4-BE49-F238E27FC236}">
                <a16:creationId xmlns:a16="http://schemas.microsoft.com/office/drawing/2014/main" id="{5A795356-2EB2-40DE-99D4-EE93C201E169}"/>
              </a:ext>
            </a:extLst>
          </p:cNvPr>
          <p:cNvPicPr>
            <a:picLocks noChangeAspect="1"/>
          </p:cNvPicPr>
          <p:nvPr/>
        </p:nvPicPr>
        <p:blipFill rotWithShape="1">
          <a:blip r:embed="rId2"/>
          <a:srcRect l="32500" t="20666" r="31667" b="19333"/>
          <a:stretch/>
        </p:blipFill>
        <p:spPr>
          <a:xfrm>
            <a:off x="1980604" y="914400"/>
            <a:ext cx="5182791" cy="5423851"/>
          </a:xfrm>
          <a:prstGeom prst="rect">
            <a:avLst/>
          </a:prstGeom>
        </p:spPr>
      </p:pic>
      <p:sp>
        <p:nvSpPr>
          <p:cNvPr id="4" name="TextBox 3">
            <a:extLst>
              <a:ext uri="{FF2B5EF4-FFF2-40B4-BE49-F238E27FC236}">
                <a16:creationId xmlns:a16="http://schemas.microsoft.com/office/drawing/2014/main" id="{A5A98BFE-3514-4963-9970-18B538566EBB}"/>
              </a:ext>
            </a:extLst>
          </p:cNvPr>
          <p:cNvSpPr txBox="1"/>
          <p:nvPr/>
        </p:nvSpPr>
        <p:spPr>
          <a:xfrm>
            <a:off x="7543800" y="1295400"/>
            <a:ext cx="1295400" cy="923330"/>
          </a:xfrm>
          <a:prstGeom prst="rect">
            <a:avLst/>
          </a:prstGeom>
          <a:noFill/>
          <a:ln>
            <a:solidFill>
              <a:srgbClr val="060606"/>
            </a:solidFill>
          </a:ln>
        </p:spPr>
        <p:txBody>
          <a:bodyPr wrap="square" rtlCol="0">
            <a:spAutoFit/>
          </a:bodyPr>
          <a:lstStyle/>
          <a:p>
            <a:pPr algn="ctr"/>
            <a:r>
              <a:rPr lang="en-US" b="1" dirty="0">
                <a:solidFill>
                  <a:srgbClr val="FF0000"/>
                </a:solidFill>
              </a:rPr>
              <a:t>Page 1</a:t>
            </a:r>
          </a:p>
          <a:p>
            <a:pPr algn="ctr"/>
            <a:r>
              <a:rPr lang="en-US" b="1" dirty="0">
                <a:solidFill>
                  <a:srgbClr val="FF0000"/>
                </a:solidFill>
              </a:rPr>
              <a:t>Form 8995-A</a:t>
            </a:r>
          </a:p>
        </p:txBody>
      </p:sp>
    </p:spTree>
    <p:extLst>
      <p:ext uri="{BB962C8B-B14F-4D97-AF65-F5344CB8AC3E}">
        <p14:creationId xmlns:p14="http://schemas.microsoft.com/office/powerpoint/2010/main" val="16205872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139</a:t>
            </a:fld>
            <a:endParaRPr lang="en-US" dirty="0"/>
          </a:p>
        </p:txBody>
      </p:sp>
      <p:sp>
        <p:nvSpPr>
          <p:cNvPr id="6" name="TextBox 5">
            <a:extLst>
              <a:ext uri="{FF2B5EF4-FFF2-40B4-BE49-F238E27FC236}">
                <a16:creationId xmlns:a16="http://schemas.microsoft.com/office/drawing/2014/main" id="{EA9768A5-A6B7-4C5A-ADE6-57B8C1DCAB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4" name="TextBox 3">
            <a:extLst>
              <a:ext uri="{FF2B5EF4-FFF2-40B4-BE49-F238E27FC236}">
                <a16:creationId xmlns:a16="http://schemas.microsoft.com/office/drawing/2014/main" id="{A5A98BFE-3514-4963-9970-18B538566EBB}"/>
              </a:ext>
            </a:extLst>
          </p:cNvPr>
          <p:cNvSpPr txBox="1"/>
          <p:nvPr/>
        </p:nvSpPr>
        <p:spPr>
          <a:xfrm>
            <a:off x="7543800" y="1295400"/>
            <a:ext cx="1295400" cy="923330"/>
          </a:xfrm>
          <a:prstGeom prst="rect">
            <a:avLst/>
          </a:prstGeom>
          <a:noFill/>
          <a:ln>
            <a:solidFill>
              <a:srgbClr val="060606"/>
            </a:solidFill>
          </a:ln>
        </p:spPr>
        <p:txBody>
          <a:bodyPr wrap="square" rtlCol="0">
            <a:spAutoFit/>
          </a:bodyPr>
          <a:lstStyle/>
          <a:p>
            <a:pPr algn="ctr"/>
            <a:r>
              <a:rPr lang="en-US" b="1" dirty="0">
                <a:solidFill>
                  <a:srgbClr val="FF0000"/>
                </a:solidFill>
              </a:rPr>
              <a:t>Page 2</a:t>
            </a:r>
          </a:p>
          <a:p>
            <a:pPr algn="ctr"/>
            <a:r>
              <a:rPr lang="en-US" b="1" dirty="0">
                <a:solidFill>
                  <a:srgbClr val="FF0000"/>
                </a:solidFill>
              </a:rPr>
              <a:t>Form 8995-A</a:t>
            </a:r>
          </a:p>
        </p:txBody>
      </p:sp>
      <p:pic>
        <p:nvPicPr>
          <p:cNvPr id="3" name="Picture 2">
            <a:extLst>
              <a:ext uri="{FF2B5EF4-FFF2-40B4-BE49-F238E27FC236}">
                <a16:creationId xmlns:a16="http://schemas.microsoft.com/office/drawing/2014/main" id="{3783B86A-0C30-411A-88D0-C2FACE7169A8}"/>
              </a:ext>
            </a:extLst>
          </p:cNvPr>
          <p:cNvPicPr>
            <a:picLocks noChangeAspect="1"/>
          </p:cNvPicPr>
          <p:nvPr/>
        </p:nvPicPr>
        <p:blipFill rotWithShape="1">
          <a:blip r:embed="rId2"/>
          <a:srcRect l="32500" t="20666" r="30833" b="22000"/>
          <a:stretch/>
        </p:blipFill>
        <p:spPr>
          <a:xfrm>
            <a:off x="1524000" y="838200"/>
            <a:ext cx="5715000" cy="5585114"/>
          </a:xfrm>
          <a:prstGeom prst="rect">
            <a:avLst/>
          </a:prstGeom>
        </p:spPr>
      </p:pic>
    </p:spTree>
    <p:extLst>
      <p:ext uri="{BB962C8B-B14F-4D97-AF65-F5344CB8AC3E}">
        <p14:creationId xmlns:p14="http://schemas.microsoft.com/office/powerpoint/2010/main" val="61163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lgn="ctr"/>
            <a:r>
              <a:rPr lang="en-US" altLang="en-US" sz="3600" b="1" u="sng" dirty="0">
                <a:solidFill>
                  <a:srgbClr val="FF0000"/>
                </a:solidFill>
                <a:ea typeface="ＭＳ Ｐゴシック" pitchFamily="-65" charset="-128"/>
              </a:rPr>
              <a:t>What’s New</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14</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1897831B-9DD2-4142-BD4E-61D86BE22F94}"/>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3" name="Content Placeholder 2">
            <a:extLst>
              <a:ext uri="{FF2B5EF4-FFF2-40B4-BE49-F238E27FC236}">
                <a16:creationId xmlns:a16="http://schemas.microsoft.com/office/drawing/2014/main" id="{C8BB6C7E-8C0E-4201-9F42-18669DBFB1B7}"/>
              </a:ext>
            </a:extLst>
          </p:cNvPr>
          <p:cNvSpPr>
            <a:spLocks noGrp="1"/>
          </p:cNvSpPr>
          <p:nvPr>
            <p:ph idx="1"/>
          </p:nvPr>
        </p:nvSpPr>
        <p:spPr>
          <a:xfrm>
            <a:off x="890143" y="1981200"/>
            <a:ext cx="7369175" cy="2590800"/>
          </a:xfrm>
        </p:spPr>
        <p:txBody>
          <a:bodyPr/>
          <a:lstStyle/>
          <a:p>
            <a:pPr marL="0" indent="0" algn="just">
              <a:spcBef>
                <a:spcPts val="0"/>
              </a:spcBef>
              <a:spcAft>
                <a:spcPts val="1800"/>
              </a:spcAft>
              <a:buClrTx/>
              <a:buNone/>
              <a:tabLst>
                <a:tab pos="8001000" algn="r"/>
              </a:tabLst>
            </a:pPr>
            <a:r>
              <a:rPr lang="en-US" sz="4000" dirty="0">
                <a:solidFill>
                  <a:srgbClr val="060606"/>
                </a:solidFill>
              </a:rPr>
              <a:t>At this point, </a:t>
            </a:r>
            <a:r>
              <a:rPr lang="en-US" sz="4000" i="1" u="sng" dirty="0">
                <a:solidFill>
                  <a:srgbClr val="060606"/>
                </a:solidFill>
              </a:rPr>
              <a:t>based on time remaining</a:t>
            </a:r>
            <a:r>
              <a:rPr lang="en-US" sz="4000" dirty="0">
                <a:solidFill>
                  <a:srgbClr val="060606"/>
                </a:solidFill>
              </a:rPr>
              <a:t>, we will venture into the book and cover some “other” issues…see next slides.</a:t>
            </a:r>
          </a:p>
        </p:txBody>
      </p:sp>
    </p:spTree>
    <p:extLst>
      <p:ext uri="{BB962C8B-B14F-4D97-AF65-F5344CB8AC3E}">
        <p14:creationId xmlns:p14="http://schemas.microsoft.com/office/powerpoint/2010/main" val="30710131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140</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2104" y="2063495"/>
            <a:ext cx="7370507" cy="3046988"/>
          </a:xfrm>
          <a:prstGeom prst="rect">
            <a:avLst/>
          </a:prstGeom>
          <a:noFill/>
          <a:ln>
            <a:solidFill>
              <a:schemeClr val="bg1"/>
            </a:solidFill>
          </a:ln>
        </p:spPr>
        <p:txBody>
          <a:bodyPr wrap="square" rtlCol="0">
            <a:spAutoFit/>
          </a:bodyPr>
          <a:lstStyle/>
          <a:p>
            <a:pPr algn="ctr"/>
            <a:r>
              <a:rPr lang="en-US" sz="4800" dirty="0">
                <a:solidFill>
                  <a:srgbClr val="060606"/>
                </a:solidFill>
              </a:rPr>
              <a:t>Before getting into the chapter itself, I want to go over some preliminary items with you.</a:t>
            </a:r>
          </a:p>
        </p:txBody>
      </p:sp>
      <p:sp>
        <p:nvSpPr>
          <p:cNvPr id="6" name="TextBox 5">
            <a:extLst>
              <a:ext uri="{FF2B5EF4-FFF2-40B4-BE49-F238E27FC236}">
                <a16:creationId xmlns:a16="http://schemas.microsoft.com/office/drawing/2014/main" id="{EA9768A5-A6B7-4C5A-ADE6-57B8C1DCAB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19942635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4"/>
          </p:nvPr>
        </p:nvSpPr>
        <p:spPr/>
        <p:txBody>
          <a:bodyPr/>
          <a:lstStyle/>
          <a:p>
            <a:endParaRPr lang="en-US" dirty="0"/>
          </a:p>
        </p:txBody>
      </p:sp>
      <p:sp>
        <p:nvSpPr>
          <p:cNvPr id="6" name="Content Placeholder 2">
            <a:extLst>
              <a:ext uri="{FF2B5EF4-FFF2-40B4-BE49-F238E27FC236}">
                <a16:creationId xmlns:a16="http://schemas.microsoft.com/office/drawing/2014/main" id="{CB2CCD11-E7EA-4188-9E38-5A6C73815749}"/>
              </a:ext>
            </a:extLst>
          </p:cNvPr>
          <p:cNvSpPr txBox="1">
            <a:spLocks/>
          </p:cNvSpPr>
          <p:nvPr/>
        </p:nvSpPr>
        <p:spPr>
          <a:xfrm>
            <a:off x="628650" y="1601284"/>
            <a:ext cx="7954241" cy="36565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244" algn="just" defTabSz="813197">
              <a:spcAft>
                <a:spcPts val="900"/>
              </a:spcAft>
            </a:pPr>
            <a:r>
              <a:rPr lang="en-US" sz="2800" b="1" dirty="0">
                <a:solidFill>
                  <a:srgbClr val="060606"/>
                </a:solidFill>
                <a:latin typeface="Arial" panose="020B0604020202020204" pitchFamily="34" charset="0"/>
                <a:cs typeface="Arial" panose="020B0604020202020204" pitchFamily="34" charset="0"/>
              </a:rPr>
              <a:t>WARNING: You will see the following words used throughout the text of the new law…..</a:t>
            </a:r>
          </a:p>
          <a:p>
            <a:pPr marL="45244" defTabSz="813197">
              <a:spcAft>
                <a:spcPts val="900"/>
              </a:spcAft>
            </a:pPr>
            <a:r>
              <a:rPr lang="en-US" sz="4000" b="1" dirty="0">
                <a:solidFill>
                  <a:srgbClr val="FF0000"/>
                </a:solidFill>
                <a:latin typeface="Arial" panose="020B0604020202020204" pitchFamily="34" charset="0"/>
                <a:cs typeface="Arial" panose="020B0604020202020204" pitchFamily="34" charset="0"/>
              </a:rPr>
              <a:t>REFORM</a:t>
            </a:r>
          </a:p>
          <a:p>
            <a:pPr marL="45244" defTabSz="813197">
              <a:spcAft>
                <a:spcPts val="900"/>
              </a:spcAft>
            </a:pPr>
            <a:r>
              <a:rPr lang="en-US" sz="4000" b="1" dirty="0">
                <a:solidFill>
                  <a:srgbClr val="FF0000"/>
                </a:solidFill>
                <a:latin typeface="Arial" panose="020B0604020202020204" pitchFamily="34" charset="0"/>
                <a:cs typeface="Arial" panose="020B0604020202020204" pitchFamily="34" charset="0"/>
              </a:rPr>
              <a:t>SIMPLIFICATION</a:t>
            </a:r>
          </a:p>
          <a:p>
            <a:pPr marL="45244" algn="just" defTabSz="813197">
              <a:spcAft>
                <a:spcPts val="900"/>
              </a:spcAft>
            </a:pPr>
            <a:r>
              <a:rPr lang="en-US" sz="2800" b="1" dirty="0">
                <a:solidFill>
                  <a:srgbClr val="060606"/>
                </a:solidFill>
                <a:latin typeface="Arial" panose="020B0604020202020204" pitchFamily="34" charset="0"/>
                <a:cs typeface="Arial" panose="020B0604020202020204" pitchFamily="34" charset="0"/>
              </a:rPr>
              <a:t>These words are strictly for the ignorant! Do NOT believe them….the only thing you need to remember is:</a:t>
            </a:r>
          </a:p>
        </p:txBody>
      </p:sp>
      <p:sp>
        <p:nvSpPr>
          <p:cNvPr id="7" name="TextBox 6">
            <a:extLst>
              <a:ext uri="{FF2B5EF4-FFF2-40B4-BE49-F238E27FC236}">
                <a16:creationId xmlns:a16="http://schemas.microsoft.com/office/drawing/2014/main" id="{B34695B1-87E7-4D8F-A16E-D0466C913ED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4078346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4"/>
          </p:nvPr>
        </p:nvSpPr>
        <p:spPr/>
        <p:txBody>
          <a:bodyPr/>
          <a:lstStyle/>
          <a:p>
            <a:endParaRPr lang="en-US" dirty="0"/>
          </a:p>
        </p:txBody>
      </p:sp>
      <p:sp>
        <p:nvSpPr>
          <p:cNvPr id="6" name="Content Placeholder 2">
            <a:extLst>
              <a:ext uri="{FF2B5EF4-FFF2-40B4-BE49-F238E27FC236}">
                <a16:creationId xmlns:a16="http://schemas.microsoft.com/office/drawing/2014/main" id="{CB2CCD11-E7EA-4188-9E38-5A6C73815749}"/>
              </a:ext>
            </a:extLst>
          </p:cNvPr>
          <p:cNvSpPr txBox="1">
            <a:spLocks/>
          </p:cNvSpPr>
          <p:nvPr/>
        </p:nvSpPr>
        <p:spPr>
          <a:xfrm>
            <a:off x="628651" y="2169987"/>
            <a:ext cx="7954241" cy="4970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244" defTabSz="813197">
              <a:spcAft>
                <a:spcPts val="900"/>
              </a:spcAft>
            </a:pPr>
            <a:r>
              <a:rPr lang="en-US" sz="3200" b="1" dirty="0">
                <a:solidFill>
                  <a:srgbClr val="060606"/>
                </a:solidFill>
                <a:latin typeface="Arial" panose="020B0604020202020204" pitchFamily="34" charset="0"/>
                <a:cs typeface="Arial" panose="020B0604020202020204" pitchFamily="34" charset="0"/>
              </a:rPr>
              <a:t>This tax act is “G.F.E.”</a:t>
            </a:r>
          </a:p>
        </p:txBody>
      </p:sp>
      <p:sp>
        <p:nvSpPr>
          <p:cNvPr id="2" name="TextBox 1">
            <a:extLst>
              <a:ext uri="{FF2B5EF4-FFF2-40B4-BE49-F238E27FC236}">
                <a16:creationId xmlns:a16="http://schemas.microsoft.com/office/drawing/2014/main" id="{84CC79DF-1B7A-4AD6-9439-CCD6E5838FA4}"/>
              </a:ext>
            </a:extLst>
          </p:cNvPr>
          <p:cNvSpPr txBox="1"/>
          <p:nvPr/>
        </p:nvSpPr>
        <p:spPr>
          <a:xfrm>
            <a:off x="952500" y="3221505"/>
            <a:ext cx="7239000" cy="1938992"/>
          </a:xfrm>
          <a:prstGeom prst="rect">
            <a:avLst/>
          </a:prstGeom>
          <a:noFill/>
        </p:spPr>
        <p:txBody>
          <a:bodyPr wrap="square" rtlCol="0">
            <a:spAutoFit/>
          </a:bodyPr>
          <a:lstStyle/>
          <a:p>
            <a:pPr marL="45244" algn="ctr" defTabSz="813197">
              <a:spcAft>
                <a:spcPts val="900"/>
              </a:spcAft>
            </a:pPr>
            <a:r>
              <a:rPr lang="en-US" sz="6000" b="1" dirty="0">
                <a:solidFill>
                  <a:srgbClr val="FF0000"/>
                </a:solidFill>
                <a:latin typeface="Arial" panose="020B0604020202020204" pitchFamily="34" charset="0"/>
                <a:cs typeface="Arial" panose="020B0604020202020204" pitchFamily="34" charset="0"/>
              </a:rPr>
              <a:t>Guaranteed Full Employment!!!</a:t>
            </a:r>
          </a:p>
        </p:txBody>
      </p:sp>
      <p:sp>
        <p:nvSpPr>
          <p:cNvPr id="9" name="TextBox 8">
            <a:extLst>
              <a:ext uri="{FF2B5EF4-FFF2-40B4-BE49-F238E27FC236}">
                <a16:creationId xmlns:a16="http://schemas.microsoft.com/office/drawing/2014/main" id="{98EDE449-3A38-4956-B124-151FCBA21254}"/>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5633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4"/>
          </p:nvPr>
        </p:nvSpPr>
        <p:spPr/>
        <p:txBody>
          <a:bodyPr/>
          <a:lstStyle/>
          <a:p>
            <a:fld id="{BF1D484A-F375-463C-99F7-14948BCEA272}" type="slidenum">
              <a:rPr lang="en-US" smtClean="0"/>
              <a:t>143</a:t>
            </a:fld>
            <a:endParaRPr lang="en-US"/>
          </a:p>
        </p:txBody>
      </p:sp>
      <p:sp>
        <p:nvSpPr>
          <p:cNvPr id="6" name="Content Placeholder 2">
            <a:extLst>
              <a:ext uri="{FF2B5EF4-FFF2-40B4-BE49-F238E27FC236}">
                <a16:creationId xmlns:a16="http://schemas.microsoft.com/office/drawing/2014/main" id="{CB2CCD11-E7EA-4188-9E38-5A6C73815749}"/>
              </a:ext>
            </a:extLst>
          </p:cNvPr>
          <p:cNvSpPr txBox="1">
            <a:spLocks/>
          </p:cNvSpPr>
          <p:nvPr/>
        </p:nvSpPr>
        <p:spPr>
          <a:xfrm>
            <a:off x="628651" y="1671039"/>
            <a:ext cx="7954241" cy="73859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244" defTabSz="813197">
              <a:spcAft>
                <a:spcPts val="900"/>
              </a:spcAft>
            </a:pPr>
            <a:r>
              <a:rPr lang="en-US" sz="4050" b="1" dirty="0">
                <a:solidFill>
                  <a:srgbClr val="FF0000"/>
                </a:solidFill>
                <a:latin typeface="Arial" panose="020B0604020202020204" pitchFamily="34" charset="0"/>
                <a:cs typeface="Arial" panose="020B0604020202020204" pitchFamily="34" charset="0"/>
              </a:rPr>
              <a:t>LOVE THE HUNT !!!</a:t>
            </a:r>
          </a:p>
        </p:txBody>
      </p:sp>
      <p:pic>
        <p:nvPicPr>
          <p:cNvPr id="1026" name="Picture 2" descr="http://www.huntmuseum.com/wp-content/uploads/2017/01/I-Love-The-Hunt-3.jpg">
            <a:extLst>
              <a:ext uri="{FF2B5EF4-FFF2-40B4-BE49-F238E27FC236}">
                <a16:creationId xmlns:a16="http://schemas.microsoft.com/office/drawing/2014/main" id="{86E1AF2E-D78A-46B6-8959-02794D0FE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016" y="3134707"/>
            <a:ext cx="1869519" cy="2052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quotehd.com/imagequotes/authors18/leslie-joseph-quote-they-love-the-thrill-of-the-hunt.jpg">
            <a:extLst>
              <a:ext uri="{FF2B5EF4-FFF2-40B4-BE49-F238E27FC236}">
                <a16:creationId xmlns:a16="http://schemas.microsoft.com/office/drawing/2014/main" id="{F5CC97E8-9398-44EA-A330-4C3953F8587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34" r="9407" b="30519"/>
          <a:stretch/>
        </p:blipFill>
        <p:spPr bwMode="auto">
          <a:xfrm>
            <a:off x="5097781" y="3134707"/>
            <a:ext cx="2459204" cy="20522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950C3-C414-48DC-8D4B-7FB142C2BE5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1543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1233A-BE23-403C-8414-C94DE57AEEED}"/>
              </a:ext>
            </a:extLst>
          </p:cNvPr>
          <p:cNvSpPr>
            <a:spLocks noGrp="1"/>
          </p:cNvSpPr>
          <p:nvPr>
            <p:ph type="sldNum" sz="quarter" idx="4"/>
          </p:nvPr>
        </p:nvSpPr>
        <p:spPr/>
        <p:txBody>
          <a:bodyPr/>
          <a:lstStyle/>
          <a:p>
            <a:endParaRPr lang="en-US" dirty="0"/>
          </a:p>
        </p:txBody>
      </p:sp>
      <p:sp>
        <p:nvSpPr>
          <p:cNvPr id="6" name="Content Placeholder 2">
            <a:extLst>
              <a:ext uri="{FF2B5EF4-FFF2-40B4-BE49-F238E27FC236}">
                <a16:creationId xmlns:a16="http://schemas.microsoft.com/office/drawing/2014/main" id="{CB2CCD11-E7EA-4188-9E38-5A6C73815749}"/>
              </a:ext>
            </a:extLst>
          </p:cNvPr>
          <p:cNvSpPr txBox="1">
            <a:spLocks/>
          </p:cNvSpPr>
          <p:nvPr/>
        </p:nvSpPr>
        <p:spPr>
          <a:xfrm>
            <a:off x="640193" y="1416504"/>
            <a:ext cx="7954241" cy="2361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244" defTabSz="813197">
              <a:spcAft>
                <a:spcPts val="900"/>
              </a:spcAft>
            </a:pPr>
            <a:r>
              <a:rPr lang="en-US" sz="4800" b="1" u="sng" dirty="0">
                <a:solidFill>
                  <a:srgbClr val="FF0000"/>
                </a:solidFill>
                <a:latin typeface="Arial" panose="020B0604020202020204" pitchFamily="34" charset="0"/>
                <a:cs typeface="Arial" panose="020B0604020202020204" pitchFamily="34" charset="0"/>
              </a:rPr>
              <a:t>WARNING:</a:t>
            </a:r>
          </a:p>
          <a:p>
            <a:pPr marL="45244" algn="just" defTabSz="813197">
              <a:spcAft>
                <a:spcPts val="900"/>
              </a:spcAft>
            </a:pPr>
            <a:r>
              <a:rPr lang="en-US" sz="3200" dirty="0">
                <a:solidFill>
                  <a:srgbClr val="060606"/>
                </a:solidFill>
                <a:latin typeface="Arial" panose="020B0604020202020204" pitchFamily="34" charset="0"/>
                <a:cs typeface="Arial" panose="020B0604020202020204" pitchFamily="34" charset="0"/>
              </a:rPr>
              <a:t>Do NOT stick your head in the sand and say “I don’t need to learn this new tax law until later.”</a:t>
            </a:r>
          </a:p>
        </p:txBody>
      </p:sp>
      <p:pic>
        <p:nvPicPr>
          <p:cNvPr id="1026" name="Picture 2" descr="Image result for stick head in sand">
            <a:extLst>
              <a:ext uri="{FF2B5EF4-FFF2-40B4-BE49-F238E27FC236}">
                <a16:creationId xmlns:a16="http://schemas.microsoft.com/office/drawing/2014/main" id="{D0393433-5E45-42D7-B857-E6027C6F9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35" r="9707" b="12097"/>
          <a:stretch/>
        </p:blipFill>
        <p:spPr bwMode="auto">
          <a:xfrm>
            <a:off x="3017113" y="3751591"/>
            <a:ext cx="3200400" cy="23611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EFF8BE-77C4-4373-AB34-E36E7DFF8BD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14187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145</a:t>
            </a:fld>
            <a:endParaRPr lang="en-US" dirty="0"/>
          </a:p>
        </p:txBody>
      </p:sp>
      <p:sp>
        <p:nvSpPr>
          <p:cNvPr id="2" name="TextBox 1">
            <a:extLst>
              <a:ext uri="{FF2B5EF4-FFF2-40B4-BE49-F238E27FC236}">
                <a16:creationId xmlns:a16="http://schemas.microsoft.com/office/drawing/2014/main" id="{CE6AD7FB-2E4B-46BB-B840-AE8FE92C99C6}"/>
              </a:ext>
            </a:extLst>
          </p:cNvPr>
          <p:cNvSpPr txBox="1"/>
          <p:nvPr/>
        </p:nvSpPr>
        <p:spPr>
          <a:xfrm>
            <a:off x="628650" y="1477818"/>
            <a:ext cx="78867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60606"/>
                </a:solidFill>
              </a:rPr>
              <a:t>I have been teaching this all over the country.</a:t>
            </a:r>
          </a:p>
          <a:p>
            <a:pPr marL="285750" indent="-285750" algn="just">
              <a:buFont typeface="Arial" panose="020B0604020202020204" pitchFamily="34" charset="0"/>
              <a:buChar char="•"/>
            </a:pPr>
            <a:r>
              <a:rPr lang="en-US" sz="2800" dirty="0">
                <a:solidFill>
                  <a:srgbClr val="060606"/>
                </a:solidFill>
              </a:rPr>
              <a:t>I have attended over 10 webinars taught by top tax attorneys and CPAs.</a:t>
            </a:r>
          </a:p>
          <a:p>
            <a:pPr marL="285750" indent="-285750">
              <a:buFont typeface="Arial" panose="020B0604020202020204" pitchFamily="34" charset="0"/>
              <a:buChar char="•"/>
            </a:pPr>
            <a:r>
              <a:rPr lang="en-US" sz="2800" dirty="0">
                <a:solidFill>
                  <a:srgbClr val="060606"/>
                </a:solidFill>
              </a:rPr>
              <a:t>I subscribe to several top level tax newsletters.</a:t>
            </a:r>
          </a:p>
        </p:txBody>
      </p:sp>
      <p:sp>
        <p:nvSpPr>
          <p:cNvPr id="3" name="TextBox 2">
            <a:extLst>
              <a:ext uri="{FF2B5EF4-FFF2-40B4-BE49-F238E27FC236}">
                <a16:creationId xmlns:a16="http://schemas.microsoft.com/office/drawing/2014/main" id="{60FD933A-E09D-4DA7-85D1-482262858AA2}"/>
              </a:ext>
            </a:extLst>
          </p:cNvPr>
          <p:cNvSpPr txBox="1"/>
          <p:nvPr/>
        </p:nvSpPr>
        <p:spPr>
          <a:xfrm>
            <a:off x="628650" y="3564301"/>
            <a:ext cx="7886700" cy="2308324"/>
          </a:xfrm>
          <a:prstGeom prst="rect">
            <a:avLst/>
          </a:prstGeom>
          <a:noFill/>
          <a:ln>
            <a:solidFill>
              <a:schemeClr val="bg1"/>
            </a:solidFill>
          </a:ln>
        </p:spPr>
        <p:txBody>
          <a:bodyPr wrap="square" rtlCol="0">
            <a:spAutoFit/>
          </a:bodyPr>
          <a:lstStyle/>
          <a:p>
            <a:pPr algn="just"/>
            <a:r>
              <a:rPr lang="en-US" sz="3600" b="1" dirty="0">
                <a:solidFill>
                  <a:srgbClr val="FF0000"/>
                </a:solidFill>
                <a:latin typeface="Arial" panose="020B0604020202020204" pitchFamily="34" charset="0"/>
                <a:cs typeface="Arial" panose="020B0604020202020204" pitchFamily="34" charset="0"/>
              </a:rPr>
              <a:t>Regarding sound tax advice, as it relates to the new tax law, the disparity I am seeing from these sources is ASTOUNDING.</a:t>
            </a:r>
          </a:p>
        </p:txBody>
      </p:sp>
      <p:sp>
        <p:nvSpPr>
          <p:cNvPr id="8" name="TextBox 7">
            <a:extLst>
              <a:ext uri="{FF2B5EF4-FFF2-40B4-BE49-F238E27FC236}">
                <a16:creationId xmlns:a16="http://schemas.microsoft.com/office/drawing/2014/main" id="{E2B49863-4182-401B-A714-C1E4E2B17256}"/>
              </a:ext>
            </a:extLst>
          </p:cNvPr>
          <p:cNvSpPr txBox="1"/>
          <p:nvPr/>
        </p:nvSpPr>
        <p:spPr>
          <a:xfrm>
            <a:off x="1003236" y="910928"/>
            <a:ext cx="7232904" cy="523220"/>
          </a:xfrm>
          <a:prstGeom prst="rect">
            <a:avLst/>
          </a:prstGeom>
          <a:solidFill>
            <a:srgbClr val="FFFF00"/>
          </a:solidFill>
          <a:ln>
            <a:solidFill>
              <a:srgbClr val="060606"/>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BEWARE THE DISPARITIES !!</a:t>
            </a:r>
          </a:p>
        </p:txBody>
      </p:sp>
      <p:sp>
        <p:nvSpPr>
          <p:cNvPr id="10" name="TextBox 9">
            <a:extLst>
              <a:ext uri="{FF2B5EF4-FFF2-40B4-BE49-F238E27FC236}">
                <a16:creationId xmlns:a16="http://schemas.microsoft.com/office/drawing/2014/main" id="{F3CBBA58-3584-45EC-B168-DE900F730A0B}"/>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55116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146</a:t>
            </a:fld>
            <a:endParaRPr lang="en-US" dirty="0"/>
          </a:p>
        </p:txBody>
      </p:sp>
      <p:sp>
        <p:nvSpPr>
          <p:cNvPr id="2" name="TextBox 1">
            <a:extLst>
              <a:ext uri="{FF2B5EF4-FFF2-40B4-BE49-F238E27FC236}">
                <a16:creationId xmlns:a16="http://schemas.microsoft.com/office/drawing/2014/main" id="{CE6AD7FB-2E4B-46BB-B840-AE8FE92C99C6}"/>
              </a:ext>
            </a:extLst>
          </p:cNvPr>
          <p:cNvSpPr txBox="1"/>
          <p:nvPr/>
        </p:nvSpPr>
        <p:spPr>
          <a:xfrm>
            <a:off x="628650" y="1477818"/>
            <a:ext cx="78867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a:solidFill>
                  <a:srgbClr val="060606"/>
                </a:solidFill>
              </a:rPr>
              <a:t>Disparities I am witnessing….</a:t>
            </a:r>
          </a:p>
        </p:txBody>
      </p:sp>
      <p:sp>
        <p:nvSpPr>
          <p:cNvPr id="4" name="TextBox 3">
            <a:extLst>
              <a:ext uri="{FF2B5EF4-FFF2-40B4-BE49-F238E27FC236}">
                <a16:creationId xmlns:a16="http://schemas.microsoft.com/office/drawing/2014/main" id="{F73C756E-E538-4A29-92B5-455E34A1EF32}"/>
              </a:ext>
            </a:extLst>
          </p:cNvPr>
          <p:cNvSpPr txBox="1"/>
          <p:nvPr/>
        </p:nvSpPr>
        <p:spPr>
          <a:xfrm>
            <a:off x="979055" y="2163383"/>
            <a:ext cx="7333672" cy="4001095"/>
          </a:xfrm>
          <a:prstGeom prst="rect">
            <a:avLst/>
          </a:prstGeom>
          <a:noFill/>
        </p:spPr>
        <p:txBody>
          <a:bodyPr wrap="square" rtlCol="0">
            <a:spAutoFit/>
          </a:bodyPr>
          <a:lstStyle/>
          <a:p>
            <a:pPr marL="342900" indent="-342900">
              <a:spcAft>
                <a:spcPts val="1200"/>
              </a:spcAft>
              <a:buFont typeface="+mj-lt"/>
              <a:buAutoNum type="arabicPeriod"/>
            </a:pPr>
            <a:r>
              <a:rPr lang="en-US" sz="2800" dirty="0">
                <a:solidFill>
                  <a:srgbClr val="060606"/>
                </a:solidFill>
              </a:rPr>
              <a:t>We are now done with S corporations.</a:t>
            </a:r>
          </a:p>
          <a:p>
            <a:pPr marL="342900" indent="-342900">
              <a:spcAft>
                <a:spcPts val="1200"/>
              </a:spcAft>
              <a:buFont typeface="+mj-lt"/>
              <a:buAutoNum type="arabicPeriod"/>
            </a:pPr>
            <a:r>
              <a:rPr lang="en-US" sz="2800" dirty="0">
                <a:solidFill>
                  <a:srgbClr val="060606"/>
                </a:solidFill>
              </a:rPr>
              <a:t>Everyone should become a C corporation.</a:t>
            </a:r>
          </a:p>
          <a:p>
            <a:pPr marL="342900" indent="-342900">
              <a:spcAft>
                <a:spcPts val="1200"/>
              </a:spcAft>
              <a:buFont typeface="+mj-lt"/>
              <a:buAutoNum type="arabicPeriod"/>
            </a:pPr>
            <a:r>
              <a:rPr lang="en-US" sz="2800" dirty="0">
                <a:solidFill>
                  <a:srgbClr val="060606"/>
                </a:solidFill>
              </a:rPr>
              <a:t>Everyone should become a sole proprietor.</a:t>
            </a:r>
          </a:p>
          <a:p>
            <a:pPr marL="342900" indent="-342900" algn="just">
              <a:spcAft>
                <a:spcPts val="1200"/>
              </a:spcAft>
              <a:buFont typeface="+mj-lt"/>
              <a:buAutoNum type="arabicPeriod"/>
            </a:pPr>
            <a:r>
              <a:rPr lang="en-US" sz="2800" dirty="0">
                <a:solidFill>
                  <a:srgbClr val="060606"/>
                </a:solidFill>
              </a:rPr>
              <a:t>Every multi-member LLC or partnership should immediately suspend “guaranteed payments” and, instead, begin </a:t>
            </a:r>
            <a:r>
              <a:rPr lang="en-US" sz="2800" i="1" u="sng" dirty="0">
                <a:solidFill>
                  <a:srgbClr val="060606"/>
                </a:solidFill>
              </a:rPr>
              <a:t>special allocations</a:t>
            </a:r>
            <a:r>
              <a:rPr lang="en-US" sz="2800" dirty="0">
                <a:solidFill>
                  <a:srgbClr val="060606"/>
                </a:solidFill>
              </a:rPr>
              <a:t> to the members/partners in the same amount.</a:t>
            </a:r>
          </a:p>
        </p:txBody>
      </p:sp>
      <p:sp>
        <p:nvSpPr>
          <p:cNvPr id="7" name="TextBox 6">
            <a:extLst>
              <a:ext uri="{FF2B5EF4-FFF2-40B4-BE49-F238E27FC236}">
                <a16:creationId xmlns:a16="http://schemas.microsoft.com/office/drawing/2014/main" id="{86979028-7712-40AC-B349-D4F29FC69C28}"/>
              </a:ext>
            </a:extLst>
          </p:cNvPr>
          <p:cNvSpPr txBox="1"/>
          <p:nvPr/>
        </p:nvSpPr>
        <p:spPr>
          <a:xfrm>
            <a:off x="1076775" y="860530"/>
            <a:ext cx="7232904" cy="523220"/>
          </a:xfrm>
          <a:prstGeom prst="rect">
            <a:avLst/>
          </a:prstGeom>
          <a:solidFill>
            <a:srgbClr val="FFFF00"/>
          </a:solidFill>
          <a:ln>
            <a:solidFill>
              <a:srgbClr val="060606"/>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BEWARE THE DISPARITIES !!</a:t>
            </a:r>
          </a:p>
        </p:txBody>
      </p:sp>
      <p:sp>
        <p:nvSpPr>
          <p:cNvPr id="9" name="TextBox 8">
            <a:extLst>
              <a:ext uri="{FF2B5EF4-FFF2-40B4-BE49-F238E27FC236}">
                <a16:creationId xmlns:a16="http://schemas.microsoft.com/office/drawing/2014/main" id="{DDD1CEBC-99BA-4840-95A0-C1978522B391}"/>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4973145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147</a:t>
            </a:fld>
            <a:endParaRPr lang="en-US" dirty="0"/>
          </a:p>
        </p:txBody>
      </p:sp>
      <p:sp>
        <p:nvSpPr>
          <p:cNvPr id="7" name="Title 1">
            <a:extLst>
              <a:ext uri="{FF2B5EF4-FFF2-40B4-BE49-F238E27FC236}">
                <a16:creationId xmlns:a16="http://schemas.microsoft.com/office/drawing/2014/main" id="{0D94FE57-E7FC-4D89-960C-891C9ED112DC}"/>
              </a:ext>
            </a:extLst>
          </p:cNvPr>
          <p:cNvSpPr>
            <a:spLocks noGrp="1"/>
          </p:cNvSpPr>
          <p:nvPr>
            <p:ph type="title"/>
          </p:nvPr>
        </p:nvSpPr>
        <p:spPr>
          <a:xfrm>
            <a:off x="946404" y="616375"/>
            <a:ext cx="7251192" cy="1110151"/>
          </a:xfrm>
        </p:spPr>
        <p:txBody>
          <a:bodyPr/>
          <a:lstStyle/>
          <a:p>
            <a:pPr algn="just"/>
            <a:r>
              <a:rPr lang="en-US" sz="3200" b="1" u="sng" dirty="0"/>
              <a:t>Disparities in understanding, when dealing with new laws, are…</a:t>
            </a:r>
          </a:p>
        </p:txBody>
      </p:sp>
      <p:sp>
        <p:nvSpPr>
          <p:cNvPr id="3" name="TextBox 2">
            <a:extLst>
              <a:ext uri="{FF2B5EF4-FFF2-40B4-BE49-F238E27FC236}">
                <a16:creationId xmlns:a16="http://schemas.microsoft.com/office/drawing/2014/main" id="{E17391FD-D0B1-4EE3-B0BA-09E9739D0EB8}"/>
              </a:ext>
            </a:extLst>
          </p:cNvPr>
          <p:cNvSpPr txBox="1"/>
          <p:nvPr/>
        </p:nvSpPr>
        <p:spPr>
          <a:xfrm>
            <a:off x="1425702" y="2438400"/>
            <a:ext cx="6292596" cy="2277547"/>
          </a:xfrm>
          <a:prstGeom prst="rect">
            <a:avLst/>
          </a:prstGeom>
          <a:noFill/>
        </p:spPr>
        <p:txBody>
          <a:bodyPr wrap="square" rtlCol="0">
            <a:spAutoFit/>
          </a:bodyPr>
          <a:lstStyle/>
          <a:p>
            <a:pPr marL="514350" indent="-514350">
              <a:spcAft>
                <a:spcPts val="1200"/>
              </a:spcAft>
              <a:buFont typeface="+mj-lt"/>
              <a:buAutoNum type="alphaUcPeriod"/>
            </a:pPr>
            <a:r>
              <a:rPr lang="en-US" sz="2800" dirty="0">
                <a:solidFill>
                  <a:srgbClr val="060606"/>
                </a:solidFill>
              </a:rPr>
              <a:t>Beautiful</a:t>
            </a:r>
          </a:p>
          <a:p>
            <a:pPr marL="514350" indent="-514350">
              <a:spcAft>
                <a:spcPts val="1200"/>
              </a:spcAft>
              <a:buFont typeface="+mj-lt"/>
              <a:buAutoNum type="alphaUcPeriod"/>
            </a:pPr>
            <a:r>
              <a:rPr lang="en-US" sz="2800" dirty="0">
                <a:solidFill>
                  <a:srgbClr val="060606"/>
                </a:solidFill>
              </a:rPr>
              <a:t>Just differences of opinion</a:t>
            </a:r>
          </a:p>
          <a:p>
            <a:pPr marL="514350" indent="-514350">
              <a:spcAft>
                <a:spcPts val="1200"/>
              </a:spcAft>
              <a:buFont typeface="+mj-lt"/>
              <a:buAutoNum type="alphaUcPeriod"/>
            </a:pPr>
            <a:r>
              <a:rPr lang="en-US" sz="2800" dirty="0">
                <a:solidFill>
                  <a:srgbClr val="060606"/>
                </a:solidFill>
              </a:rPr>
              <a:t>Crazy people saying crazy things</a:t>
            </a:r>
          </a:p>
          <a:p>
            <a:pPr marL="514350" indent="-514350">
              <a:spcAft>
                <a:spcPts val="1200"/>
              </a:spcAft>
              <a:buFont typeface="+mj-lt"/>
              <a:buAutoNum type="alphaUcPeriod"/>
            </a:pPr>
            <a:r>
              <a:rPr lang="en-US" sz="2800" dirty="0">
                <a:solidFill>
                  <a:srgbClr val="060606"/>
                </a:solidFill>
              </a:rPr>
              <a:t>All of the above</a:t>
            </a:r>
          </a:p>
        </p:txBody>
      </p:sp>
    </p:spTree>
    <p:extLst>
      <p:ext uri="{BB962C8B-B14F-4D97-AF65-F5344CB8AC3E}">
        <p14:creationId xmlns:p14="http://schemas.microsoft.com/office/powerpoint/2010/main" val="41176940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148</a:t>
            </a:fld>
            <a:endParaRPr lang="en-US" dirty="0"/>
          </a:p>
        </p:txBody>
      </p:sp>
      <p:sp>
        <p:nvSpPr>
          <p:cNvPr id="5" name="TextBox 4">
            <a:extLst>
              <a:ext uri="{FF2B5EF4-FFF2-40B4-BE49-F238E27FC236}">
                <a16:creationId xmlns:a16="http://schemas.microsoft.com/office/drawing/2014/main" id="{F3E44D53-0AA0-454D-9B5D-80A3D6953B52}"/>
              </a:ext>
            </a:extLst>
          </p:cNvPr>
          <p:cNvSpPr txBox="1"/>
          <p:nvPr/>
        </p:nvSpPr>
        <p:spPr>
          <a:xfrm>
            <a:off x="1172319" y="811185"/>
            <a:ext cx="6796278" cy="523220"/>
          </a:xfrm>
          <a:prstGeom prst="rect">
            <a:avLst/>
          </a:prstGeom>
          <a:solidFill>
            <a:srgbClr val="FFFF00"/>
          </a:solidFill>
          <a:ln>
            <a:solidFill>
              <a:srgbClr val="060606"/>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IRC 199 versus IRC 199A</a:t>
            </a:r>
          </a:p>
        </p:txBody>
      </p:sp>
      <p:sp>
        <p:nvSpPr>
          <p:cNvPr id="2" name="TextBox 1">
            <a:extLst>
              <a:ext uri="{FF2B5EF4-FFF2-40B4-BE49-F238E27FC236}">
                <a16:creationId xmlns:a16="http://schemas.microsoft.com/office/drawing/2014/main" id="{6AE330A7-399F-42FB-9D68-177038AB2E3F}"/>
              </a:ext>
            </a:extLst>
          </p:cNvPr>
          <p:cNvSpPr txBox="1"/>
          <p:nvPr/>
        </p:nvSpPr>
        <p:spPr>
          <a:xfrm>
            <a:off x="628649" y="1379127"/>
            <a:ext cx="7886699" cy="523220"/>
          </a:xfrm>
          <a:prstGeom prst="rect">
            <a:avLst/>
          </a:prstGeom>
          <a:noFill/>
        </p:spPr>
        <p:txBody>
          <a:bodyPr wrap="square" rtlCol="0">
            <a:spAutoFit/>
          </a:bodyPr>
          <a:lstStyle/>
          <a:p>
            <a:r>
              <a:rPr lang="en-US" sz="2800" b="1" u="sng" dirty="0">
                <a:solidFill>
                  <a:srgbClr val="060606"/>
                </a:solidFill>
              </a:rPr>
              <a:t>Some interesting facts…RC 199 vs IRC 199A</a:t>
            </a:r>
          </a:p>
        </p:txBody>
      </p:sp>
      <p:sp>
        <p:nvSpPr>
          <p:cNvPr id="8" name="TextBox 7">
            <a:extLst>
              <a:ext uri="{FF2B5EF4-FFF2-40B4-BE49-F238E27FC236}">
                <a16:creationId xmlns:a16="http://schemas.microsoft.com/office/drawing/2014/main" id="{5556CC8A-4DF5-4751-8C9A-B2CF8D6BAA29}"/>
              </a:ext>
            </a:extLst>
          </p:cNvPr>
          <p:cNvSpPr txBox="1"/>
          <p:nvPr/>
        </p:nvSpPr>
        <p:spPr>
          <a:xfrm>
            <a:off x="627109" y="2120683"/>
            <a:ext cx="7886699" cy="2400657"/>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The new QBI rules are enacted under IRC 199A (a new code section).</a:t>
            </a:r>
          </a:p>
          <a:p>
            <a:pPr marL="285750"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Do you remember the “old” IRC 199? It was the DPAD rules….one of the best deductions ever invented! It got repealed with TCJA.</a:t>
            </a:r>
          </a:p>
        </p:txBody>
      </p:sp>
      <p:pic>
        <p:nvPicPr>
          <p:cNvPr id="1026" name="Picture 2" descr="http://edublogs.misd.net/theskinny/files/2012/09/kid-sad-face-new-york-1r6di21-300x224.jpg">
            <a:extLst>
              <a:ext uri="{FF2B5EF4-FFF2-40B4-BE49-F238E27FC236}">
                <a16:creationId xmlns:a16="http://schemas.microsoft.com/office/drawing/2014/main" id="{3E1E0BFD-F86A-4AFB-97FE-FF462481D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12" y="4927142"/>
            <a:ext cx="2004291" cy="14965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d face">
            <a:extLst>
              <a:ext uri="{FF2B5EF4-FFF2-40B4-BE49-F238E27FC236}">
                <a16:creationId xmlns:a16="http://schemas.microsoft.com/office/drawing/2014/main" id="{92A59152-3B36-41C9-97DF-8F8C9676B8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731" y="4870480"/>
            <a:ext cx="1496537" cy="14965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d face">
            <a:extLst>
              <a:ext uri="{FF2B5EF4-FFF2-40B4-BE49-F238E27FC236}">
                <a16:creationId xmlns:a16="http://schemas.microsoft.com/office/drawing/2014/main" id="{92B617B0-B51A-4538-820D-DDA0FC3F93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538" y="4870480"/>
            <a:ext cx="1512543" cy="1496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179E2E4-A32A-4D45-8371-ACE801A6310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413949357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149</a:t>
            </a:fld>
            <a:endParaRPr lang="en-US" dirty="0"/>
          </a:p>
        </p:txBody>
      </p:sp>
      <p:sp>
        <p:nvSpPr>
          <p:cNvPr id="8" name="TextBox 7">
            <a:extLst>
              <a:ext uri="{FF2B5EF4-FFF2-40B4-BE49-F238E27FC236}">
                <a16:creationId xmlns:a16="http://schemas.microsoft.com/office/drawing/2014/main" id="{5556CC8A-4DF5-4751-8C9A-B2CF8D6BAA29}"/>
              </a:ext>
            </a:extLst>
          </p:cNvPr>
          <p:cNvSpPr txBox="1"/>
          <p:nvPr/>
        </p:nvSpPr>
        <p:spPr>
          <a:xfrm>
            <a:off x="628651" y="2369421"/>
            <a:ext cx="7886699" cy="283154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the DPAD rules you got a certain % (9%) of qualifying income as an additional deduction on page 1 of the 1040.</a:t>
            </a:r>
          </a:p>
          <a:p>
            <a:pPr marL="738188"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TCJA you also get a certain % (20%)  of qualifying income as an additional deduction on the 1040.</a:t>
            </a:r>
          </a:p>
        </p:txBody>
      </p:sp>
      <p:sp>
        <p:nvSpPr>
          <p:cNvPr id="7" name="TextBox 6">
            <a:extLst>
              <a:ext uri="{FF2B5EF4-FFF2-40B4-BE49-F238E27FC236}">
                <a16:creationId xmlns:a16="http://schemas.microsoft.com/office/drawing/2014/main" id="{43505E6A-3453-448E-BFC5-3EBC22F75DE5}"/>
              </a:ext>
            </a:extLst>
          </p:cNvPr>
          <p:cNvSpPr txBox="1"/>
          <p:nvPr/>
        </p:nvSpPr>
        <p:spPr>
          <a:xfrm>
            <a:off x="634747" y="1630554"/>
            <a:ext cx="7886699" cy="523220"/>
          </a:xfrm>
          <a:prstGeom prst="rect">
            <a:avLst/>
          </a:prstGeom>
          <a:noFill/>
        </p:spPr>
        <p:txBody>
          <a:bodyPr wrap="square" rtlCol="0">
            <a:spAutoFit/>
          </a:bodyPr>
          <a:lstStyle/>
          <a:p>
            <a:r>
              <a:rPr lang="en-US" sz="2800" b="1" u="sng" dirty="0">
                <a:solidFill>
                  <a:srgbClr val="060606"/>
                </a:solidFill>
              </a:rPr>
              <a:t>Some interesting facts…RC 199 vs IRC 199A</a:t>
            </a:r>
          </a:p>
        </p:txBody>
      </p:sp>
      <p:sp>
        <p:nvSpPr>
          <p:cNvPr id="9" name="TextBox 8">
            <a:extLst>
              <a:ext uri="{FF2B5EF4-FFF2-40B4-BE49-F238E27FC236}">
                <a16:creationId xmlns:a16="http://schemas.microsoft.com/office/drawing/2014/main" id="{F2D4ABF1-C5D6-4175-9C03-2F0E53C24985}"/>
              </a:ext>
            </a:extLst>
          </p:cNvPr>
          <p:cNvSpPr txBox="1"/>
          <p:nvPr/>
        </p:nvSpPr>
        <p:spPr>
          <a:xfrm>
            <a:off x="1172670" y="891687"/>
            <a:ext cx="6796278" cy="523220"/>
          </a:xfrm>
          <a:prstGeom prst="rect">
            <a:avLst/>
          </a:prstGeom>
          <a:solidFill>
            <a:srgbClr val="FFFF00"/>
          </a:solidFill>
          <a:ln>
            <a:solidFill>
              <a:schemeClr val="bg1"/>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IRC 199 versus IRC 199A</a:t>
            </a:r>
          </a:p>
        </p:txBody>
      </p:sp>
      <p:sp>
        <p:nvSpPr>
          <p:cNvPr id="10" name="TextBox 9">
            <a:extLst>
              <a:ext uri="{FF2B5EF4-FFF2-40B4-BE49-F238E27FC236}">
                <a16:creationId xmlns:a16="http://schemas.microsoft.com/office/drawing/2014/main" id="{E4071FD4-DCAF-41A4-8A29-C91938DCD025}"/>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421369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402633"/>
            <a:ext cx="8305799" cy="836612"/>
          </a:xfrm>
        </p:spPr>
        <p:txBody>
          <a:bodyPr/>
          <a:lstStyle/>
          <a:p>
            <a:pPr algn="ctr"/>
            <a:r>
              <a:rPr lang="en-US" altLang="en-US" sz="3600" b="1" u="sng" dirty="0">
                <a:ea typeface="ＭＳ Ｐゴシック" pitchFamily="-65" charset="-128"/>
              </a:rPr>
              <a:t>Statutory Employees…pg. 326, Item E</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15</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1897831B-9DD2-4142-BD4E-61D86BE22F94}"/>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3" name="Content Placeholder 2">
            <a:extLst>
              <a:ext uri="{FF2B5EF4-FFF2-40B4-BE49-F238E27FC236}">
                <a16:creationId xmlns:a16="http://schemas.microsoft.com/office/drawing/2014/main" id="{C8BB6C7E-8C0E-4201-9F42-18669DBFB1B7}"/>
              </a:ext>
            </a:extLst>
          </p:cNvPr>
          <p:cNvSpPr>
            <a:spLocks noGrp="1"/>
          </p:cNvSpPr>
          <p:nvPr>
            <p:ph idx="1"/>
          </p:nvPr>
        </p:nvSpPr>
        <p:spPr>
          <a:xfrm>
            <a:off x="917575" y="1676400"/>
            <a:ext cx="7369175" cy="4191000"/>
          </a:xfrm>
        </p:spPr>
        <p:txBody>
          <a:bodyPr/>
          <a:lstStyle/>
          <a:p>
            <a:pPr algn="just">
              <a:spcBef>
                <a:spcPts val="0"/>
              </a:spcBef>
              <a:spcAft>
                <a:spcPts val="1800"/>
              </a:spcAft>
              <a:buClrTx/>
              <a:buFont typeface="Arial" panose="020B0604020202020204" pitchFamily="34" charset="0"/>
              <a:buChar char="•"/>
              <a:tabLst>
                <a:tab pos="8001000" algn="r"/>
              </a:tabLst>
            </a:pPr>
            <a:r>
              <a:rPr lang="en-US" sz="3200" dirty="0">
                <a:solidFill>
                  <a:srgbClr val="060606"/>
                </a:solidFill>
              </a:rPr>
              <a:t>Time to re-learn these rules.</a:t>
            </a:r>
          </a:p>
          <a:p>
            <a:pPr algn="just">
              <a:spcBef>
                <a:spcPts val="0"/>
              </a:spcBef>
              <a:spcAft>
                <a:spcPts val="1800"/>
              </a:spcAft>
              <a:buClrTx/>
              <a:buFont typeface="Arial" panose="020B0604020202020204" pitchFamily="34" charset="0"/>
              <a:buChar char="•"/>
              <a:tabLst>
                <a:tab pos="8001000" algn="r"/>
              </a:tabLst>
            </a:pPr>
            <a:r>
              <a:rPr lang="en-US" sz="3200" dirty="0">
                <a:solidFill>
                  <a:srgbClr val="060606"/>
                </a:solidFill>
              </a:rPr>
              <a:t>They file a Schedule C.</a:t>
            </a:r>
          </a:p>
          <a:p>
            <a:pPr algn="just">
              <a:spcBef>
                <a:spcPts val="0"/>
              </a:spcBef>
              <a:spcAft>
                <a:spcPts val="1800"/>
              </a:spcAft>
              <a:buClrTx/>
              <a:buFont typeface="Arial" panose="020B0604020202020204" pitchFamily="34" charset="0"/>
              <a:buChar char="•"/>
              <a:tabLst>
                <a:tab pos="8001000" algn="r"/>
              </a:tabLst>
            </a:pPr>
            <a:r>
              <a:rPr lang="en-US" sz="3200" dirty="0">
                <a:solidFill>
                  <a:srgbClr val="060606"/>
                </a:solidFill>
              </a:rPr>
              <a:t>This will/may become a BIG deal for the QBID…may have some W-2’s that are NOT checking the box!</a:t>
            </a:r>
          </a:p>
          <a:p>
            <a:pPr algn="just">
              <a:spcBef>
                <a:spcPts val="0"/>
              </a:spcBef>
              <a:spcAft>
                <a:spcPts val="1800"/>
              </a:spcAft>
              <a:buClrTx/>
              <a:buFont typeface="Arial" panose="020B0604020202020204" pitchFamily="34" charset="0"/>
              <a:buChar char="•"/>
              <a:tabLst>
                <a:tab pos="8001000" algn="r"/>
              </a:tabLst>
            </a:pPr>
            <a:r>
              <a:rPr lang="en-US" sz="3200" b="1" dirty="0">
                <a:solidFill>
                  <a:srgbClr val="0070C0"/>
                </a:solidFill>
              </a:rPr>
              <a:t>See New Case….pg. 326</a:t>
            </a:r>
          </a:p>
          <a:p>
            <a:pPr algn="just">
              <a:spcBef>
                <a:spcPts val="0"/>
              </a:spcBef>
              <a:spcAft>
                <a:spcPts val="1800"/>
              </a:spcAft>
              <a:buClrTx/>
              <a:buFont typeface="Arial" panose="020B0604020202020204" pitchFamily="34" charset="0"/>
              <a:buChar char="•"/>
              <a:tabLst>
                <a:tab pos="8001000" algn="r"/>
              </a:tabLst>
            </a:pPr>
            <a:endParaRPr lang="en-US" sz="3200" dirty="0">
              <a:solidFill>
                <a:srgbClr val="060606"/>
              </a:solidFill>
            </a:endParaRPr>
          </a:p>
        </p:txBody>
      </p:sp>
    </p:spTree>
    <p:extLst>
      <p:ext uri="{BB962C8B-B14F-4D97-AF65-F5344CB8AC3E}">
        <p14:creationId xmlns:p14="http://schemas.microsoft.com/office/powerpoint/2010/main" val="22411755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150</a:t>
            </a:fld>
            <a:endParaRPr lang="en-US" dirty="0"/>
          </a:p>
        </p:txBody>
      </p:sp>
      <p:sp>
        <p:nvSpPr>
          <p:cNvPr id="8" name="TextBox 7">
            <a:extLst>
              <a:ext uri="{FF2B5EF4-FFF2-40B4-BE49-F238E27FC236}">
                <a16:creationId xmlns:a16="http://schemas.microsoft.com/office/drawing/2014/main" id="{5556CC8A-4DF5-4751-8C9A-B2CF8D6BAA29}"/>
              </a:ext>
            </a:extLst>
          </p:cNvPr>
          <p:cNvSpPr txBox="1"/>
          <p:nvPr/>
        </p:nvSpPr>
        <p:spPr>
          <a:xfrm>
            <a:off x="637793" y="2286000"/>
            <a:ext cx="7886699" cy="3693319"/>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the DPAD rules </a:t>
            </a:r>
            <a:r>
              <a:rPr lang="en-US" sz="2800" i="1" u="sng" dirty="0">
                <a:solidFill>
                  <a:srgbClr val="FF0000"/>
                </a:solidFill>
                <a:latin typeface="Arial" panose="020B0604020202020204" pitchFamily="34" charset="0"/>
                <a:cs typeface="Arial" panose="020B0604020202020204" pitchFamily="34" charset="0"/>
              </a:rPr>
              <a:t>architects and engineers</a:t>
            </a:r>
            <a:r>
              <a:rPr lang="en-US" sz="2800" dirty="0">
                <a:solidFill>
                  <a:srgbClr val="060606"/>
                </a:solidFill>
                <a:latin typeface="Arial" panose="020B0604020202020204" pitchFamily="34" charset="0"/>
                <a:cs typeface="Arial" panose="020B0604020202020204" pitchFamily="34" charset="0"/>
              </a:rPr>
              <a:t> succeeded in getting a special “carve out” and, thus, were allowed to participate. Strong lobby!!</a:t>
            </a:r>
          </a:p>
          <a:p>
            <a:pPr marL="738188"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TCJA, </a:t>
            </a:r>
            <a:r>
              <a:rPr lang="en-US" sz="2800" i="1" u="sng" dirty="0">
                <a:solidFill>
                  <a:srgbClr val="FF0000"/>
                </a:solidFill>
                <a:latin typeface="Arial" panose="020B0604020202020204" pitchFamily="34" charset="0"/>
                <a:cs typeface="Arial" panose="020B0604020202020204" pitchFamily="34" charset="0"/>
              </a:rPr>
              <a:t>architects and engineers</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060606"/>
                </a:solidFill>
                <a:latin typeface="Arial" panose="020B0604020202020204" pitchFamily="34" charset="0"/>
                <a:cs typeface="Arial" panose="020B0604020202020204" pitchFamily="34" charset="0"/>
              </a:rPr>
              <a:t>got a special “carve out” and are NOT considered an SSTB…so, they get away with murder. Strong lobby!!</a:t>
            </a:r>
          </a:p>
        </p:txBody>
      </p:sp>
      <p:sp>
        <p:nvSpPr>
          <p:cNvPr id="10" name="TextBox 9">
            <a:extLst>
              <a:ext uri="{FF2B5EF4-FFF2-40B4-BE49-F238E27FC236}">
                <a16:creationId xmlns:a16="http://schemas.microsoft.com/office/drawing/2014/main" id="{1799EE73-CCAC-4BF7-9247-E772096719A1}"/>
              </a:ext>
            </a:extLst>
          </p:cNvPr>
          <p:cNvSpPr txBox="1"/>
          <p:nvPr/>
        </p:nvSpPr>
        <p:spPr>
          <a:xfrm>
            <a:off x="628649" y="1379127"/>
            <a:ext cx="7886699" cy="523220"/>
          </a:xfrm>
          <a:prstGeom prst="rect">
            <a:avLst/>
          </a:prstGeom>
          <a:noFill/>
        </p:spPr>
        <p:txBody>
          <a:bodyPr wrap="square" rtlCol="0">
            <a:spAutoFit/>
          </a:bodyPr>
          <a:lstStyle/>
          <a:p>
            <a:r>
              <a:rPr lang="en-US" sz="2800" b="1" u="sng" dirty="0">
                <a:solidFill>
                  <a:srgbClr val="060606"/>
                </a:solidFill>
              </a:rPr>
              <a:t>Some interesting facts…RC 199 vs IRC 199A</a:t>
            </a:r>
          </a:p>
        </p:txBody>
      </p:sp>
      <p:sp>
        <p:nvSpPr>
          <p:cNvPr id="11" name="TextBox 10">
            <a:extLst>
              <a:ext uri="{FF2B5EF4-FFF2-40B4-BE49-F238E27FC236}">
                <a16:creationId xmlns:a16="http://schemas.microsoft.com/office/drawing/2014/main" id="{7BFB2B21-BD78-4C94-B7E9-2D9082DC41BE}"/>
              </a:ext>
            </a:extLst>
          </p:cNvPr>
          <p:cNvSpPr txBox="1"/>
          <p:nvPr/>
        </p:nvSpPr>
        <p:spPr>
          <a:xfrm>
            <a:off x="1172670" y="891687"/>
            <a:ext cx="6796278" cy="523220"/>
          </a:xfrm>
          <a:prstGeom prst="rect">
            <a:avLst/>
          </a:prstGeom>
          <a:solidFill>
            <a:srgbClr val="FFFF00"/>
          </a:solidFill>
          <a:ln>
            <a:solidFill>
              <a:schemeClr val="bg1"/>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IRC 199 versus IRC 199A</a:t>
            </a:r>
          </a:p>
        </p:txBody>
      </p:sp>
      <p:sp>
        <p:nvSpPr>
          <p:cNvPr id="12" name="TextBox 11">
            <a:extLst>
              <a:ext uri="{FF2B5EF4-FFF2-40B4-BE49-F238E27FC236}">
                <a16:creationId xmlns:a16="http://schemas.microsoft.com/office/drawing/2014/main" id="{391E03DD-DCB1-4F61-821A-0B3A884B2066}"/>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3045525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151</a:t>
            </a:fld>
            <a:endParaRPr lang="en-US" dirty="0"/>
          </a:p>
        </p:txBody>
      </p:sp>
      <p:sp>
        <p:nvSpPr>
          <p:cNvPr id="8" name="TextBox 7">
            <a:extLst>
              <a:ext uri="{FF2B5EF4-FFF2-40B4-BE49-F238E27FC236}">
                <a16:creationId xmlns:a16="http://schemas.microsoft.com/office/drawing/2014/main" id="{5556CC8A-4DF5-4751-8C9A-B2CF8D6BAA29}"/>
              </a:ext>
            </a:extLst>
          </p:cNvPr>
          <p:cNvSpPr txBox="1"/>
          <p:nvPr/>
        </p:nvSpPr>
        <p:spPr>
          <a:xfrm>
            <a:off x="628652" y="2531226"/>
            <a:ext cx="7886699" cy="283154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the DPAD rules the calculated deduction was subject to a 50% wage limitation test which applied to first dollar.</a:t>
            </a:r>
          </a:p>
          <a:p>
            <a:pPr marL="738188" indent="-285750" algn="just">
              <a:spcAft>
                <a:spcPts val="1200"/>
              </a:spcAft>
              <a:buFont typeface="Arial" panose="020B0604020202020204" pitchFamily="34" charset="0"/>
              <a:buChar char="•"/>
            </a:pPr>
            <a:r>
              <a:rPr lang="en-US" sz="2800" dirty="0">
                <a:solidFill>
                  <a:srgbClr val="060606"/>
                </a:solidFill>
                <a:latin typeface="Arial" panose="020B0604020202020204" pitchFamily="34" charset="0"/>
                <a:cs typeface="Arial" panose="020B0604020202020204" pitchFamily="34" charset="0"/>
              </a:rPr>
              <a:t>Under TCJA, there is also a 50% wage limitation test (a bit different, but not by much) </a:t>
            </a:r>
            <a:r>
              <a:rPr lang="en-US" sz="2800" i="1" u="sng" dirty="0">
                <a:solidFill>
                  <a:srgbClr val="060606"/>
                </a:solidFill>
                <a:latin typeface="Arial" panose="020B0604020202020204" pitchFamily="34" charset="0"/>
                <a:cs typeface="Arial" panose="020B0604020202020204" pitchFamily="34" charset="0"/>
              </a:rPr>
              <a:t>after</a:t>
            </a:r>
            <a:r>
              <a:rPr lang="en-US" sz="2800" dirty="0">
                <a:solidFill>
                  <a:srgbClr val="060606"/>
                </a:solidFill>
                <a:latin typeface="Arial" panose="020B0604020202020204" pitchFamily="34" charset="0"/>
                <a:cs typeface="Arial" panose="020B0604020202020204" pitchFamily="34" charset="0"/>
              </a:rPr>
              <a:t> crossing a certain threshold.</a:t>
            </a:r>
          </a:p>
        </p:txBody>
      </p:sp>
      <p:sp>
        <p:nvSpPr>
          <p:cNvPr id="9" name="TextBox 8">
            <a:extLst>
              <a:ext uri="{FF2B5EF4-FFF2-40B4-BE49-F238E27FC236}">
                <a16:creationId xmlns:a16="http://schemas.microsoft.com/office/drawing/2014/main" id="{0DB3E7F4-EAA6-42D5-8F32-11E5E93E1BF3}"/>
              </a:ext>
            </a:extLst>
          </p:cNvPr>
          <p:cNvSpPr txBox="1"/>
          <p:nvPr/>
        </p:nvSpPr>
        <p:spPr>
          <a:xfrm>
            <a:off x="628650" y="1664082"/>
            <a:ext cx="7886699" cy="523220"/>
          </a:xfrm>
          <a:prstGeom prst="rect">
            <a:avLst/>
          </a:prstGeom>
          <a:noFill/>
        </p:spPr>
        <p:txBody>
          <a:bodyPr wrap="square" rtlCol="0">
            <a:spAutoFit/>
          </a:bodyPr>
          <a:lstStyle/>
          <a:p>
            <a:r>
              <a:rPr lang="en-US" sz="2800" b="1" u="sng" dirty="0">
                <a:solidFill>
                  <a:srgbClr val="060606"/>
                </a:solidFill>
              </a:rPr>
              <a:t>Some interesting facts…IRC 199 vs IRC 199A</a:t>
            </a:r>
          </a:p>
        </p:txBody>
      </p:sp>
      <p:sp>
        <p:nvSpPr>
          <p:cNvPr id="10" name="TextBox 9">
            <a:extLst>
              <a:ext uri="{FF2B5EF4-FFF2-40B4-BE49-F238E27FC236}">
                <a16:creationId xmlns:a16="http://schemas.microsoft.com/office/drawing/2014/main" id="{95F06A99-3EE2-4BB2-9E9B-8EB3021CAA43}"/>
              </a:ext>
            </a:extLst>
          </p:cNvPr>
          <p:cNvSpPr txBox="1"/>
          <p:nvPr/>
        </p:nvSpPr>
        <p:spPr>
          <a:xfrm>
            <a:off x="1172670" y="891687"/>
            <a:ext cx="6796278" cy="523220"/>
          </a:xfrm>
          <a:prstGeom prst="rect">
            <a:avLst/>
          </a:prstGeom>
          <a:solidFill>
            <a:srgbClr val="FFFF00"/>
          </a:solidFill>
          <a:ln>
            <a:solidFill>
              <a:schemeClr val="bg1"/>
            </a:solidFill>
          </a:ln>
        </p:spPr>
        <p:txBody>
          <a:bodyPr wrap="square" rtlCol="0">
            <a:spAutoFit/>
          </a:bodyPr>
          <a:lstStyle/>
          <a:p>
            <a:pPr algn="ctr"/>
            <a:r>
              <a:rPr lang="en-US" sz="2800" b="1" dirty="0">
                <a:solidFill>
                  <a:srgbClr val="060606"/>
                </a:solidFill>
                <a:latin typeface="Arial" panose="020B0604020202020204" pitchFamily="34" charset="0"/>
                <a:cs typeface="Arial" panose="020B0604020202020204" pitchFamily="34" charset="0"/>
              </a:rPr>
              <a:t>IRC 199 versus IRC 199A</a:t>
            </a:r>
          </a:p>
        </p:txBody>
      </p:sp>
      <p:sp>
        <p:nvSpPr>
          <p:cNvPr id="12" name="TextBox 11">
            <a:extLst>
              <a:ext uri="{FF2B5EF4-FFF2-40B4-BE49-F238E27FC236}">
                <a16:creationId xmlns:a16="http://schemas.microsoft.com/office/drawing/2014/main" id="{489B7C6C-83E5-4787-A82C-0B00FC5BBF1C}"/>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3026472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152</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1828800"/>
            <a:ext cx="7479791" cy="2800767"/>
          </a:xfrm>
          <a:prstGeom prst="rect">
            <a:avLst/>
          </a:prstGeom>
          <a:noFill/>
          <a:ln>
            <a:solidFill>
              <a:schemeClr val="bg1"/>
            </a:solidFill>
          </a:ln>
        </p:spPr>
        <p:txBody>
          <a:bodyPr wrap="square" rtlCol="0">
            <a:spAutoFit/>
          </a:bodyPr>
          <a:lstStyle/>
          <a:p>
            <a:pPr algn="ctr"/>
            <a:r>
              <a:rPr lang="en-US" sz="4400" dirty="0">
                <a:solidFill>
                  <a:srgbClr val="060606"/>
                </a:solidFill>
              </a:rPr>
              <a:t>This is how I remember the main issues….an “OVERVIEW” OF THE QBID ISSUE.</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6542509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AC987EC3-C149-4161-B2A1-C1381EE856EE}"/>
              </a:ext>
            </a:extLst>
          </p:cNvPr>
          <p:cNvSpPr txBox="1">
            <a:spLocks noChangeArrowheads="1"/>
          </p:cNvSpPr>
          <p:nvPr/>
        </p:nvSpPr>
        <p:spPr bwMode="auto">
          <a:xfrm>
            <a:off x="998237" y="2708661"/>
            <a:ext cx="4597400" cy="1720850"/>
          </a:xfrm>
          <a:prstGeom prst="rect">
            <a:avLst/>
          </a:prstGeom>
          <a:gradFill flip="none" rotWithShape="1">
            <a:gsLst>
              <a:gs pos="100000">
                <a:srgbClr val="609DB9"/>
              </a:gs>
              <a:gs pos="0">
                <a:schemeClr val="accent2">
                  <a:lumMod val="20000"/>
                  <a:lumOff val="80000"/>
                </a:schemeClr>
              </a:gs>
              <a:gs pos="100000">
                <a:schemeClr val="accent2">
                  <a:lumMod val="60000"/>
                </a:schemeClr>
              </a:gs>
            </a:gsLst>
            <a:path path="circle">
              <a:fillToRect l="50000" t="130000" r="50000" b="-30000"/>
            </a:path>
            <a:tileRect/>
          </a:grad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Black" panose="020B0A04020102020204" pitchFamily="34" charset="0"/>
              </a:rPr>
              <a:t>TWILIGHT ZONE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781ED162-06EA-49E0-87C3-25E2CBC76BE7}"/>
              </a:ext>
            </a:extLst>
          </p:cNvPr>
          <p:cNvSpPr txBox="1">
            <a:spLocks noChangeArrowheads="1"/>
          </p:cNvSpPr>
          <p:nvPr/>
        </p:nvSpPr>
        <p:spPr bwMode="auto">
          <a:xfrm>
            <a:off x="998237" y="4429511"/>
            <a:ext cx="4597400" cy="1720850"/>
          </a:xfrm>
          <a:prstGeom prst="rect">
            <a:avLst/>
          </a:prstGeom>
          <a:blipFill>
            <a:blip r:embed="rId2"/>
            <a:tile tx="0" ty="0" sx="100000" sy="100000" flip="none" algn="tl"/>
          </a:blip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Black" panose="020B0A04020102020204" pitchFamily="34" charset="0"/>
              </a:rPr>
              <a:t>GROOVY ZONE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EA5BA2B9-A67D-4120-8F2E-6B44313B8628}"/>
              </a:ext>
            </a:extLst>
          </p:cNvPr>
          <p:cNvSpPr txBox="1">
            <a:spLocks noChangeArrowheads="1"/>
          </p:cNvSpPr>
          <p:nvPr/>
        </p:nvSpPr>
        <p:spPr bwMode="auto">
          <a:xfrm>
            <a:off x="998237" y="975111"/>
            <a:ext cx="4597400" cy="1720850"/>
          </a:xfrm>
          <a:prstGeom prst="rect">
            <a:avLst/>
          </a:prstGeom>
          <a:pattFill prst="lgGrid">
            <a:fgClr>
              <a:srgbClr val="FF0000"/>
            </a:fgClr>
            <a:bgClr>
              <a:schemeClr val="bg1"/>
            </a:bgClr>
          </a:patt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Black" panose="020B0A04020102020204" pitchFamily="34" charset="0"/>
              </a:rPr>
              <a:t>OZONE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51AA796D-7DFE-46A8-A7A4-04F608383460}"/>
              </a:ext>
            </a:extLst>
          </p:cNvPr>
          <p:cNvSpPr txBox="1">
            <a:spLocks noChangeArrowheads="1"/>
          </p:cNvSpPr>
          <p:nvPr/>
        </p:nvSpPr>
        <p:spPr bwMode="auto">
          <a:xfrm>
            <a:off x="5756221" y="5320146"/>
            <a:ext cx="901137" cy="830215"/>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Taxable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Income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033" name="AutoShape 9">
            <a:extLst>
              <a:ext uri="{FF2B5EF4-FFF2-40B4-BE49-F238E27FC236}">
                <a16:creationId xmlns:a16="http://schemas.microsoft.com/office/drawing/2014/main" id="{53E5CC53-92BD-4764-A952-1F039BB3553B}"/>
              </a:ext>
            </a:extLst>
          </p:cNvPr>
          <p:cNvCxnSpPr>
            <a:cxnSpLocks noChangeShapeType="1"/>
            <a:stCxn id="10" idx="0"/>
          </p:cNvCxnSpPr>
          <p:nvPr/>
        </p:nvCxnSpPr>
        <p:spPr bwMode="auto">
          <a:xfrm flipH="1" flipV="1">
            <a:off x="6206789" y="969576"/>
            <a:ext cx="1" cy="4350570"/>
          </a:xfrm>
          <a:prstGeom prst="straightConnector1">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Text Box 10">
            <a:extLst>
              <a:ext uri="{FF2B5EF4-FFF2-40B4-BE49-F238E27FC236}">
                <a16:creationId xmlns:a16="http://schemas.microsoft.com/office/drawing/2014/main" id="{1B4281CB-C598-40EE-B439-6EF57A6B11D5}"/>
              </a:ext>
            </a:extLst>
          </p:cNvPr>
          <p:cNvSpPr txBox="1">
            <a:spLocks noChangeArrowheads="1"/>
          </p:cNvSpPr>
          <p:nvPr/>
        </p:nvSpPr>
        <p:spPr bwMode="auto">
          <a:xfrm>
            <a:off x="6502549" y="3599291"/>
            <a:ext cx="976181" cy="83022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panose="020B0604020202020204" pitchFamily="34" charset="0"/>
              </a:rPr>
              <a:t>Non-SSTB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Wage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4EB95416-D666-4A93-87A5-AF2079237AC6}"/>
              </a:ext>
            </a:extLst>
          </p:cNvPr>
          <p:cNvCxnSpPr>
            <a:cxnSpLocks noChangeShapeType="1"/>
          </p:cNvCxnSpPr>
          <p:nvPr/>
        </p:nvCxnSpPr>
        <p:spPr bwMode="auto">
          <a:xfrm flipV="1">
            <a:off x="6966702" y="969576"/>
            <a:ext cx="0" cy="2629715"/>
          </a:xfrm>
          <a:prstGeom prst="straightConnector1">
            <a:avLst/>
          </a:prstGeom>
          <a:noFill/>
          <a:ln w="25400"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7" name="Text Box 10">
            <a:extLst>
              <a:ext uri="{FF2B5EF4-FFF2-40B4-BE49-F238E27FC236}">
                <a16:creationId xmlns:a16="http://schemas.microsoft.com/office/drawing/2014/main" id="{F2899F85-2C27-4088-A682-C699812E7A7C}"/>
              </a:ext>
            </a:extLst>
          </p:cNvPr>
          <p:cNvSpPr txBox="1">
            <a:spLocks noChangeArrowheads="1"/>
          </p:cNvSpPr>
          <p:nvPr/>
        </p:nvSpPr>
        <p:spPr bwMode="auto">
          <a:xfrm>
            <a:off x="7681610" y="3599291"/>
            <a:ext cx="976181" cy="83022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panose="020B0604020202020204" pitchFamily="34" charset="0"/>
              </a:rPr>
              <a:t>SSTB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Wage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8" name="AutoShape 11">
            <a:extLst>
              <a:ext uri="{FF2B5EF4-FFF2-40B4-BE49-F238E27FC236}">
                <a16:creationId xmlns:a16="http://schemas.microsoft.com/office/drawing/2014/main" id="{386B3B5D-7827-4016-A6EA-6714D42C3BE9}"/>
              </a:ext>
            </a:extLst>
          </p:cNvPr>
          <p:cNvCxnSpPr>
            <a:cxnSpLocks noChangeShapeType="1"/>
          </p:cNvCxnSpPr>
          <p:nvPr/>
        </p:nvCxnSpPr>
        <p:spPr bwMode="auto">
          <a:xfrm flipV="1">
            <a:off x="8145763" y="2708661"/>
            <a:ext cx="0" cy="890631"/>
          </a:xfrm>
          <a:prstGeom prst="straightConnector1">
            <a:avLst/>
          </a:prstGeom>
          <a:noFill/>
          <a:ln w="25400"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9" name="Straight Connector 18">
            <a:extLst>
              <a:ext uri="{FF2B5EF4-FFF2-40B4-BE49-F238E27FC236}">
                <a16:creationId xmlns:a16="http://schemas.microsoft.com/office/drawing/2014/main" id="{3A4C8B07-02FD-4DBE-B2E9-7FDB0CB15BE5}"/>
              </a:ext>
            </a:extLst>
          </p:cNvPr>
          <p:cNvCxnSpPr>
            <a:cxnSpLocks/>
          </p:cNvCxnSpPr>
          <p:nvPr/>
        </p:nvCxnSpPr>
        <p:spPr>
          <a:xfrm>
            <a:off x="5595637" y="4423244"/>
            <a:ext cx="3423373"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67D22C-6E26-4566-8040-6A240EED409E}"/>
              </a:ext>
            </a:extLst>
          </p:cNvPr>
          <p:cNvCxnSpPr>
            <a:cxnSpLocks/>
          </p:cNvCxnSpPr>
          <p:nvPr/>
        </p:nvCxnSpPr>
        <p:spPr>
          <a:xfrm>
            <a:off x="5595637" y="2708661"/>
            <a:ext cx="3423373"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F78DFC4-86D3-4E23-82C3-EF044F80E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811" y="969576"/>
            <a:ext cx="1022410" cy="1256203"/>
          </a:xfrm>
          <a:prstGeom prst="rect">
            <a:avLst/>
          </a:prstGeom>
        </p:spPr>
      </p:pic>
      <p:sp>
        <p:nvSpPr>
          <p:cNvPr id="26" name="TextBox 25">
            <a:extLst>
              <a:ext uri="{FF2B5EF4-FFF2-40B4-BE49-F238E27FC236}">
                <a16:creationId xmlns:a16="http://schemas.microsoft.com/office/drawing/2014/main" id="{10D99E09-C8CC-4CC1-9330-CF32773A2366}"/>
              </a:ext>
            </a:extLst>
          </p:cNvPr>
          <p:cNvSpPr txBox="1"/>
          <p:nvPr/>
        </p:nvSpPr>
        <p:spPr>
          <a:xfrm>
            <a:off x="7567811" y="2163040"/>
            <a:ext cx="1022411" cy="369332"/>
          </a:xfrm>
          <a:prstGeom prst="rect">
            <a:avLst/>
          </a:prstGeom>
          <a:noFill/>
        </p:spPr>
        <p:txBody>
          <a:bodyPr wrap="square" rtlCol="0">
            <a:spAutoFit/>
          </a:bodyPr>
          <a:lstStyle/>
          <a:p>
            <a:pPr algn="ctr"/>
            <a:r>
              <a:rPr lang="en-US" b="1" dirty="0"/>
              <a:t>SSTB</a:t>
            </a:r>
          </a:p>
        </p:txBody>
      </p:sp>
      <p:sp>
        <p:nvSpPr>
          <p:cNvPr id="28" name="TextBox 27">
            <a:extLst>
              <a:ext uri="{FF2B5EF4-FFF2-40B4-BE49-F238E27FC236}">
                <a16:creationId xmlns:a16="http://schemas.microsoft.com/office/drawing/2014/main" id="{C16E3560-851F-49F8-8D38-0C0AABDD69D4}"/>
              </a:ext>
            </a:extLst>
          </p:cNvPr>
          <p:cNvSpPr txBox="1"/>
          <p:nvPr/>
        </p:nvSpPr>
        <p:spPr>
          <a:xfrm>
            <a:off x="1045968" y="4379511"/>
            <a:ext cx="4479000" cy="400110"/>
          </a:xfrm>
          <a:prstGeom prst="rect">
            <a:avLst/>
          </a:prstGeom>
          <a:noFill/>
        </p:spPr>
        <p:txBody>
          <a:bodyPr wrap="square" rtlCol="0">
            <a:spAutoFit/>
          </a:bodyPr>
          <a:lstStyle/>
          <a:p>
            <a:pPr algn="ctr"/>
            <a:r>
              <a:rPr lang="en-US" sz="2000" b="1" i="1" dirty="0">
                <a:solidFill>
                  <a:srgbClr val="060606"/>
                </a:solidFill>
              </a:rPr>
              <a:t>MFJ T.I. $315,000…..Other $157,500</a:t>
            </a:r>
          </a:p>
        </p:txBody>
      </p:sp>
      <p:sp>
        <p:nvSpPr>
          <p:cNvPr id="31" name="TextBox 30">
            <a:extLst>
              <a:ext uri="{FF2B5EF4-FFF2-40B4-BE49-F238E27FC236}">
                <a16:creationId xmlns:a16="http://schemas.microsoft.com/office/drawing/2014/main" id="{E903AEFC-01CB-41B5-A2DE-16FC03BCC061}"/>
              </a:ext>
            </a:extLst>
          </p:cNvPr>
          <p:cNvSpPr txBox="1"/>
          <p:nvPr/>
        </p:nvSpPr>
        <p:spPr>
          <a:xfrm>
            <a:off x="998236" y="2658662"/>
            <a:ext cx="4558521" cy="400110"/>
          </a:xfrm>
          <a:prstGeom prst="rect">
            <a:avLst/>
          </a:prstGeom>
          <a:noFill/>
        </p:spPr>
        <p:txBody>
          <a:bodyPr wrap="square" rtlCol="0">
            <a:spAutoFit/>
          </a:bodyPr>
          <a:lstStyle/>
          <a:p>
            <a:pPr algn="ctr"/>
            <a:r>
              <a:rPr lang="en-US" sz="2000" b="1" i="1" dirty="0">
                <a:solidFill>
                  <a:srgbClr val="060606"/>
                </a:solidFill>
              </a:rPr>
              <a:t>MFJ T.I. $415,000…..Other $207,500</a:t>
            </a:r>
          </a:p>
        </p:txBody>
      </p:sp>
      <p:sp>
        <p:nvSpPr>
          <p:cNvPr id="20" name="Title 1">
            <a:extLst>
              <a:ext uri="{FF2B5EF4-FFF2-40B4-BE49-F238E27FC236}">
                <a16:creationId xmlns:a16="http://schemas.microsoft.com/office/drawing/2014/main" id="{D875B105-4B1C-4FC9-9A88-F9594F9791E8}"/>
              </a:ext>
            </a:extLst>
          </p:cNvPr>
          <p:cNvSpPr>
            <a:spLocks noGrp="1"/>
          </p:cNvSpPr>
          <p:nvPr>
            <p:ph type="ctrTitle"/>
          </p:nvPr>
        </p:nvSpPr>
        <p:spPr>
          <a:xfrm>
            <a:off x="685800" y="233839"/>
            <a:ext cx="7772400" cy="534258"/>
          </a:xfrm>
          <a:solidFill>
            <a:srgbClr val="FFC000"/>
          </a:solidFill>
          <a:ln w="12700">
            <a:solidFill>
              <a:schemeClr val="tx1"/>
            </a:solidFill>
          </a:ln>
        </p:spPr>
        <p:txBody>
          <a:bodyPr anchor="ctr" anchorCtr="0">
            <a:normAutofit/>
          </a:bodyPr>
          <a:lstStyle/>
          <a:p>
            <a:pPr algn="ctr"/>
            <a:r>
              <a:rPr lang="en-US" sz="3200" dirty="0">
                <a:solidFill>
                  <a:srgbClr val="060606"/>
                </a:solidFill>
              </a:rPr>
              <a:t>QBID – The “Zones” Model</a:t>
            </a:r>
          </a:p>
        </p:txBody>
      </p:sp>
    </p:spTree>
    <p:extLst>
      <p:ext uri="{BB962C8B-B14F-4D97-AF65-F5344CB8AC3E}">
        <p14:creationId xmlns:p14="http://schemas.microsoft.com/office/powerpoint/2010/main" val="38153743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154</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990600"/>
            <a:ext cx="7479791" cy="2123658"/>
          </a:xfrm>
          <a:prstGeom prst="rect">
            <a:avLst/>
          </a:prstGeom>
          <a:noFill/>
          <a:ln>
            <a:solidFill>
              <a:schemeClr val="bg1"/>
            </a:solidFill>
          </a:ln>
        </p:spPr>
        <p:txBody>
          <a:bodyPr wrap="square" rtlCol="0">
            <a:spAutoFit/>
          </a:bodyPr>
          <a:lstStyle/>
          <a:p>
            <a:pPr algn="ctr"/>
            <a:r>
              <a:rPr lang="en-US" sz="4400" dirty="0">
                <a:solidFill>
                  <a:srgbClr val="060606"/>
                </a:solidFill>
              </a:rPr>
              <a:t>OKAY….LET’S LOOK AT THE BIG ELEPHANT IN THE ROOM!!!!</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4" name="Picture 3" descr="A drawing of a person&#10;&#10;Description automatically generated">
            <a:extLst>
              <a:ext uri="{FF2B5EF4-FFF2-40B4-BE49-F238E27FC236}">
                <a16:creationId xmlns:a16="http://schemas.microsoft.com/office/drawing/2014/main" id="{7992C4FC-515E-4C05-902E-D7966B5A8725}"/>
              </a:ext>
            </a:extLst>
          </p:cNvPr>
          <p:cNvPicPr>
            <a:picLocks noChangeAspect="1"/>
          </p:cNvPicPr>
          <p:nvPr/>
        </p:nvPicPr>
        <p:blipFill>
          <a:blip r:embed="rId2"/>
          <a:stretch>
            <a:fillRect/>
          </a:stretch>
        </p:blipFill>
        <p:spPr>
          <a:xfrm>
            <a:off x="2513408" y="2971800"/>
            <a:ext cx="4114800" cy="3178683"/>
          </a:xfrm>
          <a:prstGeom prst="rect">
            <a:avLst/>
          </a:prstGeom>
        </p:spPr>
      </p:pic>
    </p:spTree>
    <p:extLst>
      <p:ext uri="{BB962C8B-B14F-4D97-AF65-F5344CB8AC3E}">
        <p14:creationId xmlns:p14="http://schemas.microsoft.com/office/powerpoint/2010/main" val="35417900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155</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990600"/>
            <a:ext cx="7479791" cy="1446550"/>
          </a:xfrm>
          <a:prstGeom prst="rect">
            <a:avLst/>
          </a:prstGeom>
          <a:noFill/>
          <a:ln>
            <a:solidFill>
              <a:schemeClr val="bg1"/>
            </a:solidFill>
          </a:ln>
        </p:spPr>
        <p:txBody>
          <a:bodyPr wrap="square" rtlCol="0">
            <a:spAutoFit/>
          </a:bodyPr>
          <a:lstStyle/>
          <a:p>
            <a:pPr algn="ctr"/>
            <a:r>
              <a:rPr lang="en-US" sz="4400" dirty="0">
                <a:solidFill>
                  <a:srgbClr val="060606"/>
                </a:solidFill>
              </a:rPr>
              <a:t>THE BIG ELEPHANT IN THE ROOM!!!!</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6008CCD-CD89-426A-A2A0-4831753282E2}"/>
              </a:ext>
            </a:extLst>
          </p:cNvPr>
          <p:cNvSpPr txBox="1"/>
          <p:nvPr/>
        </p:nvSpPr>
        <p:spPr>
          <a:xfrm>
            <a:off x="1219200" y="3657600"/>
            <a:ext cx="6781800" cy="923330"/>
          </a:xfrm>
          <a:prstGeom prst="rect">
            <a:avLst/>
          </a:prstGeom>
          <a:noFill/>
        </p:spPr>
        <p:txBody>
          <a:bodyPr wrap="square" rtlCol="0">
            <a:spAutoFit/>
          </a:bodyPr>
          <a:lstStyle/>
          <a:p>
            <a:pPr algn="ctr"/>
            <a:r>
              <a:rPr lang="en-US" sz="5400" b="1" u="sng" dirty="0">
                <a:solidFill>
                  <a:srgbClr val="A00000"/>
                </a:solidFill>
              </a:rPr>
              <a:t>Rental Real Estate</a:t>
            </a:r>
          </a:p>
        </p:txBody>
      </p:sp>
    </p:spTree>
    <p:extLst>
      <p:ext uri="{BB962C8B-B14F-4D97-AF65-F5344CB8AC3E}">
        <p14:creationId xmlns:p14="http://schemas.microsoft.com/office/powerpoint/2010/main" val="33656954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156</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1905000"/>
            <a:ext cx="7479791" cy="2800767"/>
          </a:xfrm>
          <a:prstGeom prst="rect">
            <a:avLst/>
          </a:prstGeom>
          <a:noFill/>
          <a:ln>
            <a:solidFill>
              <a:srgbClr val="060606"/>
            </a:solidFill>
          </a:ln>
        </p:spPr>
        <p:txBody>
          <a:bodyPr wrap="square" rtlCol="0">
            <a:spAutoFit/>
          </a:bodyPr>
          <a:lstStyle/>
          <a:p>
            <a:pPr algn="ctr"/>
            <a:r>
              <a:rPr lang="en-US" sz="4400" dirty="0">
                <a:solidFill>
                  <a:srgbClr val="060606"/>
                </a:solidFill>
              </a:rPr>
              <a:t>Embedded in the final regs was Notice 2019-7 which gave us a </a:t>
            </a:r>
            <a:r>
              <a:rPr lang="en-US" sz="4400" i="1" u="sng" dirty="0">
                <a:solidFill>
                  <a:srgbClr val="060606"/>
                </a:solidFill>
              </a:rPr>
              <a:t>temporary safe harbor</a:t>
            </a:r>
            <a:r>
              <a:rPr lang="en-US" sz="4400" dirty="0">
                <a:solidFill>
                  <a:srgbClr val="060606"/>
                </a:solidFill>
              </a:rPr>
              <a:t>.</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8038143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157</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1371600"/>
            <a:ext cx="7479791" cy="3477875"/>
          </a:xfrm>
          <a:prstGeom prst="rect">
            <a:avLst/>
          </a:prstGeom>
          <a:noFill/>
          <a:ln>
            <a:solidFill>
              <a:srgbClr val="060606"/>
            </a:solidFill>
          </a:ln>
        </p:spPr>
        <p:txBody>
          <a:bodyPr wrap="square" rtlCol="0">
            <a:spAutoFit/>
          </a:bodyPr>
          <a:lstStyle/>
          <a:p>
            <a:pPr algn="ctr"/>
            <a:r>
              <a:rPr lang="en-US" sz="4400" dirty="0">
                <a:solidFill>
                  <a:srgbClr val="060606"/>
                </a:solidFill>
              </a:rPr>
              <a:t>Before the safe harbor, the only way to use rental real estate toward QBI was to establish that it WAS a trade or business.</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6457007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158</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1371600"/>
            <a:ext cx="7479791" cy="3477875"/>
          </a:xfrm>
          <a:prstGeom prst="rect">
            <a:avLst/>
          </a:prstGeom>
          <a:noFill/>
          <a:ln>
            <a:solidFill>
              <a:srgbClr val="060606"/>
            </a:solidFill>
          </a:ln>
        </p:spPr>
        <p:txBody>
          <a:bodyPr wrap="square" rtlCol="0">
            <a:spAutoFit/>
          </a:bodyPr>
          <a:lstStyle/>
          <a:p>
            <a:pPr algn="ctr"/>
            <a:r>
              <a:rPr lang="en-US" sz="4400" dirty="0">
                <a:solidFill>
                  <a:srgbClr val="060606"/>
                </a:solidFill>
              </a:rPr>
              <a:t>The new safe harbor (Notice 2019-7) did not change that. It only gave us another way to go if we couldn’t navigate the IRC 162 highway.</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8754247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159</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830913" y="1752600"/>
            <a:ext cx="7479791" cy="2123658"/>
          </a:xfrm>
          <a:prstGeom prst="rect">
            <a:avLst/>
          </a:prstGeom>
          <a:noFill/>
          <a:ln>
            <a:solidFill>
              <a:srgbClr val="060606"/>
            </a:solidFill>
          </a:ln>
        </p:spPr>
        <p:txBody>
          <a:bodyPr wrap="square" rtlCol="0">
            <a:spAutoFit/>
          </a:bodyPr>
          <a:lstStyle/>
          <a:p>
            <a:pPr algn="ctr"/>
            <a:r>
              <a:rPr lang="en-US" sz="4400" dirty="0">
                <a:solidFill>
                  <a:srgbClr val="060606"/>
                </a:solidFill>
              </a:rPr>
              <a:t>Let’s look, briefly, at what Notice 2019-7 gave us.</a:t>
            </a:r>
          </a:p>
          <a:p>
            <a:pPr algn="ctr"/>
            <a:r>
              <a:rPr lang="en-US" sz="4400" b="1" dirty="0" err="1">
                <a:solidFill>
                  <a:srgbClr val="0070C0"/>
                </a:solidFill>
              </a:rPr>
              <a:t>Pg</a:t>
            </a:r>
            <a:r>
              <a:rPr lang="en-US" sz="4400" b="1" dirty="0">
                <a:solidFill>
                  <a:srgbClr val="0070C0"/>
                </a:solidFill>
              </a:rPr>
              <a:t> 469, Item C.</a:t>
            </a: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00532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45266" y="437101"/>
            <a:ext cx="8653463" cy="836612"/>
          </a:xfrm>
        </p:spPr>
        <p:txBody>
          <a:bodyPr/>
          <a:lstStyle/>
          <a:p>
            <a:pPr algn="ctr"/>
            <a:r>
              <a:rPr lang="en-US" altLang="en-US" sz="3600" b="1" u="sng" dirty="0">
                <a:ea typeface="ＭＳ Ｐゴシック" pitchFamily="-65" charset="-128"/>
              </a:rPr>
              <a:t>Qualified Joint Venture…pg. 326, Item F</a:t>
            </a:r>
          </a:p>
        </p:txBody>
      </p:sp>
      <p:sp>
        <p:nvSpPr>
          <p:cNvPr id="96259" name="Content Placeholder 2"/>
          <p:cNvSpPr>
            <a:spLocks noGrp="1"/>
          </p:cNvSpPr>
          <p:nvPr>
            <p:ph idx="1"/>
          </p:nvPr>
        </p:nvSpPr>
        <p:spPr>
          <a:xfrm>
            <a:off x="917575" y="1676400"/>
            <a:ext cx="7369175" cy="3886200"/>
          </a:xfrm>
        </p:spPr>
        <p:txBody>
          <a:bodyPr/>
          <a:lstStyle/>
          <a:p>
            <a:pPr algn="just"/>
            <a:r>
              <a:rPr lang="en-US" altLang="en-US" sz="2800" dirty="0">
                <a:solidFill>
                  <a:srgbClr val="060606"/>
                </a:solidFill>
                <a:ea typeface="ＭＳ Ｐゴシック" pitchFamily="-65" charset="-128"/>
              </a:rPr>
              <a:t>IRC 761(f)….why did Congress enact this set of rules? Hint: gender issues.</a:t>
            </a:r>
          </a:p>
          <a:p>
            <a:pPr algn="just"/>
            <a:r>
              <a:rPr lang="en-US" altLang="en-US" sz="2800" dirty="0">
                <a:solidFill>
                  <a:srgbClr val="060606"/>
                </a:solidFill>
                <a:ea typeface="ＭＳ Ｐゴシック" pitchFamily="-65" charset="-128"/>
              </a:rPr>
              <a:t>Page 326, item F covers the rules. Pay special attention to F.4.b. and F.4.c.</a:t>
            </a:r>
          </a:p>
          <a:p>
            <a:pPr algn="just"/>
            <a:r>
              <a:rPr lang="en-US" altLang="en-US" sz="2800" dirty="0">
                <a:solidFill>
                  <a:srgbClr val="060606"/>
                </a:solidFill>
                <a:ea typeface="ＭＳ Ｐゴシック" pitchFamily="-65" charset="-128"/>
              </a:rPr>
              <a:t>CYA issues….my worksheets.</a:t>
            </a:r>
          </a:p>
          <a:p>
            <a:pPr algn="just"/>
            <a:r>
              <a:rPr lang="en-US" altLang="en-US" sz="2800" i="1" u="sng" dirty="0">
                <a:solidFill>
                  <a:srgbClr val="FF0000"/>
                </a:solidFill>
                <a:ea typeface="ＭＳ Ｐゴシック" pitchFamily="-65" charset="-128"/>
              </a:rPr>
              <a:t>WARNING: Why do we care? </a:t>
            </a:r>
            <a:r>
              <a:rPr lang="en-US" altLang="en-US" sz="2800" dirty="0">
                <a:solidFill>
                  <a:srgbClr val="060606"/>
                </a:solidFill>
                <a:ea typeface="ＭＳ Ｐゴシック" pitchFamily="-65" charset="-128"/>
              </a:rPr>
              <a:t>Because of the onerous </a:t>
            </a:r>
            <a:r>
              <a:rPr lang="en-US" altLang="en-US" sz="2800" i="1" u="sng" dirty="0">
                <a:solidFill>
                  <a:srgbClr val="060606"/>
                </a:solidFill>
                <a:ea typeface="ＭＳ Ｐゴシック" pitchFamily="-65" charset="-128"/>
              </a:rPr>
              <a:t>failure to file</a:t>
            </a:r>
            <a:r>
              <a:rPr lang="en-US" altLang="en-US" sz="2800" dirty="0">
                <a:solidFill>
                  <a:srgbClr val="060606"/>
                </a:solidFill>
                <a:ea typeface="ＭＳ Ｐゴシック" pitchFamily="-65" charset="-128"/>
              </a:rPr>
              <a:t> penalties.</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16</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7" name="TextBox 6">
            <a:extLst>
              <a:ext uri="{FF2B5EF4-FFF2-40B4-BE49-F238E27FC236}">
                <a16:creationId xmlns:a16="http://schemas.microsoft.com/office/drawing/2014/main" id="{1A2B823C-454F-46BE-AF86-6E25126AFBE0}"/>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17712013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160</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685801" y="1752600"/>
            <a:ext cx="7624904" cy="2800767"/>
          </a:xfrm>
          <a:prstGeom prst="rect">
            <a:avLst/>
          </a:prstGeom>
          <a:noFill/>
          <a:ln>
            <a:solidFill>
              <a:srgbClr val="060606"/>
            </a:solidFill>
          </a:ln>
        </p:spPr>
        <p:txBody>
          <a:bodyPr wrap="square" rtlCol="0">
            <a:spAutoFit/>
          </a:bodyPr>
          <a:lstStyle/>
          <a:p>
            <a:pPr algn="ctr"/>
            <a:r>
              <a:rPr lang="en-US" sz="4400" dirty="0">
                <a:solidFill>
                  <a:srgbClr val="060606"/>
                </a:solidFill>
              </a:rPr>
              <a:t>IRS has come out with a FINAL safe harbor in </a:t>
            </a:r>
            <a:r>
              <a:rPr lang="en-US" sz="4400" i="1" u="sng" dirty="0">
                <a:solidFill>
                  <a:srgbClr val="FF0000"/>
                </a:solidFill>
              </a:rPr>
              <a:t>Revenue Procedure 2019-38</a:t>
            </a:r>
            <a:r>
              <a:rPr lang="en-US" sz="4400" dirty="0">
                <a:solidFill>
                  <a:srgbClr val="060606"/>
                </a:solidFill>
              </a:rPr>
              <a:t>, released in September 2019.</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BF108C15-21FC-4114-9A80-596D68B65CB5}"/>
              </a:ext>
            </a:extLst>
          </p:cNvPr>
          <p:cNvSpPr txBox="1"/>
          <p:nvPr/>
        </p:nvSpPr>
        <p:spPr>
          <a:xfrm>
            <a:off x="1905000" y="5062210"/>
            <a:ext cx="5334000" cy="523220"/>
          </a:xfrm>
          <a:prstGeom prst="rect">
            <a:avLst/>
          </a:prstGeom>
          <a:noFill/>
        </p:spPr>
        <p:txBody>
          <a:bodyPr wrap="square" rtlCol="0">
            <a:spAutoFit/>
          </a:bodyPr>
          <a:lstStyle/>
          <a:p>
            <a:pPr algn="ctr"/>
            <a:r>
              <a:rPr lang="en-US" sz="2800" b="1" u="sng" dirty="0">
                <a:solidFill>
                  <a:srgbClr val="0070C0"/>
                </a:solidFill>
              </a:rPr>
              <a:t>Not in the book (obviously!!!).</a:t>
            </a:r>
          </a:p>
        </p:txBody>
      </p:sp>
    </p:spTree>
    <p:extLst>
      <p:ext uri="{BB962C8B-B14F-4D97-AF65-F5344CB8AC3E}">
        <p14:creationId xmlns:p14="http://schemas.microsoft.com/office/powerpoint/2010/main" val="2882624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161</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685801" y="1752600"/>
            <a:ext cx="7624904" cy="2123658"/>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finalized the safe harbor rule contained in Notice 2019-7.</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BF108C15-21FC-4114-9A80-596D68B65CB5}"/>
              </a:ext>
            </a:extLst>
          </p:cNvPr>
          <p:cNvSpPr txBox="1"/>
          <p:nvPr/>
        </p:nvSpPr>
        <p:spPr>
          <a:xfrm>
            <a:off x="1905000" y="5062210"/>
            <a:ext cx="5334000" cy="523220"/>
          </a:xfrm>
          <a:prstGeom prst="rect">
            <a:avLst/>
          </a:prstGeom>
          <a:noFill/>
        </p:spPr>
        <p:txBody>
          <a:bodyPr wrap="square" rtlCol="0">
            <a:spAutoFit/>
          </a:bodyPr>
          <a:lstStyle/>
          <a:p>
            <a:pPr algn="ctr"/>
            <a:r>
              <a:rPr lang="en-US" sz="2800" b="1" u="sng" dirty="0">
                <a:solidFill>
                  <a:srgbClr val="0070C0"/>
                </a:solidFill>
              </a:rPr>
              <a:t>Not in the book (obviously!!!).</a:t>
            </a:r>
          </a:p>
        </p:txBody>
      </p:sp>
    </p:spTree>
    <p:extLst>
      <p:ext uri="{BB962C8B-B14F-4D97-AF65-F5344CB8AC3E}">
        <p14:creationId xmlns:p14="http://schemas.microsoft.com/office/powerpoint/2010/main" val="20663266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162</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4" name="TextBox 3">
            <a:extLst>
              <a:ext uri="{FF2B5EF4-FFF2-40B4-BE49-F238E27FC236}">
                <a16:creationId xmlns:a16="http://schemas.microsoft.com/office/drawing/2014/main" id="{22D09CDF-D823-45F8-9F04-830205D902C3}"/>
              </a:ext>
            </a:extLst>
          </p:cNvPr>
          <p:cNvSpPr txBox="1"/>
          <p:nvPr/>
        </p:nvSpPr>
        <p:spPr>
          <a:xfrm>
            <a:off x="834557" y="1806329"/>
            <a:ext cx="7472504" cy="4124206"/>
          </a:xfrm>
          <a:prstGeom prst="rect">
            <a:avLst/>
          </a:prstGeom>
          <a:noFill/>
        </p:spPr>
        <p:txBody>
          <a:bodyPr wrap="square" rtlCol="0">
            <a:spAutoFit/>
          </a:bodyPr>
          <a:lstStyle/>
          <a:p>
            <a:pPr marL="342900" indent="-342900" algn="just">
              <a:spcAft>
                <a:spcPts val="600"/>
              </a:spcAft>
              <a:buFont typeface="+mj-lt"/>
              <a:buAutoNum type="arabicParenR"/>
            </a:pPr>
            <a:r>
              <a:rPr lang="en-US" sz="2800" dirty="0">
                <a:solidFill>
                  <a:srgbClr val="060606"/>
                </a:solidFill>
              </a:rPr>
              <a:t>Para. .03 still requires a written statement, but not under “penalties of perjury”.</a:t>
            </a:r>
          </a:p>
          <a:p>
            <a:pPr marL="342900" indent="-342900" algn="just">
              <a:spcAft>
                <a:spcPts val="600"/>
              </a:spcAft>
              <a:buFont typeface="+mj-lt"/>
              <a:buAutoNum type="arabicParenR"/>
            </a:pPr>
            <a:r>
              <a:rPr lang="en-US" sz="2800" dirty="0">
                <a:solidFill>
                  <a:srgbClr val="060606"/>
                </a:solidFill>
              </a:rPr>
              <a:t> Appears to have a more relaxed requirement for the recordkeeping rules for independent contractors.</a:t>
            </a:r>
          </a:p>
          <a:p>
            <a:pPr marL="342900" indent="-342900" algn="just">
              <a:buFont typeface="+mj-lt"/>
              <a:buAutoNum type="arabicParenR"/>
            </a:pPr>
            <a:r>
              <a:rPr lang="en-US" sz="2800" dirty="0">
                <a:solidFill>
                  <a:srgbClr val="060606"/>
                </a:solidFill>
              </a:rPr>
              <a:t> Gives some flexibility relating to “mixed use property”: can be a single activity or broken down into residential and commercial components.</a:t>
            </a:r>
          </a:p>
        </p:txBody>
      </p:sp>
    </p:spTree>
    <p:extLst>
      <p:ext uri="{BB962C8B-B14F-4D97-AF65-F5344CB8AC3E}">
        <p14:creationId xmlns:p14="http://schemas.microsoft.com/office/powerpoint/2010/main" val="10173572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163</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4" name="TextBox 3">
            <a:extLst>
              <a:ext uri="{FF2B5EF4-FFF2-40B4-BE49-F238E27FC236}">
                <a16:creationId xmlns:a16="http://schemas.microsoft.com/office/drawing/2014/main" id="{22D09CDF-D823-45F8-9F04-830205D902C3}"/>
              </a:ext>
            </a:extLst>
          </p:cNvPr>
          <p:cNvSpPr txBox="1"/>
          <p:nvPr/>
        </p:nvSpPr>
        <p:spPr>
          <a:xfrm>
            <a:off x="834557" y="1806329"/>
            <a:ext cx="7472504" cy="4555093"/>
          </a:xfrm>
          <a:prstGeom prst="rect">
            <a:avLst/>
          </a:prstGeom>
          <a:noFill/>
        </p:spPr>
        <p:txBody>
          <a:bodyPr wrap="square" rtlCol="0">
            <a:spAutoFit/>
          </a:bodyPr>
          <a:lstStyle/>
          <a:p>
            <a:pPr marL="457200" indent="-457200" algn="just">
              <a:spcAft>
                <a:spcPts val="600"/>
              </a:spcAft>
              <a:buFont typeface="Arial" panose="020B0604020202020204" pitchFamily="34" charset="0"/>
              <a:buChar char="•"/>
            </a:pPr>
            <a:r>
              <a:rPr lang="en-US" sz="2800" dirty="0">
                <a:solidFill>
                  <a:srgbClr val="060606"/>
                </a:solidFill>
              </a:rPr>
              <a:t>Many were concerned, with Notice 2019-7, that taxpayers were prohibited from treating commercial and residential rental properties as a single real estate enterprise.</a:t>
            </a:r>
          </a:p>
          <a:p>
            <a:pPr marL="457200" indent="-457200" algn="just">
              <a:spcAft>
                <a:spcPts val="600"/>
              </a:spcAft>
              <a:buFont typeface="Arial" panose="020B0604020202020204" pitchFamily="34" charset="0"/>
              <a:buChar char="•"/>
            </a:pPr>
            <a:r>
              <a:rPr lang="en-US" sz="2800" dirty="0">
                <a:solidFill>
                  <a:srgbClr val="060606"/>
                </a:solidFill>
              </a:rPr>
              <a:t>This Rev-Proc maintains that feature.</a:t>
            </a:r>
          </a:p>
          <a:p>
            <a:pPr marL="457200" indent="-457200" algn="just">
              <a:spcAft>
                <a:spcPts val="600"/>
              </a:spcAft>
              <a:buFont typeface="Arial" panose="020B0604020202020204" pitchFamily="34" charset="0"/>
              <a:buChar char="•"/>
            </a:pPr>
            <a:r>
              <a:rPr lang="en-US" sz="2800" dirty="0">
                <a:solidFill>
                  <a:srgbClr val="060606"/>
                </a:solidFill>
              </a:rPr>
              <a:t>In addition, once multiple interests are treated as a single rental real estate enterprise under the safe harbor, they must continue as such.</a:t>
            </a:r>
          </a:p>
        </p:txBody>
      </p:sp>
    </p:spTree>
    <p:extLst>
      <p:ext uri="{BB962C8B-B14F-4D97-AF65-F5344CB8AC3E}">
        <p14:creationId xmlns:p14="http://schemas.microsoft.com/office/powerpoint/2010/main" val="3806181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164</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4" name="TextBox 3">
            <a:extLst>
              <a:ext uri="{FF2B5EF4-FFF2-40B4-BE49-F238E27FC236}">
                <a16:creationId xmlns:a16="http://schemas.microsoft.com/office/drawing/2014/main" id="{22D09CDF-D823-45F8-9F04-830205D902C3}"/>
              </a:ext>
            </a:extLst>
          </p:cNvPr>
          <p:cNvSpPr txBox="1"/>
          <p:nvPr/>
        </p:nvSpPr>
        <p:spPr>
          <a:xfrm>
            <a:off x="834557" y="1806329"/>
            <a:ext cx="7472504" cy="954107"/>
          </a:xfrm>
          <a:prstGeom prst="rect">
            <a:avLst/>
          </a:prstGeom>
          <a:noFill/>
          <a:ln>
            <a:solidFill>
              <a:schemeClr val="accent1"/>
            </a:solidFill>
          </a:ln>
        </p:spPr>
        <p:txBody>
          <a:bodyPr wrap="square" rtlCol="0">
            <a:spAutoFit/>
          </a:bodyPr>
          <a:lstStyle/>
          <a:p>
            <a:pPr marL="457200" indent="-457200" algn="just">
              <a:spcAft>
                <a:spcPts val="600"/>
              </a:spcAft>
              <a:buFont typeface="Arial" panose="020B0604020202020204" pitchFamily="34" charset="0"/>
              <a:buChar char="•"/>
            </a:pPr>
            <a:r>
              <a:rPr lang="en-US" sz="2800" dirty="0">
                <a:solidFill>
                  <a:srgbClr val="060606"/>
                </a:solidFill>
              </a:rPr>
              <a:t>This “ALL–OR-ONE” rule may be illustrated as follows:</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2895600"/>
            <a:ext cx="7472503" cy="2246769"/>
          </a:xfrm>
          <a:prstGeom prst="rect">
            <a:avLst/>
          </a:prstGeom>
          <a:noFill/>
        </p:spPr>
        <p:txBody>
          <a:bodyPr wrap="square" rtlCol="0">
            <a:spAutoFit/>
          </a:bodyPr>
          <a:lstStyle/>
          <a:p>
            <a:r>
              <a:rPr lang="en-US" sz="2800" b="1" u="sng" dirty="0">
                <a:solidFill>
                  <a:srgbClr val="060606"/>
                </a:solidFill>
              </a:rPr>
              <a:t>All-in-One Example:</a:t>
            </a:r>
          </a:p>
          <a:p>
            <a:pPr marL="457200" indent="-457200">
              <a:buFont typeface="Arial" panose="020B0604020202020204" pitchFamily="34" charset="0"/>
              <a:buChar char="•"/>
            </a:pPr>
            <a:r>
              <a:rPr lang="en-US" sz="2800" dirty="0">
                <a:solidFill>
                  <a:srgbClr val="060606"/>
                </a:solidFill>
              </a:rPr>
              <a:t>Mike owns 4 residential rentals and 3 commercial rentals in Portland, Oregon.</a:t>
            </a:r>
          </a:p>
          <a:p>
            <a:pPr marL="457200" indent="-457200">
              <a:buFont typeface="Arial" panose="020B0604020202020204" pitchFamily="34" charset="0"/>
              <a:buChar char="•"/>
            </a:pPr>
            <a:r>
              <a:rPr lang="en-US" sz="2800" dirty="0">
                <a:solidFill>
                  <a:srgbClr val="060606"/>
                </a:solidFill>
              </a:rPr>
              <a:t>Under this finalized safe harbor, Mike appears to have only 4 options….</a:t>
            </a:r>
          </a:p>
        </p:txBody>
      </p:sp>
    </p:spTree>
    <p:extLst>
      <p:ext uri="{BB962C8B-B14F-4D97-AF65-F5344CB8AC3E}">
        <p14:creationId xmlns:p14="http://schemas.microsoft.com/office/powerpoint/2010/main" val="389916547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165</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1917565"/>
            <a:ext cx="7472503" cy="3185487"/>
          </a:xfrm>
          <a:prstGeom prst="rect">
            <a:avLst/>
          </a:prstGeom>
          <a:noFill/>
        </p:spPr>
        <p:txBody>
          <a:bodyPr wrap="square" rtlCol="0">
            <a:spAutoFit/>
          </a:bodyPr>
          <a:lstStyle/>
          <a:p>
            <a:r>
              <a:rPr lang="en-US" sz="2800" b="1" u="sng" dirty="0">
                <a:solidFill>
                  <a:srgbClr val="060606"/>
                </a:solidFill>
              </a:rPr>
              <a:t>All-in-One Example:</a:t>
            </a:r>
          </a:p>
          <a:p>
            <a:pPr marL="457200" indent="-457200">
              <a:spcAft>
                <a:spcPts val="600"/>
              </a:spcAft>
              <a:buFont typeface="Arial" panose="020B0604020202020204" pitchFamily="34" charset="0"/>
              <a:buChar char="•"/>
            </a:pPr>
            <a:r>
              <a:rPr lang="en-US" sz="2800" dirty="0">
                <a:solidFill>
                  <a:srgbClr val="060606"/>
                </a:solidFill>
              </a:rPr>
              <a:t>Mike appears to have only 4 options….</a:t>
            </a:r>
          </a:p>
          <a:p>
            <a:pPr marL="1082675" indent="-514350" algn="just">
              <a:buFont typeface="+mj-lt"/>
              <a:buAutoNum type="arabicParenR"/>
            </a:pPr>
            <a:r>
              <a:rPr lang="en-US" sz="2800" i="1" u="sng" dirty="0">
                <a:solidFill>
                  <a:schemeClr val="accent2">
                    <a:lumMod val="75000"/>
                  </a:schemeClr>
                </a:solidFill>
              </a:rPr>
              <a:t>2 rental real estate enterprises</a:t>
            </a:r>
            <a:r>
              <a:rPr lang="en-US" sz="2800" dirty="0">
                <a:solidFill>
                  <a:srgbClr val="060606"/>
                </a:solidFill>
              </a:rPr>
              <a:t>…All 4 residential properties are one rental real estate enterprise and all 3 commercial properties are another rental real estate enterprise.</a:t>
            </a:r>
          </a:p>
        </p:txBody>
      </p:sp>
    </p:spTree>
    <p:extLst>
      <p:ext uri="{BB962C8B-B14F-4D97-AF65-F5344CB8AC3E}">
        <p14:creationId xmlns:p14="http://schemas.microsoft.com/office/powerpoint/2010/main" val="25091982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166</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1917565"/>
            <a:ext cx="7472503" cy="3616375"/>
          </a:xfrm>
          <a:prstGeom prst="rect">
            <a:avLst/>
          </a:prstGeom>
          <a:noFill/>
        </p:spPr>
        <p:txBody>
          <a:bodyPr wrap="square" rtlCol="0">
            <a:spAutoFit/>
          </a:bodyPr>
          <a:lstStyle/>
          <a:p>
            <a:r>
              <a:rPr lang="en-US" sz="2800" b="1" u="sng" dirty="0">
                <a:solidFill>
                  <a:srgbClr val="060606"/>
                </a:solidFill>
              </a:rPr>
              <a:t>All-in-One Example:</a:t>
            </a:r>
          </a:p>
          <a:p>
            <a:pPr marL="457200" indent="-457200">
              <a:spcAft>
                <a:spcPts val="600"/>
              </a:spcAft>
              <a:buFont typeface="Arial" panose="020B0604020202020204" pitchFamily="34" charset="0"/>
              <a:buChar char="•"/>
            </a:pPr>
            <a:r>
              <a:rPr lang="en-US" sz="2800" dirty="0">
                <a:solidFill>
                  <a:srgbClr val="060606"/>
                </a:solidFill>
              </a:rPr>
              <a:t>Mike appears to have only 4 options….</a:t>
            </a:r>
          </a:p>
          <a:p>
            <a:pPr marL="1082675" indent="-514350" algn="just">
              <a:buFont typeface="+mj-lt"/>
              <a:buAutoNum type="arabicParenR" startAt="2"/>
            </a:pPr>
            <a:r>
              <a:rPr lang="en-US" sz="2800" i="1" u="sng" dirty="0">
                <a:solidFill>
                  <a:schemeClr val="accent2">
                    <a:lumMod val="75000"/>
                  </a:schemeClr>
                </a:solidFill>
              </a:rPr>
              <a:t>5 rental real estate enterprises</a:t>
            </a:r>
            <a:r>
              <a:rPr lang="en-US" sz="2800" dirty="0">
                <a:solidFill>
                  <a:srgbClr val="060606"/>
                </a:solidFill>
              </a:rPr>
              <a:t>…here, Mike treats the 4 residential properties as separate enterprises and treats the 3 commercial properties as one single enterprise. Thus, 5 real estate enterprises.</a:t>
            </a:r>
          </a:p>
        </p:txBody>
      </p:sp>
    </p:spTree>
    <p:extLst>
      <p:ext uri="{BB962C8B-B14F-4D97-AF65-F5344CB8AC3E}">
        <p14:creationId xmlns:p14="http://schemas.microsoft.com/office/powerpoint/2010/main" val="3023614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167</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1917565"/>
            <a:ext cx="7472503" cy="3185487"/>
          </a:xfrm>
          <a:prstGeom prst="rect">
            <a:avLst/>
          </a:prstGeom>
          <a:noFill/>
        </p:spPr>
        <p:txBody>
          <a:bodyPr wrap="square" rtlCol="0">
            <a:spAutoFit/>
          </a:bodyPr>
          <a:lstStyle/>
          <a:p>
            <a:r>
              <a:rPr lang="en-US" sz="2800" b="1" u="sng" dirty="0">
                <a:solidFill>
                  <a:srgbClr val="060606"/>
                </a:solidFill>
              </a:rPr>
              <a:t>All-in-One Example:</a:t>
            </a:r>
          </a:p>
          <a:p>
            <a:pPr marL="457200" indent="-457200">
              <a:spcAft>
                <a:spcPts val="600"/>
              </a:spcAft>
              <a:buFont typeface="Arial" panose="020B0604020202020204" pitchFamily="34" charset="0"/>
              <a:buChar char="•"/>
            </a:pPr>
            <a:r>
              <a:rPr lang="en-US" sz="2800" dirty="0">
                <a:solidFill>
                  <a:srgbClr val="060606"/>
                </a:solidFill>
              </a:rPr>
              <a:t>Mike appears to have only 4 options….</a:t>
            </a:r>
          </a:p>
          <a:p>
            <a:pPr marL="1082675" indent="-514350" algn="just">
              <a:buFont typeface="+mj-lt"/>
              <a:buAutoNum type="arabicParenR" startAt="3"/>
            </a:pPr>
            <a:r>
              <a:rPr lang="en-US" sz="2800" i="1" u="sng" dirty="0">
                <a:solidFill>
                  <a:schemeClr val="accent2">
                    <a:lumMod val="75000"/>
                  </a:schemeClr>
                </a:solidFill>
              </a:rPr>
              <a:t>4 rental real estate enterprises</a:t>
            </a:r>
            <a:r>
              <a:rPr lang="en-US" sz="2800" dirty="0">
                <a:solidFill>
                  <a:srgbClr val="060606"/>
                </a:solidFill>
              </a:rPr>
              <a:t>…here, Mike treats the 4 residential properties as ONE enterprise and treats the 3 commercial properties as separate enterprises.</a:t>
            </a:r>
          </a:p>
        </p:txBody>
      </p:sp>
    </p:spTree>
    <p:extLst>
      <p:ext uri="{BB962C8B-B14F-4D97-AF65-F5344CB8AC3E}">
        <p14:creationId xmlns:p14="http://schemas.microsoft.com/office/powerpoint/2010/main" val="16898634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168</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1917565"/>
            <a:ext cx="7472503" cy="3185487"/>
          </a:xfrm>
          <a:prstGeom prst="rect">
            <a:avLst/>
          </a:prstGeom>
          <a:noFill/>
        </p:spPr>
        <p:txBody>
          <a:bodyPr wrap="square" rtlCol="0">
            <a:spAutoFit/>
          </a:bodyPr>
          <a:lstStyle/>
          <a:p>
            <a:r>
              <a:rPr lang="en-US" sz="2800" b="1" u="sng" dirty="0">
                <a:solidFill>
                  <a:srgbClr val="060606"/>
                </a:solidFill>
              </a:rPr>
              <a:t>All-in-One Example:</a:t>
            </a:r>
          </a:p>
          <a:p>
            <a:pPr marL="457200" indent="-457200">
              <a:spcAft>
                <a:spcPts val="600"/>
              </a:spcAft>
              <a:buFont typeface="Arial" panose="020B0604020202020204" pitchFamily="34" charset="0"/>
              <a:buChar char="•"/>
            </a:pPr>
            <a:r>
              <a:rPr lang="en-US" sz="2800" dirty="0">
                <a:solidFill>
                  <a:srgbClr val="060606"/>
                </a:solidFill>
              </a:rPr>
              <a:t>Mike appears to have only 4 options….</a:t>
            </a:r>
          </a:p>
          <a:p>
            <a:pPr marL="1082675" indent="-514350" algn="just">
              <a:buFont typeface="+mj-lt"/>
              <a:buAutoNum type="arabicParenR" startAt="4"/>
            </a:pPr>
            <a:r>
              <a:rPr lang="en-US" sz="2800" i="1" u="sng" dirty="0">
                <a:solidFill>
                  <a:schemeClr val="accent2">
                    <a:lumMod val="75000"/>
                  </a:schemeClr>
                </a:solidFill>
              </a:rPr>
              <a:t>7 rental real estate enterprises</a:t>
            </a:r>
            <a:r>
              <a:rPr lang="en-US" sz="2800" dirty="0">
                <a:solidFill>
                  <a:srgbClr val="060606"/>
                </a:solidFill>
              </a:rPr>
              <a:t>…here, Mike treats the 4 residential properties as separate enterprises and also treats the 3 commercial properties as separate enterprises.</a:t>
            </a:r>
          </a:p>
        </p:txBody>
      </p:sp>
    </p:spTree>
    <p:extLst>
      <p:ext uri="{BB962C8B-B14F-4D97-AF65-F5344CB8AC3E}">
        <p14:creationId xmlns:p14="http://schemas.microsoft.com/office/powerpoint/2010/main" val="150876453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169</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2362200"/>
            <a:ext cx="7472503" cy="3262432"/>
          </a:xfrm>
          <a:prstGeom prst="rect">
            <a:avLst/>
          </a:prstGeom>
          <a:noFill/>
        </p:spPr>
        <p:txBody>
          <a:bodyPr wrap="square" rtlCol="0">
            <a:spAutoFit/>
          </a:bodyPr>
          <a:lstStyle/>
          <a:p>
            <a:pPr>
              <a:spcAft>
                <a:spcPts val="1200"/>
              </a:spcAft>
            </a:pPr>
            <a:r>
              <a:rPr lang="en-US" sz="2800" b="1" u="sng" dirty="0">
                <a:solidFill>
                  <a:srgbClr val="060606"/>
                </a:solidFill>
              </a:rPr>
              <a:t>PLEASE NOTE:</a:t>
            </a:r>
          </a:p>
          <a:p>
            <a:pPr algn="just"/>
            <a:r>
              <a:rPr lang="en-US" sz="2800" b="1" u="sng" dirty="0">
                <a:solidFill>
                  <a:srgbClr val="060606"/>
                </a:solidFill>
              </a:rPr>
              <a:t>If similar properties are treated as a single real estate enterprise, newly acquired similar properties (residential or commercial) must be added to the existing rental real estate enterprise if under the safe harbor.</a:t>
            </a:r>
          </a:p>
        </p:txBody>
      </p:sp>
    </p:spTree>
    <p:extLst>
      <p:ext uri="{BB962C8B-B14F-4D97-AF65-F5344CB8AC3E}">
        <p14:creationId xmlns:p14="http://schemas.microsoft.com/office/powerpoint/2010/main" val="256253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917575" y="1600200"/>
            <a:ext cx="7369175" cy="4191000"/>
          </a:xfrm>
        </p:spPr>
        <p:txBody>
          <a:bodyPr/>
          <a:lstStyle/>
          <a:p>
            <a:pPr algn="just"/>
            <a:r>
              <a:rPr lang="en-US" altLang="en-US" sz="2800" u="sng" dirty="0">
                <a:solidFill>
                  <a:srgbClr val="060606"/>
                </a:solidFill>
                <a:ea typeface="ＭＳ Ｐゴシック" pitchFamily="-65" charset="-128"/>
              </a:rPr>
              <a:t>WARNING:</a:t>
            </a:r>
            <a:r>
              <a:rPr lang="en-US" altLang="en-US" sz="2800" dirty="0">
                <a:solidFill>
                  <a:srgbClr val="060606"/>
                </a:solidFill>
                <a:ea typeface="ＭＳ Ｐゴシック" pitchFamily="-65" charset="-128"/>
              </a:rPr>
              <a:t> When a qualified QJV exists, you can no longer file ONE Schedule C with both names on it and bifurcate the net income over to 2 SE Forms.</a:t>
            </a:r>
          </a:p>
          <a:p>
            <a:pPr marL="230188" indent="0" algn="just">
              <a:buNone/>
            </a:pPr>
            <a:r>
              <a:rPr lang="en-US" altLang="en-US" sz="2800" dirty="0">
                <a:solidFill>
                  <a:srgbClr val="060606"/>
                </a:solidFill>
                <a:ea typeface="ＭＳ Ｐゴシック" pitchFamily="-65" charset="-128"/>
              </a:rPr>
              <a:t>You must </a:t>
            </a:r>
            <a:r>
              <a:rPr lang="en-US" altLang="en-US" sz="2800" u="sng" dirty="0">
                <a:solidFill>
                  <a:srgbClr val="060606"/>
                </a:solidFill>
                <a:ea typeface="ＭＳ Ｐゴシック" pitchFamily="-65" charset="-128"/>
              </a:rPr>
              <a:t>EITHER</a:t>
            </a:r>
            <a:r>
              <a:rPr lang="en-US" altLang="en-US" sz="2800" dirty="0">
                <a:solidFill>
                  <a:srgbClr val="060606"/>
                </a:solidFill>
                <a:ea typeface="ＭＳ Ｐゴシック" pitchFamily="-65" charset="-128"/>
              </a:rPr>
              <a:t> file a 1065 </a:t>
            </a:r>
            <a:r>
              <a:rPr lang="en-US" altLang="en-US" sz="2800" u="sng" dirty="0">
                <a:solidFill>
                  <a:srgbClr val="060606"/>
                </a:solidFill>
                <a:ea typeface="ＭＳ Ｐゴシック" pitchFamily="-65" charset="-128"/>
              </a:rPr>
              <a:t>OR</a:t>
            </a:r>
            <a:r>
              <a:rPr lang="en-US" altLang="en-US" sz="2800" dirty="0">
                <a:solidFill>
                  <a:srgbClr val="060606"/>
                </a:solidFill>
                <a:ea typeface="ＭＳ Ｐゴシック" pitchFamily="-65" charset="-128"/>
              </a:rPr>
              <a:t> file 2 separate Schedule C’s.</a:t>
            </a:r>
          </a:p>
          <a:p>
            <a:pPr marL="230188" indent="0" algn="just">
              <a:buNone/>
            </a:pPr>
            <a:r>
              <a:rPr lang="en-US" altLang="en-US" sz="2800" i="1" u="sng" dirty="0">
                <a:solidFill>
                  <a:srgbClr val="060606"/>
                </a:solidFill>
                <a:ea typeface="ＭＳ Ｐゴシック" pitchFamily="-65" charset="-128"/>
              </a:rPr>
              <a:t>What’s the big deal?</a:t>
            </a:r>
            <a:r>
              <a:rPr lang="en-US" altLang="en-US" sz="2800" dirty="0">
                <a:solidFill>
                  <a:srgbClr val="060606"/>
                </a:solidFill>
                <a:ea typeface="ＭＳ Ｐゴシック" pitchFamily="-65" charset="-128"/>
              </a:rPr>
              <a:t> Your client will make YOU pay the assessed late filing penalties!</a:t>
            </a: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17</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sp>
        <p:nvSpPr>
          <p:cNvPr id="7" name="TextBox 6">
            <a:extLst>
              <a:ext uri="{FF2B5EF4-FFF2-40B4-BE49-F238E27FC236}">
                <a16:creationId xmlns:a16="http://schemas.microsoft.com/office/drawing/2014/main" id="{6BCC5D24-3D52-41CF-8F59-63224D5C1F6F}"/>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6" name="Title 1">
            <a:extLst>
              <a:ext uri="{FF2B5EF4-FFF2-40B4-BE49-F238E27FC236}">
                <a16:creationId xmlns:a16="http://schemas.microsoft.com/office/drawing/2014/main" id="{055FBB60-2130-4DD1-8BA5-F6AD91819188}"/>
              </a:ext>
            </a:extLst>
          </p:cNvPr>
          <p:cNvSpPr>
            <a:spLocks noGrp="1"/>
          </p:cNvSpPr>
          <p:nvPr>
            <p:ph type="title"/>
          </p:nvPr>
        </p:nvSpPr>
        <p:spPr>
          <a:xfrm>
            <a:off x="245266" y="437101"/>
            <a:ext cx="8653463" cy="836612"/>
          </a:xfrm>
        </p:spPr>
        <p:txBody>
          <a:bodyPr/>
          <a:lstStyle/>
          <a:p>
            <a:pPr algn="ctr"/>
            <a:r>
              <a:rPr lang="en-US" altLang="en-US" sz="3600" b="1" u="sng" dirty="0">
                <a:ea typeface="ＭＳ Ｐゴシック" pitchFamily="-65" charset="-128"/>
              </a:rPr>
              <a:t>Qualified Joint Venture…pg. 326, Item F</a:t>
            </a:r>
          </a:p>
        </p:txBody>
      </p:sp>
    </p:spTree>
    <p:extLst>
      <p:ext uri="{BB962C8B-B14F-4D97-AF65-F5344CB8AC3E}">
        <p14:creationId xmlns:p14="http://schemas.microsoft.com/office/powerpoint/2010/main" val="4153577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170</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834557" y="1973758"/>
            <a:ext cx="7472503" cy="4124206"/>
          </a:xfrm>
          <a:prstGeom prst="rect">
            <a:avLst/>
          </a:prstGeom>
          <a:noFill/>
        </p:spPr>
        <p:txBody>
          <a:bodyPr wrap="square" rtlCol="0">
            <a:spAutoFit/>
          </a:bodyPr>
          <a:lstStyle/>
          <a:p>
            <a:pPr>
              <a:spcAft>
                <a:spcPts val="1200"/>
              </a:spcAft>
            </a:pPr>
            <a:r>
              <a:rPr lang="en-US" sz="2800" b="1" u="sng" dirty="0">
                <a:solidFill>
                  <a:srgbClr val="060606"/>
                </a:solidFill>
              </a:rPr>
              <a:t>PLEASE NOTE:</a:t>
            </a:r>
          </a:p>
          <a:p>
            <a:pPr algn="just"/>
            <a:r>
              <a:rPr lang="en-US" sz="2800" b="1" u="sng" dirty="0">
                <a:solidFill>
                  <a:srgbClr val="060606"/>
                </a:solidFill>
              </a:rPr>
              <a:t>The Rev-Proc does not allow a single rental real estate enterprise to consist of interest in properties that are not similar properties and requires ALL similar properties (res. or commercial) to be treated either as separate rental real estate enterprises or as a single rental real estate enterprise. </a:t>
            </a:r>
          </a:p>
        </p:txBody>
      </p:sp>
    </p:spTree>
    <p:extLst>
      <p:ext uri="{BB962C8B-B14F-4D97-AF65-F5344CB8AC3E}">
        <p14:creationId xmlns:p14="http://schemas.microsoft.com/office/powerpoint/2010/main" val="10200021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171</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644687" y="1973758"/>
            <a:ext cx="7852243" cy="2985433"/>
          </a:xfrm>
          <a:prstGeom prst="rect">
            <a:avLst/>
          </a:prstGeom>
          <a:noFill/>
        </p:spPr>
        <p:txBody>
          <a:bodyPr wrap="square" rtlCol="0">
            <a:spAutoFit/>
          </a:bodyPr>
          <a:lstStyle/>
          <a:p>
            <a:pPr>
              <a:spcAft>
                <a:spcPts val="1200"/>
              </a:spcAft>
            </a:pPr>
            <a:r>
              <a:rPr lang="en-US" sz="2800" b="1" u="sng" dirty="0">
                <a:solidFill>
                  <a:srgbClr val="060606"/>
                </a:solidFill>
              </a:rPr>
              <a:t>Let’s apply the last few slides to Mike’s situation…..</a:t>
            </a:r>
          </a:p>
          <a:p>
            <a:pPr marL="684213" indent="-457200">
              <a:spcAft>
                <a:spcPts val="1200"/>
              </a:spcAft>
              <a:buFont typeface="Arial" panose="020B0604020202020204" pitchFamily="34" charset="0"/>
              <a:buChar char="•"/>
            </a:pPr>
            <a:r>
              <a:rPr lang="en-US" sz="2800" b="1" u="sng" dirty="0">
                <a:solidFill>
                  <a:srgbClr val="060606"/>
                </a:solidFill>
              </a:rPr>
              <a:t>Mike may NOT group less than all (2 or 3) of the 4 residential properties.</a:t>
            </a:r>
          </a:p>
          <a:p>
            <a:pPr marL="684213" indent="-457200">
              <a:spcAft>
                <a:spcPts val="1200"/>
              </a:spcAft>
              <a:buFont typeface="Arial" panose="020B0604020202020204" pitchFamily="34" charset="0"/>
              <a:buChar char="•"/>
            </a:pPr>
            <a:r>
              <a:rPr lang="en-US" sz="2800" b="1" u="sng" dirty="0">
                <a:solidFill>
                  <a:srgbClr val="060606"/>
                </a:solidFill>
              </a:rPr>
              <a:t>Mike may NOT group less that all (i.e. 2) of the 3 commercial properties.</a:t>
            </a:r>
          </a:p>
        </p:txBody>
      </p:sp>
    </p:spTree>
    <p:extLst>
      <p:ext uri="{BB962C8B-B14F-4D97-AF65-F5344CB8AC3E}">
        <p14:creationId xmlns:p14="http://schemas.microsoft.com/office/powerpoint/2010/main" val="31090114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172</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644687" y="1973758"/>
            <a:ext cx="7852243" cy="3262432"/>
          </a:xfrm>
          <a:prstGeom prst="rect">
            <a:avLst/>
          </a:prstGeom>
          <a:noFill/>
        </p:spPr>
        <p:txBody>
          <a:bodyPr wrap="square" rtlCol="0">
            <a:spAutoFit/>
          </a:bodyPr>
          <a:lstStyle/>
          <a:p>
            <a:pPr>
              <a:spcAft>
                <a:spcPts val="1200"/>
              </a:spcAft>
            </a:pPr>
            <a:r>
              <a:rPr lang="en-US" sz="2800" b="1" u="sng" dirty="0">
                <a:solidFill>
                  <a:srgbClr val="060606"/>
                </a:solidFill>
              </a:rPr>
              <a:t>Let’s apply the last 2 slides to Mike’s situation…..</a:t>
            </a:r>
          </a:p>
          <a:p>
            <a:pPr marL="684213" indent="-457200" algn="just">
              <a:spcAft>
                <a:spcPts val="1200"/>
              </a:spcAft>
              <a:buFont typeface="Arial" panose="020B0604020202020204" pitchFamily="34" charset="0"/>
              <a:buChar char="•"/>
            </a:pPr>
            <a:r>
              <a:rPr lang="en-US" sz="2800" b="1" u="sng" dirty="0">
                <a:solidFill>
                  <a:srgbClr val="060606"/>
                </a:solidFill>
              </a:rPr>
              <a:t>If Mike buys another residential rental, then under option 1 or 3 (if he continued to rely on the safe harbor) he must treat it as part of the existing residential rental real estate enterprise.</a:t>
            </a:r>
          </a:p>
        </p:txBody>
      </p:sp>
    </p:spTree>
    <p:extLst>
      <p:ext uri="{BB962C8B-B14F-4D97-AF65-F5344CB8AC3E}">
        <p14:creationId xmlns:p14="http://schemas.microsoft.com/office/powerpoint/2010/main" val="223945569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173</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644687" y="1973758"/>
            <a:ext cx="7852243" cy="4278094"/>
          </a:xfrm>
          <a:prstGeom prst="rect">
            <a:avLst/>
          </a:prstGeom>
          <a:noFill/>
        </p:spPr>
        <p:txBody>
          <a:bodyPr wrap="square" rtlCol="0">
            <a:spAutoFit/>
          </a:bodyPr>
          <a:lstStyle/>
          <a:p>
            <a:pPr>
              <a:spcAft>
                <a:spcPts val="1200"/>
              </a:spcAft>
            </a:pPr>
            <a:r>
              <a:rPr lang="en-US" sz="2800" b="1" u="sng" dirty="0">
                <a:solidFill>
                  <a:srgbClr val="060606"/>
                </a:solidFill>
              </a:rPr>
              <a:t>Mixed-Use Property</a:t>
            </a:r>
          </a:p>
          <a:p>
            <a:pPr marL="684213" indent="-457200" algn="just">
              <a:spcAft>
                <a:spcPts val="1200"/>
              </a:spcAft>
              <a:buFont typeface="Arial" panose="020B0604020202020204" pitchFamily="34" charset="0"/>
              <a:buChar char="•"/>
            </a:pPr>
            <a:r>
              <a:rPr lang="en-US" sz="2800" b="1" u="sng" dirty="0">
                <a:solidFill>
                  <a:srgbClr val="060606"/>
                </a:solidFill>
              </a:rPr>
              <a:t>Clearly defined as a “single building that combines residential and commercial units”.</a:t>
            </a:r>
          </a:p>
          <a:p>
            <a:pPr marL="684213" indent="-457200" algn="just">
              <a:spcAft>
                <a:spcPts val="1200"/>
              </a:spcAft>
              <a:buFont typeface="Arial" panose="020B0604020202020204" pitchFamily="34" charset="0"/>
              <a:buChar char="•"/>
            </a:pPr>
            <a:r>
              <a:rPr lang="en-US" sz="2800" b="1" u="sng" dirty="0">
                <a:solidFill>
                  <a:srgbClr val="060606"/>
                </a:solidFill>
              </a:rPr>
              <a:t>The Rev-Proc provides that an interest in a single mixed-use property may be treated as a single real estate enterprise or it may be bifurcated into separate residential and commercial enterprises.</a:t>
            </a:r>
          </a:p>
        </p:txBody>
      </p:sp>
    </p:spTree>
    <p:extLst>
      <p:ext uri="{BB962C8B-B14F-4D97-AF65-F5344CB8AC3E}">
        <p14:creationId xmlns:p14="http://schemas.microsoft.com/office/powerpoint/2010/main" val="2417140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174</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644687" y="1973758"/>
            <a:ext cx="7852243" cy="3262432"/>
          </a:xfrm>
          <a:prstGeom prst="rect">
            <a:avLst/>
          </a:prstGeom>
          <a:noFill/>
        </p:spPr>
        <p:txBody>
          <a:bodyPr wrap="square" rtlCol="0">
            <a:spAutoFit/>
          </a:bodyPr>
          <a:lstStyle/>
          <a:p>
            <a:pPr>
              <a:spcAft>
                <a:spcPts val="1200"/>
              </a:spcAft>
            </a:pPr>
            <a:r>
              <a:rPr lang="en-US" sz="2800" b="1" u="sng" dirty="0">
                <a:solidFill>
                  <a:srgbClr val="060606"/>
                </a:solidFill>
              </a:rPr>
              <a:t>Mixed-Use Property</a:t>
            </a:r>
          </a:p>
          <a:p>
            <a:pPr marL="684213" indent="-457200" algn="just">
              <a:spcAft>
                <a:spcPts val="1200"/>
              </a:spcAft>
              <a:buFont typeface="Arial" panose="020B0604020202020204" pitchFamily="34" charset="0"/>
              <a:buChar char="•"/>
            </a:pPr>
            <a:r>
              <a:rPr lang="en-US" sz="2800" b="1" u="sng" dirty="0">
                <a:solidFill>
                  <a:srgbClr val="060606"/>
                </a:solidFill>
              </a:rPr>
              <a:t>However, if it is treated as a single rental real estate enterprise, it may NOT be combined with ANY other residential, commercial or mixed-use property. In other words, no further grouping is allowed.</a:t>
            </a:r>
          </a:p>
        </p:txBody>
      </p:sp>
    </p:spTree>
    <p:extLst>
      <p:ext uri="{BB962C8B-B14F-4D97-AF65-F5344CB8AC3E}">
        <p14:creationId xmlns:p14="http://schemas.microsoft.com/office/powerpoint/2010/main" val="3402591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175</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1752600" y="1973758"/>
            <a:ext cx="5562600" cy="2831544"/>
          </a:xfrm>
          <a:prstGeom prst="rect">
            <a:avLst/>
          </a:prstGeom>
          <a:noFill/>
        </p:spPr>
        <p:txBody>
          <a:bodyPr wrap="square" rtlCol="0">
            <a:spAutoFit/>
          </a:bodyPr>
          <a:lstStyle/>
          <a:p>
            <a:pPr>
              <a:spcAft>
                <a:spcPts val="1200"/>
              </a:spcAft>
            </a:pPr>
            <a:r>
              <a:rPr lang="en-US" sz="2800" b="1" u="sng" dirty="0">
                <a:solidFill>
                  <a:srgbClr val="060606"/>
                </a:solidFill>
              </a:rPr>
              <a:t>Mixed-Use Property question…</a:t>
            </a:r>
          </a:p>
          <a:p>
            <a:pPr marL="684213" indent="-457200" algn="just">
              <a:spcAft>
                <a:spcPts val="1200"/>
              </a:spcAft>
              <a:buFont typeface="Arial" panose="020B0604020202020204" pitchFamily="34" charset="0"/>
              <a:buChar char="•"/>
            </a:pPr>
            <a:r>
              <a:rPr lang="en-US" sz="2800" b="1" u="sng" dirty="0">
                <a:solidFill>
                  <a:srgbClr val="060606"/>
                </a:solidFill>
              </a:rPr>
              <a:t>The rule on the prior slide leaves us with an interesting question that is not directly addressed in the Revenue Procedure.</a:t>
            </a:r>
          </a:p>
        </p:txBody>
      </p:sp>
    </p:spTree>
    <p:extLst>
      <p:ext uri="{BB962C8B-B14F-4D97-AF65-F5344CB8AC3E}">
        <p14:creationId xmlns:p14="http://schemas.microsoft.com/office/powerpoint/2010/main" val="18302808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176</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758357" y="1905000"/>
            <a:ext cx="7624904" cy="4124206"/>
          </a:xfrm>
          <a:prstGeom prst="rect">
            <a:avLst/>
          </a:prstGeom>
          <a:noFill/>
        </p:spPr>
        <p:txBody>
          <a:bodyPr wrap="square" rtlCol="0">
            <a:spAutoFit/>
          </a:bodyPr>
          <a:lstStyle/>
          <a:p>
            <a:pPr>
              <a:spcAft>
                <a:spcPts val="1200"/>
              </a:spcAft>
            </a:pPr>
            <a:r>
              <a:rPr lang="en-US" sz="2800" b="1" u="sng" dirty="0">
                <a:solidFill>
                  <a:srgbClr val="060606"/>
                </a:solidFill>
              </a:rPr>
              <a:t>Mixed-Use Property question…</a:t>
            </a:r>
          </a:p>
          <a:p>
            <a:pPr marL="684213" indent="-457200" algn="just">
              <a:spcAft>
                <a:spcPts val="1200"/>
              </a:spcAft>
              <a:buFont typeface="Arial" panose="020B0604020202020204" pitchFamily="34" charset="0"/>
              <a:buChar char="•"/>
            </a:pPr>
            <a:r>
              <a:rPr lang="en-US" sz="2800" b="1" u="sng" dirty="0">
                <a:solidFill>
                  <a:srgbClr val="060606"/>
                </a:solidFill>
              </a:rPr>
              <a:t>Mike owns a large, 5 story building in downtown Portland. It has ground floor commercial units and residential units on the upper 4 floors. If Mike bifurcates the mixed-use property, as allowed under this new Rev-Proc, </a:t>
            </a:r>
            <a:r>
              <a:rPr lang="en-US" sz="2800" b="1" i="1" u="sng" dirty="0">
                <a:solidFill>
                  <a:srgbClr val="060606"/>
                </a:solidFill>
              </a:rPr>
              <a:t>can</a:t>
            </a:r>
            <a:r>
              <a:rPr lang="en-US" sz="2800" b="1" u="sng" dirty="0">
                <a:solidFill>
                  <a:srgbClr val="060606"/>
                </a:solidFill>
              </a:rPr>
              <a:t> he or </a:t>
            </a:r>
            <a:r>
              <a:rPr lang="en-US" sz="2800" b="1" i="1" u="sng" dirty="0">
                <a:solidFill>
                  <a:srgbClr val="060606"/>
                </a:solidFill>
              </a:rPr>
              <a:t>must</a:t>
            </a:r>
            <a:r>
              <a:rPr lang="en-US" sz="2800" b="1" u="sng" dirty="0">
                <a:solidFill>
                  <a:srgbClr val="060606"/>
                </a:solidFill>
              </a:rPr>
              <a:t> he group it with an existing residential or commercial enterprise?</a:t>
            </a:r>
          </a:p>
        </p:txBody>
      </p:sp>
    </p:spTree>
    <p:extLst>
      <p:ext uri="{BB962C8B-B14F-4D97-AF65-F5344CB8AC3E}">
        <p14:creationId xmlns:p14="http://schemas.microsoft.com/office/powerpoint/2010/main" val="10573734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177</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3" name="TextBox 2">
            <a:extLst>
              <a:ext uri="{FF2B5EF4-FFF2-40B4-BE49-F238E27FC236}">
                <a16:creationId xmlns:a16="http://schemas.microsoft.com/office/drawing/2014/main" id="{52C57B5F-0654-4FC7-A39A-F6E60AEB9A32}"/>
              </a:ext>
            </a:extLst>
          </p:cNvPr>
          <p:cNvSpPr txBox="1"/>
          <p:nvPr/>
        </p:nvSpPr>
        <p:spPr>
          <a:xfrm>
            <a:off x="758357" y="1905000"/>
            <a:ext cx="7624904" cy="3693319"/>
          </a:xfrm>
          <a:prstGeom prst="rect">
            <a:avLst/>
          </a:prstGeom>
          <a:noFill/>
        </p:spPr>
        <p:txBody>
          <a:bodyPr wrap="square" rtlCol="0">
            <a:spAutoFit/>
          </a:bodyPr>
          <a:lstStyle/>
          <a:p>
            <a:pPr>
              <a:spcAft>
                <a:spcPts val="1200"/>
              </a:spcAft>
            </a:pPr>
            <a:r>
              <a:rPr lang="en-US" sz="2800" b="1" u="sng" dirty="0">
                <a:solidFill>
                  <a:srgbClr val="060606"/>
                </a:solidFill>
              </a:rPr>
              <a:t>Mixed-Use Property question…</a:t>
            </a:r>
          </a:p>
          <a:p>
            <a:pPr marL="684213" indent="-457200" algn="just">
              <a:spcAft>
                <a:spcPts val="1200"/>
              </a:spcAft>
              <a:buFont typeface="Arial" panose="020B0604020202020204" pitchFamily="34" charset="0"/>
              <a:buChar char="•"/>
            </a:pPr>
            <a:r>
              <a:rPr lang="en-US" sz="2800" b="1" u="sng" dirty="0">
                <a:solidFill>
                  <a:srgbClr val="060606"/>
                </a:solidFill>
              </a:rPr>
              <a:t>Some authors feel that the rules for “similar” properties apply and, thus, the commercial piece could comprise a portion of a commercial rental real estate enterprise…and the residential piece could comprise a portion of a residential rental real estate enterprise.</a:t>
            </a:r>
          </a:p>
        </p:txBody>
      </p:sp>
    </p:spTree>
    <p:extLst>
      <p:ext uri="{BB962C8B-B14F-4D97-AF65-F5344CB8AC3E}">
        <p14:creationId xmlns:p14="http://schemas.microsoft.com/office/powerpoint/2010/main" val="11065935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178</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5" name="Picture 4" descr="A picture containing black, holding, mouth, sitting&#10;&#10;Description automatically generated">
            <a:extLst>
              <a:ext uri="{FF2B5EF4-FFF2-40B4-BE49-F238E27FC236}">
                <a16:creationId xmlns:a16="http://schemas.microsoft.com/office/drawing/2014/main" id="{5A649806-E9DC-4ED9-B105-E9626B735B2B}"/>
              </a:ext>
            </a:extLst>
          </p:cNvPr>
          <p:cNvPicPr>
            <a:picLocks noChangeAspect="1"/>
          </p:cNvPicPr>
          <p:nvPr/>
        </p:nvPicPr>
        <p:blipFill>
          <a:blip r:embed="rId2"/>
          <a:stretch>
            <a:fillRect/>
          </a:stretch>
        </p:blipFill>
        <p:spPr>
          <a:xfrm>
            <a:off x="304800" y="1754831"/>
            <a:ext cx="3495874" cy="3647501"/>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E46F647B-F500-4D03-AA78-BD0EF43100DF}"/>
              </a:ext>
            </a:extLst>
          </p:cNvPr>
          <p:cNvPicPr>
            <a:picLocks noChangeAspect="1"/>
          </p:cNvPicPr>
          <p:nvPr/>
        </p:nvPicPr>
        <p:blipFill>
          <a:blip r:embed="rId3"/>
          <a:stretch>
            <a:fillRect/>
          </a:stretch>
        </p:blipFill>
        <p:spPr>
          <a:xfrm>
            <a:off x="4239210" y="2070604"/>
            <a:ext cx="3714750" cy="2786063"/>
          </a:xfrm>
          <a:prstGeom prst="rect">
            <a:avLst/>
          </a:prstGeom>
        </p:spPr>
      </p:pic>
      <p:sp>
        <p:nvSpPr>
          <p:cNvPr id="9" name="TextBox 8">
            <a:extLst>
              <a:ext uri="{FF2B5EF4-FFF2-40B4-BE49-F238E27FC236}">
                <a16:creationId xmlns:a16="http://schemas.microsoft.com/office/drawing/2014/main" id="{07D8DE06-DF63-4DBD-82B1-69541F2A7ED6}"/>
              </a:ext>
            </a:extLst>
          </p:cNvPr>
          <p:cNvSpPr txBox="1"/>
          <p:nvPr/>
        </p:nvSpPr>
        <p:spPr>
          <a:xfrm>
            <a:off x="838200" y="5181600"/>
            <a:ext cx="7239000" cy="584775"/>
          </a:xfrm>
          <a:prstGeom prst="rect">
            <a:avLst/>
          </a:prstGeom>
          <a:noFill/>
        </p:spPr>
        <p:txBody>
          <a:bodyPr wrap="square" rtlCol="0">
            <a:spAutoFit/>
          </a:bodyPr>
          <a:lstStyle/>
          <a:p>
            <a:pPr algn="ctr"/>
            <a:r>
              <a:rPr lang="en-US" sz="3200" dirty="0">
                <a:solidFill>
                  <a:srgbClr val="060606"/>
                </a:solidFill>
              </a:rPr>
              <a:t>That wasn’t so bad, was it?</a:t>
            </a:r>
          </a:p>
        </p:txBody>
      </p:sp>
    </p:spTree>
    <p:extLst>
      <p:ext uri="{BB962C8B-B14F-4D97-AF65-F5344CB8AC3E}">
        <p14:creationId xmlns:p14="http://schemas.microsoft.com/office/powerpoint/2010/main" val="35689209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179</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4" name="Picture 3" descr="A picture containing person, indoor, sitting, man&#10;&#10;Description automatically generated">
            <a:extLst>
              <a:ext uri="{FF2B5EF4-FFF2-40B4-BE49-F238E27FC236}">
                <a16:creationId xmlns:a16="http://schemas.microsoft.com/office/drawing/2014/main" id="{466A346D-72A7-4CDF-98EC-A3BA105D4830}"/>
              </a:ext>
            </a:extLst>
          </p:cNvPr>
          <p:cNvPicPr>
            <a:picLocks noChangeAspect="1"/>
          </p:cNvPicPr>
          <p:nvPr/>
        </p:nvPicPr>
        <p:blipFill rotWithShape="1">
          <a:blip r:embed="rId2"/>
          <a:srcRect b="3739"/>
          <a:stretch/>
        </p:blipFill>
        <p:spPr>
          <a:xfrm>
            <a:off x="2190750" y="2413592"/>
            <a:ext cx="4762500" cy="3447473"/>
          </a:xfrm>
          <a:prstGeom prst="rect">
            <a:avLst/>
          </a:prstGeom>
        </p:spPr>
      </p:pic>
    </p:spTree>
    <p:extLst>
      <p:ext uri="{BB962C8B-B14F-4D97-AF65-F5344CB8AC3E}">
        <p14:creationId xmlns:p14="http://schemas.microsoft.com/office/powerpoint/2010/main" val="51335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eaLnBrk="1" hangingPunct="1"/>
            <a:r>
              <a:rPr lang="en-US" altLang="en-US" sz="3600" dirty="0"/>
              <a:t>Material Participation – Reg. 1.469-5T</a:t>
            </a:r>
          </a:p>
        </p:txBody>
      </p:sp>
      <p:sp>
        <p:nvSpPr>
          <p:cNvPr id="4099" name="Text Box 3"/>
          <p:cNvSpPr txBox="1">
            <a:spLocks noChangeArrowheads="1"/>
          </p:cNvSpPr>
          <p:nvPr/>
        </p:nvSpPr>
        <p:spPr bwMode="auto">
          <a:xfrm>
            <a:off x="766763" y="1447800"/>
            <a:ext cx="7772400" cy="470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More than 500 hours</a:t>
            </a: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Substantially all participation (including hours spent by non-owners)</a:t>
            </a: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More than100 hours and as much as anyone else (including non-owners)</a:t>
            </a: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lang="en-US" altLang="en-US" sz="2800" dirty="0">
                <a:solidFill>
                  <a:srgbClr val="060606"/>
                </a:solidFill>
              </a:rPr>
              <a:t>Significant participation activity</a:t>
            </a:r>
            <a:endPar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endParaRP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Materially participated 5 out of last ten years</a:t>
            </a: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Personal service activity and materially participated any 3 prior years</a:t>
            </a:r>
          </a:p>
          <a:p>
            <a:pPr marL="514350" marR="0" lvl="0" indent="-514350" algn="l" defTabSz="914400" rtl="0" eaLnBrk="1" fontAlgn="base" latinLnBrk="0" hangingPunct="1">
              <a:lnSpc>
                <a:spcPct val="75000"/>
              </a:lnSpc>
              <a:spcBef>
                <a:spcPts val="1200"/>
              </a:spcBef>
              <a:spcAft>
                <a:spcPts val="600"/>
              </a:spcAft>
              <a:buClrTx/>
              <a:buSzTx/>
              <a:buFont typeface="+mj-lt"/>
              <a:buAutoNum type="arabicPeriod"/>
              <a:tabLst/>
              <a:defRPr/>
            </a:pPr>
            <a:r>
              <a:rPr kumimoji="0" lang="en-US" altLang="en-US" sz="28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Based on facts and circumstances</a:t>
            </a:r>
          </a:p>
        </p:txBody>
      </p:sp>
      <p:sp>
        <p:nvSpPr>
          <p:cNvPr id="4" name="TextBox 3"/>
          <p:cNvSpPr txBox="1"/>
          <p:nvPr/>
        </p:nvSpPr>
        <p:spPr>
          <a:xfrm>
            <a:off x="8305800" y="152400"/>
            <a:ext cx="609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8000"/>
                </a:solidFill>
                <a:effectLst/>
                <a:uLnTx/>
                <a:uFillTx/>
                <a:latin typeface="Arial" charset="0"/>
                <a:ea typeface="ＭＳ Ｐゴシック" pitchFamily="34" charset="-128"/>
                <a:cs typeface="Arial" charset="0"/>
              </a:rPr>
              <a:t>311</a:t>
            </a:r>
          </a:p>
        </p:txBody>
      </p:sp>
      <p:sp>
        <p:nvSpPr>
          <p:cNvPr id="5" name="TextBox 4">
            <a:extLst>
              <a:ext uri="{FF2B5EF4-FFF2-40B4-BE49-F238E27FC236}">
                <a16:creationId xmlns:a16="http://schemas.microsoft.com/office/drawing/2014/main" id="{64626418-4963-480C-B476-C9DF76D1BEC0}"/>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404355868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180</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963612" y="1973758"/>
            <a:ext cx="7239000" cy="3693319"/>
          </a:xfrm>
          <a:prstGeom prst="rect">
            <a:avLst/>
          </a:prstGeom>
          <a:noFill/>
        </p:spPr>
        <p:txBody>
          <a:bodyPr wrap="square" rtlCol="0">
            <a:spAutoFit/>
          </a:bodyPr>
          <a:lstStyle/>
          <a:p>
            <a:pPr algn="ctr">
              <a:spcAft>
                <a:spcPts val="1200"/>
              </a:spcAft>
            </a:pPr>
            <a:r>
              <a:rPr lang="en-US" sz="3200" dirty="0">
                <a:solidFill>
                  <a:srgbClr val="060606"/>
                </a:solidFill>
              </a:rPr>
              <a:t>Some real estate interests do NOT get to use the safe harbor…</a:t>
            </a:r>
            <a:r>
              <a:rPr lang="en-US" sz="3200" i="1" u="sng" dirty="0">
                <a:solidFill>
                  <a:srgbClr val="060606"/>
                </a:solidFill>
              </a:rPr>
              <a:t>oh, bummer</a:t>
            </a:r>
            <a:r>
              <a:rPr lang="en-US" sz="3200" dirty="0">
                <a:solidFill>
                  <a:srgbClr val="060606"/>
                </a:solidFill>
              </a:rPr>
              <a:t>!!</a:t>
            </a:r>
          </a:p>
          <a:p>
            <a:pPr marL="684213" indent="-457200">
              <a:buFont typeface="Arial" panose="020B0604020202020204" pitchFamily="34" charset="0"/>
              <a:buChar char="•"/>
            </a:pPr>
            <a:r>
              <a:rPr lang="en-US" sz="3200" dirty="0">
                <a:solidFill>
                  <a:srgbClr val="060606"/>
                </a:solidFill>
              </a:rPr>
              <a:t>Property leased under a “triple net lease”….remember TIM (taxes, insurance, maintenance)</a:t>
            </a:r>
          </a:p>
          <a:p>
            <a:pPr marL="684213" indent="-457200">
              <a:buFont typeface="Arial" panose="020B0604020202020204" pitchFamily="34" charset="0"/>
              <a:buChar char="•"/>
            </a:pPr>
            <a:r>
              <a:rPr lang="en-US" sz="3200" dirty="0">
                <a:solidFill>
                  <a:srgbClr val="060606"/>
                </a:solidFill>
              </a:rPr>
              <a:t>Real estate used by the taxpayer as a residence under IRC 280A(d)</a:t>
            </a:r>
          </a:p>
        </p:txBody>
      </p:sp>
    </p:spTree>
    <p:extLst>
      <p:ext uri="{BB962C8B-B14F-4D97-AF65-F5344CB8AC3E}">
        <p14:creationId xmlns:p14="http://schemas.microsoft.com/office/powerpoint/2010/main" val="33513227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181</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963612" y="1973758"/>
            <a:ext cx="7239000" cy="4185761"/>
          </a:xfrm>
          <a:prstGeom prst="rect">
            <a:avLst/>
          </a:prstGeom>
          <a:noFill/>
        </p:spPr>
        <p:txBody>
          <a:bodyPr wrap="square" rtlCol="0">
            <a:spAutoFit/>
          </a:bodyPr>
          <a:lstStyle/>
          <a:p>
            <a:pPr algn="ctr">
              <a:spcAft>
                <a:spcPts val="1200"/>
              </a:spcAft>
            </a:pPr>
            <a:r>
              <a:rPr lang="en-US" sz="3200" dirty="0">
                <a:solidFill>
                  <a:srgbClr val="060606"/>
                </a:solidFill>
              </a:rPr>
              <a:t>Some real estate interests do NOT get to use the safe harbor…</a:t>
            </a:r>
            <a:r>
              <a:rPr lang="en-US" sz="3200" i="1" u="sng" dirty="0">
                <a:solidFill>
                  <a:srgbClr val="060606"/>
                </a:solidFill>
              </a:rPr>
              <a:t>oh, bummer</a:t>
            </a:r>
            <a:r>
              <a:rPr lang="en-US" sz="3200" dirty="0">
                <a:solidFill>
                  <a:srgbClr val="060606"/>
                </a:solidFill>
              </a:rPr>
              <a:t>!!</a:t>
            </a:r>
          </a:p>
          <a:p>
            <a:pPr marL="684213" indent="-457200" algn="just">
              <a:buFont typeface="Arial" panose="020B0604020202020204" pitchFamily="34" charset="0"/>
              <a:buChar char="•"/>
            </a:pPr>
            <a:r>
              <a:rPr lang="en-US" sz="3200" dirty="0">
                <a:solidFill>
                  <a:srgbClr val="060606"/>
                </a:solidFill>
              </a:rPr>
              <a:t>Real estate rented to a trade or business conducted by the taxpayer or an RPE which is commonly controlled.</a:t>
            </a:r>
          </a:p>
          <a:p>
            <a:pPr marL="684213" indent="-457200" algn="just">
              <a:buFont typeface="Arial" panose="020B0604020202020204" pitchFamily="34" charset="0"/>
              <a:buChar char="•"/>
            </a:pPr>
            <a:r>
              <a:rPr lang="en-US" sz="3200" dirty="0">
                <a:solidFill>
                  <a:srgbClr val="060606"/>
                </a:solidFill>
              </a:rPr>
              <a:t>The entire property if any portion is treated as an SSTB.</a:t>
            </a:r>
          </a:p>
        </p:txBody>
      </p:sp>
    </p:spTree>
    <p:extLst>
      <p:ext uri="{BB962C8B-B14F-4D97-AF65-F5344CB8AC3E}">
        <p14:creationId xmlns:p14="http://schemas.microsoft.com/office/powerpoint/2010/main" val="25760071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182</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951309" y="1720195"/>
            <a:ext cx="7431952" cy="4678204"/>
          </a:xfrm>
          <a:prstGeom prst="rect">
            <a:avLst/>
          </a:prstGeom>
          <a:noFill/>
        </p:spPr>
        <p:txBody>
          <a:bodyPr wrap="square" rtlCol="0">
            <a:spAutoFit/>
          </a:bodyPr>
          <a:lstStyle/>
          <a:p>
            <a:pPr algn="ctr">
              <a:spcAft>
                <a:spcPts val="1200"/>
              </a:spcAft>
            </a:pPr>
            <a:r>
              <a:rPr lang="en-US" sz="3200" dirty="0">
                <a:solidFill>
                  <a:srgbClr val="060606"/>
                </a:solidFill>
              </a:rPr>
              <a:t>Some real estate interests do NOT get to use the safe harbor…</a:t>
            </a:r>
            <a:r>
              <a:rPr lang="en-US" sz="3200" i="1" u="sng" dirty="0">
                <a:solidFill>
                  <a:srgbClr val="060606"/>
                </a:solidFill>
              </a:rPr>
              <a:t>oh, bummer</a:t>
            </a:r>
            <a:r>
              <a:rPr lang="en-US" sz="3200" dirty="0">
                <a:solidFill>
                  <a:srgbClr val="060606"/>
                </a:solidFill>
              </a:rPr>
              <a:t>!!</a:t>
            </a:r>
          </a:p>
          <a:p>
            <a:pPr marL="684213" indent="-457200" algn="just">
              <a:buFont typeface="Arial" panose="020B0604020202020204" pitchFamily="34" charset="0"/>
              <a:buChar char="•"/>
            </a:pPr>
            <a:r>
              <a:rPr lang="en-US" sz="3200" dirty="0">
                <a:solidFill>
                  <a:srgbClr val="060606"/>
                </a:solidFill>
                <a:highlight>
                  <a:srgbClr val="FFFF00"/>
                </a:highlight>
              </a:rPr>
              <a:t>Remember, just because the prior 4 real estate interests cannot avail themselves of the safe harbor does NOT mean they lose out. They may STILL be deemed to be a trade or business under IRC 162 without the safe harbor!!</a:t>
            </a:r>
          </a:p>
        </p:txBody>
      </p:sp>
    </p:spTree>
    <p:extLst>
      <p:ext uri="{BB962C8B-B14F-4D97-AF65-F5344CB8AC3E}">
        <p14:creationId xmlns:p14="http://schemas.microsoft.com/office/powerpoint/2010/main" val="21343449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183</a:t>
            </a:fld>
            <a:endParaRPr lang="en-US" dirty="0"/>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pic>
        <p:nvPicPr>
          <p:cNvPr id="4" name="Picture 3" descr="A picture containing drawing&#10;&#10;Description automatically generated">
            <a:extLst>
              <a:ext uri="{FF2B5EF4-FFF2-40B4-BE49-F238E27FC236}">
                <a16:creationId xmlns:a16="http://schemas.microsoft.com/office/drawing/2014/main" id="{AE8A4B51-0B34-44BA-8961-3E72003E823B}"/>
              </a:ext>
            </a:extLst>
          </p:cNvPr>
          <p:cNvPicPr>
            <a:picLocks noChangeAspect="1"/>
          </p:cNvPicPr>
          <p:nvPr/>
        </p:nvPicPr>
        <p:blipFill>
          <a:blip r:embed="rId2"/>
          <a:stretch>
            <a:fillRect/>
          </a:stretch>
        </p:blipFill>
        <p:spPr>
          <a:xfrm>
            <a:off x="529431" y="1066800"/>
            <a:ext cx="8143875" cy="5172075"/>
          </a:xfrm>
          <a:prstGeom prst="rect">
            <a:avLst/>
          </a:prstGeom>
        </p:spPr>
      </p:pic>
    </p:spTree>
    <p:extLst>
      <p:ext uri="{BB962C8B-B14F-4D97-AF65-F5344CB8AC3E}">
        <p14:creationId xmlns:p14="http://schemas.microsoft.com/office/powerpoint/2010/main" val="247719132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184</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1524000" y="1955285"/>
            <a:ext cx="6284714" cy="3200876"/>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v"/>
            </a:pPr>
            <a:r>
              <a:rPr lang="en-US" sz="3200" dirty="0">
                <a:solidFill>
                  <a:srgbClr val="060606"/>
                </a:solidFill>
              </a:rPr>
              <a:t>You will be THRILLED to know that section 5 of the Revenue Procedure is entitled “Paperwork Reduction Act”.</a:t>
            </a:r>
          </a:p>
          <a:p>
            <a:pPr marL="457200" indent="-457200" algn="just">
              <a:spcAft>
                <a:spcPts val="1200"/>
              </a:spcAft>
              <a:buFont typeface="Wingdings" panose="05000000000000000000" pitchFamily="2" charset="2"/>
              <a:buChar char="v"/>
            </a:pPr>
            <a:r>
              <a:rPr lang="en-US" sz="3200" dirty="0">
                <a:solidFill>
                  <a:srgbClr val="060606"/>
                </a:solidFill>
                <a:highlight>
                  <a:srgbClr val="FFFF00"/>
                </a:highlight>
              </a:rPr>
              <a:t>Here are a few things it points out…</a:t>
            </a:r>
          </a:p>
        </p:txBody>
      </p:sp>
    </p:spTree>
    <p:extLst>
      <p:ext uri="{BB962C8B-B14F-4D97-AF65-F5344CB8AC3E}">
        <p14:creationId xmlns:p14="http://schemas.microsoft.com/office/powerpoint/2010/main" val="425860134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185</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914399" y="1973758"/>
            <a:ext cx="7468861" cy="1569660"/>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3200" dirty="0">
                <a:solidFill>
                  <a:srgbClr val="060606"/>
                </a:solidFill>
                <a:highlight>
                  <a:srgbClr val="FFFF00"/>
                </a:highlight>
              </a:rPr>
              <a:t>The estimated total annual reporting and recordkeeping burden is 5.5 million hours.</a:t>
            </a:r>
          </a:p>
        </p:txBody>
      </p:sp>
      <p:sp>
        <p:nvSpPr>
          <p:cNvPr id="6" name="TextBox 5">
            <a:extLst>
              <a:ext uri="{FF2B5EF4-FFF2-40B4-BE49-F238E27FC236}">
                <a16:creationId xmlns:a16="http://schemas.microsoft.com/office/drawing/2014/main" id="{0D836353-7B7E-4151-85F7-0224D34C8081}"/>
              </a:ext>
            </a:extLst>
          </p:cNvPr>
          <p:cNvSpPr txBox="1"/>
          <p:nvPr/>
        </p:nvSpPr>
        <p:spPr>
          <a:xfrm>
            <a:off x="836378" y="3798156"/>
            <a:ext cx="7468861" cy="2062103"/>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3200" dirty="0">
                <a:solidFill>
                  <a:srgbClr val="060606"/>
                </a:solidFill>
                <a:highlight>
                  <a:srgbClr val="FFFF00"/>
                </a:highlight>
              </a:rPr>
              <a:t>The estimated annual burden per respondent/recordkeeper varies from 3 to 10 hours, with an estimated average of 5 hours.</a:t>
            </a:r>
          </a:p>
        </p:txBody>
      </p:sp>
    </p:spTree>
    <p:extLst>
      <p:ext uri="{BB962C8B-B14F-4D97-AF65-F5344CB8AC3E}">
        <p14:creationId xmlns:p14="http://schemas.microsoft.com/office/powerpoint/2010/main" val="78553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186</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914399" y="1973758"/>
            <a:ext cx="7468861" cy="3539430"/>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3200" dirty="0">
                <a:solidFill>
                  <a:srgbClr val="060606"/>
                </a:solidFill>
                <a:highlight>
                  <a:srgbClr val="FFFF00"/>
                </a:highlight>
              </a:rPr>
              <a:t>The estimated number of respondents and/or recordkeepers is 1.1 million. This estimate is based on an assumption that only a portion of taxpayers and RPEs with interests in rental real estate will choose to rely on the safe harbor.</a:t>
            </a:r>
          </a:p>
        </p:txBody>
      </p:sp>
    </p:spTree>
    <p:extLst>
      <p:ext uri="{BB962C8B-B14F-4D97-AF65-F5344CB8AC3E}">
        <p14:creationId xmlns:p14="http://schemas.microsoft.com/office/powerpoint/2010/main" val="30840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187</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1218008" y="2438400"/>
            <a:ext cx="6705601" cy="2785378"/>
          </a:xfrm>
          <a:prstGeom prst="rect">
            <a:avLst/>
          </a:prstGeom>
          <a:noFill/>
        </p:spPr>
        <p:txBody>
          <a:bodyPr wrap="square" rtlCol="0">
            <a:spAutoFit/>
          </a:bodyPr>
          <a:lstStyle/>
          <a:p>
            <a:pPr marL="457200" indent="-457200" algn="just">
              <a:spcAft>
                <a:spcPts val="1800"/>
              </a:spcAft>
              <a:buFont typeface="Arial" panose="020B0604020202020204" pitchFamily="34" charset="0"/>
              <a:buChar char="•"/>
            </a:pPr>
            <a:r>
              <a:rPr lang="en-US" sz="3200" dirty="0">
                <a:solidFill>
                  <a:schemeClr val="tx2">
                    <a:lumMod val="50000"/>
                  </a:schemeClr>
                </a:solidFill>
              </a:rPr>
              <a:t>Interested in voicing your outrage, frustration or anger?</a:t>
            </a:r>
          </a:p>
          <a:p>
            <a:pPr marL="457200" indent="-457200" algn="just">
              <a:spcAft>
                <a:spcPts val="1200"/>
              </a:spcAft>
              <a:buFont typeface="Arial" panose="020B0604020202020204" pitchFamily="34" charset="0"/>
              <a:buChar char="•"/>
            </a:pPr>
            <a:r>
              <a:rPr lang="en-US" sz="3200" dirty="0">
                <a:solidFill>
                  <a:schemeClr val="tx2">
                    <a:lumMod val="50000"/>
                  </a:schemeClr>
                </a:solidFill>
              </a:rPr>
              <a:t>Interested in asking someone some questions who might actually know some answers?</a:t>
            </a:r>
          </a:p>
        </p:txBody>
      </p:sp>
    </p:spTree>
    <p:extLst>
      <p:ext uri="{BB962C8B-B14F-4D97-AF65-F5344CB8AC3E}">
        <p14:creationId xmlns:p14="http://schemas.microsoft.com/office/powerpoint/2010/main" val="267997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188</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758357" y="985390"/>
            <a:ext cx="7624904" cy="769441"/>
          </a:xfrm>
          <a:prstGeom prst="rect">
            <a:avLst/>
          </a:prstGeom>
          <a:noFill/>
          <a:ln>
            <a:solidFill>
              <a:srgbClr val="060606"/>
            </a:solidFill>
          </a:ln>
        </p:spPr>
        <p:txBody>
          <a:bodyPr wrap="square" rtlCol="0">
            <a:spAutoFit/>
          </a:bodyPr>
          <a:lstStyle/>
          <a:p>
            <a:pPr algn="ctr"/>
            <a:r>
              <a:rPr lang="en-US" sz="4400" i="1" u="sng" dirty="0">
                <a:solidFill>
                  <a:srgbClr val="FF0000"/>
                </a:solidFill>
              </a:rPr>
              <a:t>Revenue Procedure 2019-38</a:t>
            </a:r>
            <a:r>
              <a:rPr lang="en-US" sz="4400" dirty="0">
                <a:solidFill>
                  <a:srgbClr val="060606"/>
                </a:solidFill>
              </a:rPr>
              <a:t>, </a:t>
            </a:r>
            <a:endParaRPr lang="en-US" sz="4400" b="1" dirty="0">
              <a:solidFill>
                <a:srgbClr val="0070C0"/>
              </a:solidFill>
            </a:endParaRPr>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9" name="TextBox 8">
            <a:extLst>
              <a:ext uri="{FF2B5EF4-FFF2-40B4-BE49-F238E27FC236}">
                <a16:creationId xmlns:a16="http://schemas.microsoft.com/office/drawing/2014/main" id="{07D8DE06-DF63-4DBD-82B1-69541F2A7ED6}"/>
              </a:ext>
            </a:extLst>
          </p:cNvPr>
          <p:cNvSpPr txBox="1"/>
          <p:nvPr/>
        </p:nvSpPr>
        <p:spPr>
          <a:xfrm>
            <a:off x="1218008" y="2438400"/>
            <a:ext cx="6705601" cy="3277820"/>
          </a:xfrm>
          <a:prstGeom prst="rect">
            <a:avLst/>
          </a:prstGeom>
          <a:noFill/>
        </p:spPr>
        <p:txBody>
          <a:bodyPr wrap="square" rtlCol="0">
            <a:spAutoFit/>
          </a:bodyPr>
          <a:lstStyle/>
          <a:p>
            <a:pPr marL="457200" indent="-457200" algn="just">
              <a:spcAft>
                <a:spcPts val="1800"/>
              </a:spcAft>
              <a:buFont typeface="Arial" panose="020B0604020202020204" pitchFamily="34" charset="0"/>
              <a:buChar char="•"/>
            </a:pPr>
            <a:r>
              <a:rPr lang="en-US" sz="3200" dirty="0">
                <a:solidFill>
                  <a:srgbClr val="060606"/>
                </a:solidFill>
              </a:rPr>
              <a:t>If so, you are in luck!</a:t>
            </a:r>
          </a:p>
          <a:p>
            <a:pPr marL="457200" indent="-457200" algn="just">
              <a:spcAft>
                <a:spcPts val="1800"/>
              </a:spcAft>
              <a:buFont typeface="Arial" panose="020B0604020202020204" pitchFamily="34" charset="0"/>
              <a:buChar char="•"/>
            </a:pPr>
            <a:r>
              <a:rPr lang="en-US" sz="3200" i="1" u="sng" dirty="0">
                <a:solidFill>
                  <a:srgbClr val="060606"/>
                </a:solidFill>
                <a:highlight>
                  <a:srgbClr val="FFFF00"/>
                </a:highlight>
              </a:rPr>
              <a:t>Section 6. Drafting Information</a:t>
            </a:r>
            <a:r>
              <a:rPr lang="en-US" sz="3200" dirty="0">
                <a:solidFill>
                  <a:srgbClr val="060606"/>
                </a:solidFill>
              </a:rPr>
              <a:t>, lists the names and phone numbers of the 4 principal authors of this Revenue Procedure!</a:t>
            </a:r>
          </a:p>
        </p:txBody>
      </p:sp>
    </p:spTree>
    <p:extLst>
      <p:ext uri="{BB962C8B-B14F-4D97-AF65-F5344CB8AC3E}">
        <p14:creationId xmlns:p14="http://schemas.microsoft.com/office/powerpoint/2010/main" val="24342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189</a:t>
            </a:fld>
            <a:endParaRPr lang="en-US" dirty="0"/>
          </a:p>
        </p:txBody>
      </p:sp>
      <p:sp>
        <p:nvSpPr>
          <p:cNvPr id="7" name="TextBox 6">
            <a:extLst>
              <a:ext uri="{FF2B5EF4-FFF2-40B4-BE49-F238E27FC236}">
                <a16:creationId xmlns:a16="http://schemas.microsoft.com/office/drawing/2014/main" id="{6B0111A8-D3D7-4A0D-B076-529251EEB41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2" name="Rectangle 1">
            <a:extLst>
              <a:ext uri="{FF2B5EF4-FFF2-40B4-BE49-F238E27FC236}">
                <a16:creationId xmlns:a16="http://schemas.microsoft.com/office/drawing/2014/main" id="{49A39C46-35E3-4B48-A833-6581A89A3598}"/>
              </a:ext>
            </a:extLst>
          </p:cNvPr>
          <p:cNvSpPr/>
          <p:nvPr/>
        </p:nvSpPr>
        <p:spPr>
          <a:xfrm>
            <a:off x="228600" y="1143000"/>
            <a:ext cx="8305800" cy="3046988"/>
          </a:xfrm>
          <a:prstGeom prst="rect">
            <a:avLst/>
          </a:prstGeom>
          <a:noFill/>
        </p:spPr>
        <p:txBody>
          <a:bodyPr wrap="square" lIns="91440" tIns="45720" rIns="91440" bIns="45720">
            <a:spAutoFit/>
          </a:bodyPr>
          <a:lstStyle/>
          <a:p>
            <a:pPr algn="ctr"/>
            <a:r>
              <a:rPr lang="en-US" sz="4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OKAY…let’s get away from the REVENUE PROCEDURE and move on to other things!!</a:t>
            </a:r>
          </a:p>
        </p:txBody>
      </p:sp>
      <p:pic>
        <p:nvPicPr>
          <p:cNvPr id="5" name="Picture 4" descr="A picture containing drawing&#10;&#10;Description automatically generated">
            <a:extLst>
              <a:ext uri="{FF2B5EF4-FFF2-40B4-BE49-F238E27FC236}">
                <a16:creationId xmlns:a16="http://schemas.microsoft.com/office/drawing/2014/main" id="{9D6218C2-2131-470B-93F0-222C399F12EA}"/>
              </a:ext>
            </a:extLst>
          </p:cNvPr>
          <p:cNvPicPr>
            <a:picLocks noChangeAspect="1"/>
          </p:cNvPicPr>
          <p:nvPr/>
        </p:nvPicPr>
        <p:blipFill>
          <a:blip r:embed="rId2"/>
          <a:stretch>
            <a:fillRect/>
          </a:stretch>
        </p:blipFill>
        <p:spPr>
          <a:xfrm>
            <a:off x="5410200" y="3801118"/>
            <a:ext cx="3509818" cy="2451389"/>
          </a:xfrm>
          <a:prstGeom prst="rect">
            <a:avLst/>
          </a:prstGeom>
        </p:spPr>
      </p:pic>
    </p:spTree>
    <p:extLst>
      <p:ext uri="{BB962C8B-B14F-4D97-AF65-F5344CB8AC3E}">
        <p14:creationId xmlns:p14="http://schemas.microsoft.com/office/powerpoint/2010/main" val="272410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26281" y="802262"/>
            <a:ext cx="8072437" cy="608013"/>
          </a:xfrm>
        </p:spPr>
        <p:txBody>
          <a:bodyPr/>
          <a:lstStyle/>
          <a:p>
            <a:pPr eaLnBrk="1" hangingPunct="1"/>
            <a:r>
              <a:rPr lang="en-US" altLang="en-US" sz="3600" dirty="0"/>
              <a:t>Material Participation – Reg. 1.469-5T</a:t>
            </a:r>
          </a:p>
        </p:txBody>
      </p:sp>
      <p:sp>
        <p:nvSpPr>
          <p:cNvPr id="4099" name="Text Box 3"/>
          <p:cNvSpPr txBox="1">
            <a:spLocks noChangeArrowheads="1"/>
          </p:cNvSpPr>
          <p:nvPr/>
        </p:nvSpPr>
        <p:spPr bwMode="auto">
          <a:xfrm>
            <a:off x="1143000" y="2057400"/>
            <a:ext cx="6781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457200" marR="0" lvl="0" indent="-457200" algn="l" defTabSz="914400" rtl="0" eaLnBrk="1" fontAlgn="base" latinLnBrk="0" hangingPunct="1">
              <a:lnSpc>
                <a:spcPct val="75000"/>
              </a:lnSpc>
              <a:spcBef>
                <a:spcPts val="1200"/>
              </a:spcBef>
              <a:spcAft>
                <a:spcPts val="1800"/>
              </a:spcAft>
              <a:buClr>
                <a:srgbClr val="FF8000"/>
              </a:buClr>
              <a:buSzTx/>
              <a:buFontTx/>
              <a:buChar char="•"/>
              <a:tabLst/>
              <a:defRPr/>
            </a:pPr>
            <a:r>
              <a:rPr kumimoji="0" lang="en-US" altLang="en-US" sz="36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I highly recommend reading this entire regulation regularly with your staff.</a:t>
            </a:r>
          </a:p>
          <a:p>
            <a:pPr marL="457200" marR="0" lvl="0" indent="-457200" algn="l" defTabSz="914400" rtl="0" eaLnBrk="1" fontAlgn="base" latinLnBrk="0" hangingPunct="1">
              <a:lnSpc>
                <a:spcPct val="75000"/>
              </a:lnSpc>
              <a:spcBef>
                <a:spcPts val="1200"/>
              </a:spcBef>
              <a:spcAft>
                <a:spcPct val="0"/>
              </a:spcAft>
              <a:buClr>
                <a:srgbClr val="FF8000"/>
              </a:buClr>
              <a:buSzTx/>
              <a:buFontTx/>
              <a:buChar char="•"/>
              <a:tabLst/>
              <a:defRPr/>
            </a:pPr>
            <a:r>
              <a:rPr lang="en-US" altLang="en-US" sz="3600" dirty="0">
                <a:solidFill>
                  <a:srgbClr val="060606"/>
                </a:solidFill>
              </a:rPr>
              <a:t>We have a binder on each desk with all of this and more.</a:t>
            </a:r>
            <a:endParaRPr kumimoji="0" lang="en-US" altLang="en-US" sz="36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endParaRPr>
          </a:p>
        </p:txBody>
      </p:sp>
      <p:sp>
        <p:nvSpPr>
          <p:cNvPr id="4" name="TextBox 3"/>
          <p:cNvSpPr txBox="1"/>
          <p:nvPr/>
        </p:nvSpPr>
        <p:spPr>
          <a:xfrm>
            <a:off x="8323385" y="152400"/>
            <a:ext cx="609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srgbClr val="FF8000"/>
                </a:solidFill>
              </a:rPr>
              <a:t>311</a:t>
            </a:r>
            <a:endParaRPr kumimoji="0" lang="en-US" sz="1800" b="1" i="0" u="none" strike="noStrike" kern="1200" cap="none" spc="0" normalizeH="0" baseline="0" noProof="0" dirty="0">
              <a:ln>
                <a:noFill/>
              </a:ln>
              <a:solidFill>
                <a:srgbClr val="FF8000"/>
              </a:solidFill>
              <a:effectLst/>
              <a:uLnTx/>
              <a:uFillTx/>
              <a:latin typeface="Arial" charset="0"/>
              <a:ea typeface="ＭＳ Ｐゴシック" pitchFamily="34" charset="-128"/>
              <a:cs typeface="Arial" charset="0"/>
            </a:endParaRPr>
          </a:p>
        </p:txBody>
      </p:sp>
      <p:sp>
        <p:nvSpPr>
          <p:cNvPr id="2" name="TextBox 1">
            <a:extLst>
              <a:ext uri="{FF2B5EF4-FFF2-40B4-BE49-F238E27FC236}">
                <a16:creationId xmlns:a16="http://schemas.microsoft.com/office/drawing/2014/main" id="{3C4C3CD8-9A75-4450-8861-33789215B096}"/>
              </a:ext>
            </a:extLst>
          </p:cNvPr>
          <p:cNvSpPr txBox="1"/>
          <p:nvPr/>
        </p:nvSpPr>
        <p:spPr>
          <a:xfrm>
            <a:off x="1371600" y="5105400"/>
            <a:ext cx="6781800" cy="646331"/>
          </a:xfrm>
          <a:prstGeom prst="rect">
            <a:avLst/>
          </a:prstGeom>
          <a:noFill/>
        </p:spPr>
        <p:txBody>
          <a:bodyPr wrap="square" rtlCol="0">
            <a:spAutoFit/>
          </a:bodyPr>
          <a:lstStyle/>
          <a:p>
            <a:pPr algn="ctr"/>
            <a:r>
              <a:rPr lang="en-US" sz="3600" i="1" u="sng" dirty="0">
                <a:solidFill>
                  <a:srgbClr val="0070C0"/>
                </a:solidFill>
              </a:rPr>
              <a:t>www.mikegordoncpa.net</a:t>
            </a:r>
          </a:p>
        </p:txBody>
      </p:sp>
      <p:sp>
        <p:nvSpPr>
          <p:cNvPr id="6" name="TextBox 5">
            <a:extLst>
              <a:ext uri="{FF2B5EF4-FFF2-40B4-BE49-F238E27FC236}">
                <a16:creationId xmlns:a16="http://schemas.microsoft.com/office/drawing/2014/main" id="{C976FF84-F437-491B-BF17-57D5E659EFEA}"/>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38740084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190</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457200" y="924818"/>
            <a:ext cx="7854695" cy="584775"/>
          </a:xfrm>
          <a:prstGeom prst="rect">
            <a:avLst/>
          </a:prstGeom>
          <a:noFill/>
          <a:ln>
            <a:solidFill>
              <a:srgbClr val="060606"/>
            </a:solidFill>
          </a:ln>
        </p:spPr>
        <p:txBody>
          <a:bodyPr wrap="square" rtlCol="0">
            <a:spAutoFit/>
          </a:bodyPr>
          <a:lstStyle/>
          <a:p>
            <a:pPr algn="ctr">
              <a:spcAft>
                <a:spcPts val="1800"/>
              </a:spcAft>
            </a:pPr>
            <a:r>
              <a:rPr lang="en-US" sz="3200" b="1" dirty="0">
                <a:solidFill>
                  <a:srgbClr val="060606"/>
                </a:solidFill>
              </a:rPr>
              <a:t>Regarding UBIA…</a:t>
            </a:r>
            <a:r>
              <a:rPr lang="en-US" sz="3200" b="1" dirty="0" err="1">
                <a:solidFill>
                  <a:srgbClr val="0070C0"/>
                </a:solidFill>
              </a:rPr>
              <a:t>pgs</a:t>
            </a:r>
            <a:r>
              <a:rPr lang="en-US" sz="3200" b="1" dirty="0">
                <a:solidFill>
                  <a:srgbClr val="0070C0"/>
                </a:solidFill>
              </a:rPr>
              <a:t> 475-476 </a:t>
            </a:r>
            <a:endParaRPr lang="en-US" sz="3200" b="1" i="1" u="sng" dirty="0">
              <a:solidFill>
                <a:srgbClr val="0070C0"/>
              </a:solidFill>
            </a:endParaRPr>
          </a:p>
        </p:txBody>
      </p:sp>
      <p:sp>
        <p:nvSpPr>
          <p:cNvPr id="5" name="Rectangle 4">
            <a:extLst>
              <a:ext uri="{FF2B5EF4-FFF2-40B4-BE49-F238E27FC236}">
                <a16:creationId xmlns:a16="http://schemas.microsoft.com/office/drawing/2014/main" id="{3614E9CF-5666-4432-B466-E87FB116118D}"/>
              </a:ext>
            </a:extLst>
          </p:cNvPr>
          <p:cNvSpPr/>
          <p:nvPr/>
        </p:nvSpPr>
        <p:spPr>
          <a:xfrm>
            <a:off x="1248155" y="2209800"/>
            <a:ext cx="6272784" cy="3200876"/>
          </a:xfrm>
          <a:prstGeom prst="rect">
            <a:avLst/>
          </a:prstGeom>
          <a:ln>
            <a:solidFill>
              <a:schemeClr val="bg1"/>
            </a:solidFill>
          </a:ln>
        </p:spPr>
        <p:txBody>
          <a:bodyPr wrap="square">
            <a:spAutoFit/>
          </a:bodyPr>
          <a:lstStyle/>
          <a:p>
            <a:pPr marL="457200" marR="0" indent="-457200" algn="just">
              <a:spcBef>
                <a:spcPts val="0"/>
              </a:spcBef>
              <a:spcAft>
                <a:spcPts val="600"/>
              </a:spcAft>
              <a:buFont typeface="Wingdings" panose="05000000000000000000" pitchFamily="2" charset="2"/>
              <a:buChar char="§"/>
            </a:pPr>
            <a:r>
              <a:rPr lang="en-US" sz="3200" dirty="0">
                <a:solidFill>
                  <a:srgbClr val="060606"/>
                </a:solidFill>
                <a:latin typeface="Times New Roman" panose="02020603050405020304" pitchFamily="18" charset="0"/>
                <a:ea typeface="Times New Roman" panose="02020603050405020304" pitchFamily="18" charset="0"/>
              </a:rPr>
              <a:t>Now that we have actually gone through a REAL tax season (!!), did your tax software calculate the UBIA correctly?</a:t>
            </a:r>
          </a:p>
          <a:p>
            <a:pPr marL="457200" marR="0" indent="-457200" algn="just">
              <a:spcBef>
                <a:spcPts val="0"/>
              </a:spcBef>
              <a:spcAft>
                <a:spcPts val="600"/>
              </a:spcAft>
              <a:buFont typeface="Wingdings" panose="05000000000000000000" pitchFamily="2" charset="2"/>
              <a:buChar char="§"/>
            </a:pPr>
            <a:endParaRPr lang="en-US" sz="3200" dirty="0">
              <a:solidFill>
                <a:srgbClr val="060606"/>
              </a:solidFill>
              <a:effectLst/>
              <a:latin typeface="Times New Roman" panose="02020603050405020304" pitchFamily="18" charset="0"/>
              <a:ea typeface="Times New Roman" panose="02020603050405020304" pitchFamily="18" charset="0"/>
            </a:endParaRPr>
          </a:p>
          <a:p>
            <a:pPr marL="457200" marR="0" indent="-457200" algn="just">
              <a:spcBef>
                <a:spcPts val="0"/>
              </a:spcBef>
              <a:spcAft>
                <a:spcPts val="600"/>
              </a:spcAft>
              <a:buFont typeface="Wingdings" panose="05000000000000000000" pitchFamily="2" charset="2"/>
              <a:buChar char="§"/>
            </a:pPr>
            <a:r>
              <a:rPr lang="en-US" sz="3200" dirty="0">
                <a:solidFill>
                  <a:srgbClr val="060606"/>
                </a:solidFill>
                <a:latin typeface="Times New Roman" panose="02020603050405020304" pitchFamily="18" charset="0"/>
                <a:ea typeface="Times New Roman" panose="02020603050405020304" pitchFamily="18" charset="0"/>
              </a:rPr>
              <a:t>Did any of you check? </a:t>
            </a:r>
            <a:endParaRPr lang="en-US" sz="32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1117816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191</a:t>
            </a:fld>
            <a:endParaRPr lang="en-US" dirty="0"/>
          </a:p>
        </p:txBody>
      </p:sp>
      <p:sp>
        <p:nvSpPr>
          <p:cNvPr id="5" name="Rectangle 4">
            <a:extLst>
              <a:ext uri="{FF2B5EF4-FFF2-40B4-BE49-F238E27FC236}">
                <a16:creationId xmlns:a16="http://schemas.microsoft.com/office/drawing/2014/main" id="{3614E9CF-5666-4432-B466-E87FB116118D}"/>
              </a:ext>
            </a:extLst>
          </p:cNvPr>
          <p:cNvSpPr/>
          <p:nvPr/>
        </p:nvSpPr>
        <p:spPr>
          <a:xfrm>
            <a:off x="762000" y="1509593"/>
            <a:ext cx="7362445" cy="4185761"/>
          </a:xfrm>
          <a:prstGeom prst="rect">
            <a:avLst/>
          </a:prstGeom>
          <a:ln>
            <a:solidFill>
              <a:schemeClr val="bg1"/>
            </a:solidFill>
          </a:ln>
        </p:spPr>
        <p:txBody>
          <a:bodyPr wrap="square">
            <a:spAutoFit/>
          </a:bodyPr>
          <a:lstStyle/>
          <a:p>
            <a:pPr marL="457200" marR="0" indent="-457200" algn="just">
              <a:spcBef>
                <a:spcPts val="0"/>
              </a:spcBef>
              <a:spcAft>
                <a:spcPts val="600"/>
              </a:spcAft>
              <a:buFont typeface="Wingdings" panose="05000000000000000000" pitchFamily="2" charset="2"/>
              <a:buChar char="§"/>
            </a:pPr>
            <a:r>
              <a:rPr lang="en-US" sz="3200" b="1" u="sng" dirty="0">
                <a:solidFill>
                  <a:srgbClr val="060606"/>
                </a:solidFill>
                <a:latin typeface="Times New Roman" panose="02020603050405020304" pitchFamily="18" charset="0"/>
                <a:ea typeface="Times New Roman" panose="02020603050405020304" pitchFamily="18" charset="0"/>
              </a:rPr>
              <a:t>QUESTION:</a:t>
            </a:r>
            <a:r>
              <a:rPr lang="en-US" sz="3200" dirty="0">
                <a:solidFill>
                  <a:srgbClr val="060606"/>
                </a:solidFill>
                <a:latin typeface="Times New Roman" panose="02020603050405020304" pitchFamily="18" charset="0"/>
                <a:ea typeface="Times New Roman" panose="02020603050405020304" pitchFamily="18" charset="0"/>
              </a:rPr>
              <a:t> Must the asset be listed on a </a:t>
            </a:r>
            <a:r>
              <a:rPr lang="en-US" sz="3200" dirty="0" err="1">
                <a:solidFill>
                  <a:srgbClr val="060606"/>
                </a:solidFill>
                <a:latin typeface="Times New Roman" panose="02020603050405020304" pitchFamily="18" charset="0"/>
                <a:ea typeface="Times New Roman" panose="02020603050405020304" pitchFamily="18" charset="0"/>
              </a:rPr>
              <a:t>depreciaton</a:t>
            </a:r>
            <a:r>
              <a:rPr lang="en-US" sz="3200" dirty="0">
                <a:solidFill>
                  <a:srgbClr val="060606"/>
                </a:solidFill>
                <a:latin typeface="Times New Roman" panose="02020603050405020304" pitchFamily="18" charset="0"/>
                <a:ea typeface="Times New Roman" panose="02020603050405020304" pitchFamily="18" charset="0"/>
              </a:rPr>
              <a:t> detail schedule?</a:t>
            </a:r>
          </a:p>
          <a:p>
            <a:pPr marL="801688" marR="0" indent="-457200" algn="just">
              <a:spcBef>
                <a:spcPts val="0"/>
              </a:spcBef>
              <a:spcAft>
                <a:spcPts val="600"/>
              </a:spcAft>
              <a:buFont typeface="Wingdings" panose="05000000000000000000" pitchFamily="2" charset="2"/>
              <a:buChar char="§"/>
            </a:pPr>
            <a:r>
              <a:rPr lang="en-US" sz="3200" b="1" u="sng" dirty="0">
                <a:solidFill>
                  <a:srgbClr val="060606"/>
                </a:solidFill>
                <a:effectLst/>
                <a:latin typeface="Times New Roman" panose="02020603050405020304" pitchFamily="18" charset="0"/>
                <a:ea typeface="Times New Roman" panose="02020603050405020304" pitchFamily="18" charset="0"/>
              </a:rPr>
              <a:t>EXAMPLE 1:</a:t>
            </a:r>
            <a:r>
              <a:rPr lang="en-US" sz="3200" dirty="0">
                <a:solidFill>
                  <a:srgbClr val="060606"/>
                </a:solidFill>
                <a:effectLst/>
                <a:latin typeface="Times New Roman" panose="02020603050405020304" pitchFamily="18" charset="0"/>
                <a:ea typeface="Times New Roman" panose="02020603050405020304" pitchFamily="18" charset="0"/>
              </a:rPr>
              <a:t> De Minimis example in the regs showed a taxpayer deducting $1,125,000 currently. </a:t>
            </a:r>
          </a:p>
          <a:p>
            <a:pPr marL="801688" marR="0" indent="-457200" algn="just">
              <a:spcBef>
                <a:spcPts val="0"/>
              </a:spcBef>
              <a:spcAft>
                <a:spcPts val="600"/>
              </a:spcAft>
              <a:buFont typeface="Wingdings" panose="05000000000000000000" pitchFamily="2" charset="2"/>
              <a:buChar char="§"/>
            </a:pPr>
            <a:r>
              <a:rPr lang="en-US" sz="3200" b="1" u="sng" dirty="0">
                <a:solidFill>
                  <a:srgbClr val="060606"/>
                </a:solidFill>
                <a:latin typeface="Times New Roman" panose="02020603050405020304" pitchFamily="18" charset="0"/>
                <a:ea typeface="Times New Roman" panose="02020603050405020304" pitchFamily="18" charset="0"/>
              </a:rPr>
              <a:t>ISSUE:</a:t>
            </a:r>
            <a:r>
              <a:rPr lang="en-US" sz="3200" dirty="0">
                <a:solidFill>
                  <a:srgbClr val="060606"/>
                </a:solidFill>
                <a:latin typeface="Times New Roman" panose="02020603050405020304" pitchFamily="18" charset="0"/>
                <a:ea typeface="Times New Roman" panose="02020603050405020304" pitchFamily="18" charset="0"/>
              </a:rPr>
              <a:t> Can we count that toward UBIA even though it does NOT appear on any depreciation schedule?</a:t>
            </a:r>
            <a:endParaRPr lang="en-US" sz="32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7" name="TextBox 6">
            <a:extLst>
              <a:ext uri="{FF2B5EF4-FFF2-40B4-BE49-F238E27FC236}">
                <a16:creationId xmlns:a16="http://schemas.microsoft.com/office/drawing/2014/main" id="{0F6FCB44-0E77-45C8-8684-E92D24794DB0}"/>
              </a:ext>
            </a:extLst>
          </p:cNvPr>
          <p:cNvSpPr txBox="1"/>
          <p:nvPr/>
        </p:nvSpPr>
        <p:spPr>
          <a:xfrm>
            <a:off x="457200" y="924818"/>
            <a:ext cx="7854695" cy="584775"/>
          </a:xfrm>
          <a:prstGeom prst="rect">
            <a:avLst/>
          </a:prstGeom>
          <a:noFill/>
          <a:ln>
            <a:solidFill>
              <a:srgbClr val="060606"/>
            </a:solidFill>
          </a:ln>
        </p:spPr>
        <p:txBody>
          <a:bodyPr wrap="square" rtlCol="0">
            <a:spAutoFit/>
          </a:bodyPr>
          <a:lstStyle/>
          <a:p>
            <a:pPr algn="ctr">
              <a:spcAft>
                <a:spcPts val="1800"/>
              </a:spcAft>
            </a:pPr>
            <a:r>
              <a:rPr lang="en-US" sz="3200" b="1" dirty="0">
                <a:solidFill>
                  <a:srgbClr val="060606"/>
                </a:solidFill>
              </a:rPr>
              <a:t>Regarding UBIA…</a:t>
            </a:r>
            <a:r>
              <a:rPr lang="en-US" sz="3200" b="1" dirty="0" err="1">
                <a:solidFill>
                  <a:srgbClr val="0070C0"/>
                </a:solidFill>
              </a:rPr>
              <a:t>pgs</a:t>
            </a:r>
            <a:r>
              <a:rPr lang="en-US" sz="3200" b="1" dirty="0">
                <a:solidFill>
                  <a:srgbClr val="0070C0"/>
                </a:solidFill>
              </a:rPr>
              <a:t> 475-476 </a:t>
            </a:r>
            <a:endParaRPr lang="en-US" sz="3200" b="1" i="1" u="sng" dirty="0">
              <a:solidFill>
                <a:srgbClr val="0070C0"/>
              </a:solidFill>
            </a:endParaRPr>
          </a:p>
        </p:txBody>
      </p:sp>
    </p:spTree>
    <p:extLst>
      <p:ext uri="{BB962C8B-B14F-4D97-AF65-F5344CB8AC3E}">
        <p14:creationId xmlns:p14="http://schemas.microsoft.com/office/powerpoint/2010/main" val="184036258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192</a:t>
            </a:fld>
            <a:endParaRPr lang="en-US" dirty="0"/>
          </a:p>
        </p:txBody>
      </p:sp>
      <p:sp>
        <p:nvSpPr>
          <p:cNvPr id="5" name="Rectangle 4">
            <a:extLst>
              <a:ext uri="{FF2B5EF4-FFF2-40B4-BE49-F238E27FC236}">
                <a16:creationId xmlns:a16="http://schemas.microsoft.com/office/drawing/2014/main" id="{3614E9CF-5666-4432-B466-E87FB116118D}"/>
              </a:ext>
            </a:extLst>
          </p:cNvPr>
          <p:cNvSpPr/>
          <p:nvPr/>
        </p:nvSpPr>
        <p:spPr>
          <a:xfrm>
            <a:off x="1156286" y="1752600"/>
            <a:ext cx="6829045" cy="4108817"/>
          </a:xfrm>
          <a:prstGeom prst="rect">
            <a:avLst/>
          </a:prstGeom>
          <a:ln>
            <a:solidFill>
              <a:schemeClr val="bg1"/>
            </a:solidFill>
          </a:ln>
        </p:spPr>
        <p:txBody>
          <a:bodyPr wrap="square">
            <a:spAutoFit/>
          </a:bodyPr>
          <a:lstStyle/>
          <a:p>
            <a:pPr marL="457200" marR="0" indent="-457200" algn="just">
              <a:spcBef>
                <a:spcPts val="0"/>
              </a:spcBef>
              <a:spcAft>
                <a:spcPts val="600"/>
              </a:spcAft>
              <a:buFont typeface="Wingdings" panose="05000000000000000000" pitchFamily="2" charset="2"/>
              <a:buChar char="§"/>
            </a:pPr>
            <a:r>
              <a:rPr lang="en-US" sz="3200" b="1" u="sng" dirty="0">
                <a:solidFill>
                  <a:srgbClr val="060606"/>
                </a:solidFill>
                <a:latin typeface="Times New Roman" panose="02020603050405020304" pitchFamily="18" charset="0"/>
                <a:ea typeface="Times New Roman" panose="02020603050405020304" pitchFamily="18" charset="0"/>
              </a:rPr>
              <a:t>EXAMPLE 2:</a:t>
            </a:r>
            <a:r>
              <a:rPr lang="en-US" sz="3200" dirty="0">
                <a:solidFill>
                  <a:srgbClr val="060606"/>
                </a:solidFill>
                <a:latin typeface="Times New Roman" panose="02020603050405020304" pitchFamily="18" charset="0"/>
                <a:ea typeface="Times New Roman" panose="02020603050405020304" pitchFamily="18" charset="0"/>
              </a:rPr>
              <a:t> New client comes in. Has been in business for 20 years. Depreciation schedule shows 75% of the assets as fully depreciated already.</a:t>
            </a:r>
          </a:p>
          <a:p>
            <a:pPr marL="457200" marR="0" indent="-457200" algn="just">
              <a:spcBef>
                <a:spcPts val="0"/>
              </a:spcBef>
              <a:spcAft>
                <a:spcPts val="600"/>
              </a:spcAft>
              <a:buFont typeface="Wingdings" panose="05000000000000000000" pitchFamily="2" charset="2"/>
              <a:buChar char="§"/>
            </a:pPr>
            <a:r>
              <a:rPr lang="en-US" sz="3200" dirty="0">
                <a:solidFill>
                  <a:srgbClr val="060606"/>
                </a:solidFill>
                <a:latin typeface="Times New Roman" panose="02020603050405020304" pitchFamily="18" charset="0"/>
                <a:ea typeface="Times New Roman" panose="02020603050405020304" pitchFamily="18" charset="0"/>
              </a:rPr>
              <a:t> You do NOT want to input all of them individually into your tax software!!</a:t>
            </a:r>
            <a:endParaRPr lang="en-US" sz="32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7" name="TextBox 6">
            <a:extLst>
              <a:ext uri="{FF2B5EF4-FFF2-40B4-BE49-F238E27FC236}">
                <a16:creationId xmlns:a16="http://schemas.microsoft.com/office/drawing/2014/main" id="{1D00B535-9CD9-48AF-96BB-F939006BA7EC}"/>
              </a:ext>
            </a:extLst>
          </p:cNvPr>
          <p:cNvSpPr txBox="1"/>
          <p:nvPr/>
        </p:nvSpPr>
        <p:spPr>
          <a:xfrm>
            <a:off x="457200" y="924818"/>
            <a:ext cx="7854695" cy="584775"/>
          </a:xfrm>
          <a:prstGeom prst="rect">
            <a:avLst/>
          </a:prstGeom>
          <a:noFill/>
          <a:ln>
            <a:solidFill>
              <a:srgbClr val="060606"/>
            </a:solidFill>
          </a:ln>
        </p:spPr>
        <p:txBody>
          <a:bodyPr wrap="square" rtlCol="0">
            <a:spAutoFit/>
          </a:bodyPr>
          <a:lstStyle/>
          <a:p>
            <a:pPr algn="ctr">
              <a:spcAft>
                <a:spcPts val="1800"/>
              </a:spcAft>
            </a:pPr>
            <a:r>
              <a:rPr lang="en-US" sz="3200" b="1" dirty="0">
                <a:solidFill>
                  <a:srgbClr val="060606"/>
                </a:solidFill>
              </a:rPr>
              <a:t>Regarding UBIA…</a:t>
            </a:r>
            <a:r>
              <a:rPr lang="en-US" sz="3200" b="1" dirty="0" err="1">
                <a:solidFill>
                  <a:srgbClr val="0070C0"/>
                </a:solidFill>
              </a:rPr>
              <a:t>pgs</a:t>
            </a:r>
            <a:r>
              <a:rPr lang="en-US" sz="3200" b="1" dirty="0">
                <a:solidFill>
                  <a:srgbClr val="0070C0"/>
                </a:solidFill>
              </a:rPr>
              <a:t> 475-476 </a:t>
            </a:r>
            <a:endParaRPr lang="en-US" sz="3200" b="1" i="1" u="sng" dirty="0">
              <a:solidFill>
                <a:srgbClr val="0070C0"/>
              </a:solidFill>
            </a:endParaRPr>
          </a:p>
        </p:txBody>
      </p:sp>
    </p:spTree>
    <p:extLst>
      <p:ext uri="{BB962C8B-B14F-4D97-AF65-F5344CB8AC3E}">
        <p14:creationId xmlns:p14="http://schemas.microsoft.com/office/powerpoint/2010/main" val="4492512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193</a:t>
            </a:fld>
            <a:endParaRPr lang="en-US" dirty="0"/>
          </a:p>
        </p:txBody>
      </p:sp>
      <p:sp>
        <p:nvSpPr>
          <p:cNvPr id="5" name="Rectangle 4">
            <a:extLst>
              <a:ext uri="{FF2B5EF4-FFF2-40B4-BE49-F238E27FC236}">
                <a16:creationId xmlns:a16="http://schemas.microsoft.com/office/drawing/2014/main" id="{3614E9CF-5666-4432-B466-E87FB116118D}"/>
              </a:ext>
            </a:extLst>
          </p:cNvPr>
          <p:cNvSpPr/>
          <p:nvPr/>
        </p:nvSpPr>
        <p:spPr>
          <a:xfrm>
            <a:off x="1156286" y="1752600"/>
            <a:ext cx="6829045" cy="3616375"/>
          </a:xfrm>
          <a:prstGeom prst="rect">
            <a:avLst/>
          </a:prstGeom>
          <a:ln>
            <a:solidFill>
              <a:schemeClr val="bg1"/>
            </a:solidFill>
          </a:ln>
        </p:spPr>
        <p:txBody>
          <a:bodyPr wrap="square">
            <a:spAutoFit/>
          </a:bodyPr>
          <a:lstStyle/>
          <a:p>
            <a:pPr marL="457200" marR="0" indent="-457200" algn="just">
              <a:spcBef>
                <a:spcPts val="0"/>
              </a:spcBef>
              <a:spcAft>
                <a:spcPts val="600"/>
              </a:spcAft>
              <a:buFont typeface="Wingdings" panose="05000000000000000000" pitchFamily="2" charset="2"/>
              <a:buChar char="§"/>
            </a:pPr>
            <a:r>
              <a:rPr lang="en-US" sz="3200" b="1" u="sng" dirty="0">
                <a:solidFill>
                  <a:srgbClr val="060606"/>
                </a:solidFill>
                <a:latin typeface="Times New Roman" panose="02020603050405020304" pitchFamily="18" charset="0"/>
                <a:ea typeface="Times New Roman" panose="02020603050405020304" pitchFamily="18" charset="0"/>
              </a:rPr>
              <a:t>EXAMPLE 2 </a:t>
            </a:r>
            <a:r>
              <a:rPr lang="en-US" sz="2800" b="1" i="1" u="sng" dirty="0">
                <a:solidFill>
                  <a:srgbClr val="060606"/>
                </a:solidFill>
                <a:latin typeface="Times New Roman" panose="02020603050405020304" pitchFamily="18" charset="0"/>
                <a:ea typeface="Times New Roman" panose="02020603050405020304" pitchFamily="18" charset="0"/>
              </a:rPr>
              <a:t>(continued….)</a:t>
            </a:r>
            <a:r>
              <a:rPr lang="en-US" sz="3200" b="1" u="sng" dirty="0">
                <a:solidFill>
                  <a:srgbClr val="060606"/>
                </a:solidFill>
                <a:latin typeface="Times New Roman" panose="02020603050405020304" pitchFamily="18" charset="0"/>
                <a:ea typeface="Times New Roman" panose="02020603050405020304" pitchFamily="18" charset="0"/>
              </a:rPr>
              <a:t>:</a:t>
            </a:r>
            <a:r>
              <a:rPr lang="en-US" sz="3200" dirty="0">
                <a:solidFill>
                  <a:srgbClr val="060606"/>
                </a:solidFill>
                <a:latin typeface="Times New Roman" panose="02020603050405020304" pitchFamily="18" charset="0"/>
                <a:ea typeface="Times New Roman" panose="02020603050405020304" pitchFamily="18" charset="0"/>
              </a:rPr>
              <a:t> So you put all of the fully depreciated assets on ONE LINE of the schedule!! (</a:t>
            </a:r>
            <a:r>
              <a:rPr lang="en-US" sz="3200" i="1" dirty="0">
                <a:solidFill>
                  <a:srgbClr val="060606"/>
                </a:solidFill>
                <a:latin typeface="Times New Roman" panose="02020603050405020304" pitchFamily="18" charset="0"/>
                <a:ea typeface="Times New Roman" panose="02020603050405020304" pitchFamily="18" charset="0"/>
              </a:rPr>
              <a:t>You’ve all done that!</a:t>
            </a:r>
            <a:r>
              <a:rPr lang="en-US" sz="3200" dirty="0">
                <a:solidFill>
                  <a:srgbClr val="060606"/>
                </a:solidFill>
                <a:latin typeface="Times New Roman" panose="02020603050405020304" pitchFamily="18" charset="0"/>
                <a:ea typeface="Times New Roman" panose="02020603050405020304" pitchFamily="18" charset="0"/>
              </a:rPr>
              <a:t>).</a:t>
            </a:r>
          </a:p>
          <a:p>
            <a:pPr marL="457200" marR="0" indent="-457200" algn="just">
              <a:spcBef>
                <a:spcPts val="0"/>
              </a:spcBef>
              <a:spcAft>
                <a:spcPts val="600"/>
              </a:spcAft>
              <a:buFont typeface="Wingdings" panose="05000000000000000000" pitchFamily="2" charset="2"/>
              <a:buChar char="§"/>
            </a:pPr>
            <a:r>
              <a:rPr lang="en-US" sz="3200" dirty="0">
                <a:solidFill>
                  <a:srgbClr val="060606"/>
                </a:solidFill>
                <a:latin typeface="Times New Roman" panose="02020603050405020304" pitchFamily="18" charset="0"/>
                <a:ea typeface="Times New Roman" panose="02020603050405020304" pitchFamily="18" charset="0"/>
              </a:rPr>
              <a:t> How do you account for that for UBIA? Your tax software cannot figure it out! What did you do?</a:t>
            </a:r>
            <a:endParaRPr lang="en-US" sz="32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7" name="TextBox 6">
            <a:extLst>
              <a:ext uri="{FF2B5EF4-FFF2-40B4-BE49-F238E27FC236}">
                <a16:creationId xmlns:a16="http://schemas.microsoft.com/office/drawing/2014/main" id="{B2156461-F5A3-4EA5-AE32-4C5F57A1ECD9}"/>
              </a:ext>
            </a:extLst>
          </p:cNvPr>
          <p:cNvSpPr txBox="1"/>
          <p:nvPr/>
        </p:nvSpPr>
        <p:spPr>
          <a:xfrm>
            <a:off x="457200" y="924818"/>
            <a:ext cx="7854695" cy="584775"/>
          </a:xfrm>
          <a:prstGeom prst="rect">
            <a:avLst/>
          </a:prstGeom>
          <a:noFill/>
          <a:ln>
            <a:solidFill>
              <a:srgbClr val="060606"/>
            </a:solidFill>
          </a:ln>
        </p:spPr>
        <p:txBody>
          <a:bodyPr wrap="square" rtlCol="0">
            <a:spAutoFit/>
          </a:bodyPr>
          <a:lstStyle/>
          <a:p>
            <a:pPr algn="ctr">
              <a:spcAft>
                <a:spcPts val="1800"/>
              </a:spcAft>
            </a:pPr>
            <a:r>
              <a:rPr lang="en-US" sz="3200" b="1" dirty="0">
                <a:solidFill>
                  <a:srgbClr val="060606"/>
                </a:solidFill>
              </a:rPr>
              <a:t>Regarding UBIA…</a:t>
            </a:r>
            <a:r>
              <a:rPr lang="en-US" sz="3200" b="1" dirty="0" err="1">
                <a:solidFill>
                  <a:srgbClr val="0070C0"/>
                </a:solidFill>
              </a:rPr>
              <a:t>pgs</a:t>
            </a:r>
            <a:r>
              <a:rPr lang="en-US" sz="3200" b="1" dirty="0">
                <a:solidFill>
                  <a:srgbClr val="0070C0"/>
                </a:solidFill>
              </a:rPr>
              <a:t> 475-476 </a:t>
            </a:r>
            <a:endParaRPr lang="en-US" sz="3200" b="1" i="1" u="sng" dirty="0">
              <a:solidFill>
                <a:srgbClr val="0070C0"/>
              </a:solidFill>
            </a:endParaRPr>
          </a:p>
        </p:txBody>
      </p:sp>
    </p:spTree>
    <p:extLst>
      <p:ext uri="{BB962C8B-B14F-4D97-AF65-F5344CB8AC3E}">
        <p14:creationId xmlns:p14="http://schemas.microsoft.com/office/powerpoint/2010/main" val="3059463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194</a:t>
            </a:fld>
            <a:endParaRPr lang="en-US" dirty="0"/>
          </a:p>
        </p:txBody>
      </p:sp>
      <p:sp>
        <p:nvSpPr>
          <p:cNvPr id="7" name="Title 1">
            <a:extLst>
              <a:ext uri="{FF2B5EF4-FFF2-40B4-BE49-F238E27FC236}">
                <a16:creationId xmlns:a16="http://schemas.microsoft.com/office/drawing/2014/main" id="{0D94FE57-E7FC-4D89-960C-891C9ED112DC}"/>
              </a:ext>
            </a:extLst>
          </p:cNvPr>
          <p:cNvSpPr>
            <a:spLocks noGrp="1"/>
          </p:cNvSpPr>
          <p:nvPr>
            <p:ph type="title"/>
          </p:nvPr>
        </p:nvSpPr>
        <p:spPr>
          <a:xfrm>
            <a:off x="917892" y="755034"/>
            <a:ext cx="7251192" cy="583526"/>
          </a:xfrm>
        </p:spPr>
        <p:txBody>
          <a:bodyPr/>
          <a:lstStyle/>
          <a:p>
            <a:pPr algn="just"/>
            <a:r>
              <a:rPr lang="en-US" sz="3200" b="1" u="sng" dirty="0"/>
              <a:t>When dealing with the UBIA rules…..</a:t>
            </a:r>
          </a:p>
        </p:txBody>
      </p:sp>
      <p:sp>
        <p:nvSpPr>
          <p:cNvPr id="3" name="TextBox 2">
            <a:extLst>
              <a:ext uri="{FF2B5EF4-FFF2-40B4-BE49-F238E27FC236}">
                <a16:creationId xmlns:a16="http://schemas.microsoft.com/office/drawing/2014/main" id="{E17391FD-D0B1-4EE3-B0BA-09E9739D0EB8}"/>
              </a:ext>
            </a:extLst>
          </p:cNvPr>
          <p:cNvSpPr txBox="1"/>
          <p:nvPr/>
        </p:nvSpPr>
        <p:spPr>
          <a:xfrm>
            <a:off x="1143000" y="1720840"/>
            <a:ext cx="7173468" cy="2277547"/>
          </a:xfrm>
          <a:prstGeom prst="rect">
            <a:avLst/>
          </a:prstGeom>
          <a:noFill/>
        </p:spPr>
        <p:txBody>
          <a:bodyPr wrap="square" rtlCol="0">
            <a:spAutoFit/>
          </a:bodyPr>
          <a:lstStyle/>
          <a:p>
            <a:pPr marL="514350" indent="-514350" algn="just">
              <a:spcAft>
                <a:spcPts val="1200"/>
              </a:spcAft>
              <a:buFont typeface="+mj-lt"/>
              <a:buAutoNum type="alphaUcPeriod"/>
            </a:pPr>
            <a:r>
              <a:rPr lang="en-US" sz="2800" dirty="0">
                <a:solidFill>
                  <a:srgbClr val="060606"/>
                </a:solidFill>
              </a:rPr>
              <a:t>I would have made it MUCH simpler.</a:t>
            </a:r>
          </a:p>
          <a:p>
            <a:pPr marL="514350" indent="-514350" algn="just">
              <a:spcAft>
                <a:spcPts val="1200"/>
              </a:spcAft>
              <a:buFont typeface="+mj-lt"/>
              <a:buAutoNum type="alphaUcPeriod"/>
            </a:pPr>
            <a:r>
              <a:rPr lang="en-US" sz="2800" dirty="0">
                <a:solidFill>
                  <a:srgbClr val="060606"/>
                </a:solidFill>
              </a:rPr>
              <a:t>Nobody asked me!</a:t>
            </a:r>
          </a:p>
          <a:p>
            <a:pPr marL="514350" indent="-514350" algn="just">
              <a:spcAft>
                <a:spcPts val="1200"/>
              </a:spcAft>
              <a:buFont typeface="+mj-lt"/>
              <a:buAutoNum type="alphaUcPeriod"/>
            </a:pPr>
            <a:r>
              <a:rPr lang="en-US" sz="2800" dirty="0">
                <a:solidFill>
                  <a:srgbClr val="060606"/>
                </a:solidFill>
              </a:rPr>
              <a:t>What could be easier?!</a:t>
            </a:r>
          </a:p>
          <a:p>
            <a:pPr marL="514350" indent="-514350" algn="just">
              <a:spcAft>
                <a:spcPts val="1200"/>
              </a:spcAft>
              <a:buFont typeface="+mj-lt"/>
              <a:buAutoNum type="alphaUcPeriod"/>
            </a:pPr>
            <a:r>
              <a:rPr lang="en-US" sz="2800" dirty="0">
                <a:solidFill>
                  <a:srgbClr val="060606"/>
                </a:solidFill>
              </a:rPr>
              <a:t>All of the above.</a:t>
            </a:r>
          </a:p>
        </p:txBody>
      </p:sp>
    </p:spTree>
    <p:extLst>
      <p:ext uri="{BB962C8B-B14F-4D97-AF65-F5344CB8AC3E}">
        <p14:creationId xmlns:p14="http://schemas.microsoft.com/office/powerpoint/2010/main" val="183669776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solidFill>
                  <a:srgbClr val="060606"/>
                </a:solidFill>
              </a:rPr>
              <a:pPr fontAlgn="base">
                <a:spcBef>
                  <a:spcPct val="0"/>
                </a:spcBef>
                <a:spcAft>
                  <a:spcPct val="0"/>
                </a:spcAft>
                <a:defRPr/>
              </a:pPr>
              <a:t>195</a:t>
            </a:fld>
            <a:endParaRPr lang="en-US" dirty="0">
              <a:solidFill>
                <a:srgbClr val="060606"/>
              </a:solidFill>
            </a:endParaRPr>
          </a:p>
        </p:txBody>
      </p:sp>
      <p:sp>
        <p:nvSpPr>
          <p:cNvPr id="7" name="TextBox 6">
            <a:extLst>
              <a:ext uri="{FF2B5EF4-FFF2-40B4-BE49-F238E27FC236}">
                <a16:creationId xmlns:a16="http://schemas.microsoft.com/office/drawing/2014/main" id="{45B0BFD5-1D47-4962-B4F0-7BDB122481CD}"/>
              </a:ext>
            </a:extLst>
          </p:cNvPr>
          <p:cNvSpPr txBox="1"/>
          <p:nvPr/>
        </p:nvSpPr>
        <p:spPr>
          <a:xfrm>
            <a:off x="457200" y="924818"/>
            <a:ext cx="7854695" cy="461665"/>
          </a:xfrm>
          <a:prstGeom prst="rect">
            <a:avLst/>
          </a:prstGeom>
          <a:noFill/>
          <a:ln>
            <a:solidFill>
              <a:srgbClr val="060606"/>
            </a:solidFill>
          </a:ln>
        </p:spPr>
        <p:txBody>
          <a:bodyPr wrap="square" rtlCol="0">
            <a:spAutoFit/>
          </a:bodyPr>
          <a:lstStyle/>
          <a:p>
            <a:pPr algn="ctr">
              <a:spcAft>
                <a:spcPts val="1800"/>
              </a:spcAft>
            </a:pPr>
            <a:r>
              <a:rPr lang="en-US" sz="2400" dirty="0">
                <a:solidFill>
                  <a:srgbClr val="060606"/>
                </a:solidFill>
              </a:rPr>
              <a:t>SE Tax Reminder</a:t>
            </a:r>
            <a:endParaRPr lang="en-US" sz="2400" i="1" u="sng" dirty="0">
              <a:solidFill>
                <a:srgbClr val="060606"/>
              </a:solidFill>
            </a:endParaRPr>
          </a:p>
        </p:txBody>
      </p:sp>
      <p:sp>
        <p:nvSpPr>
          <p:cNvPr id="6" name="Rectangle 5">
            <a:extLst>
              <a:ext uri="{FF2B5EF4-FFF2-40B4-BE49-F238E27FC236}">
                <a16:creationId xmlns:a16="http://schemas.microsoft.com/office/drawing/2014/main" id="{647297A3-2F91-47C2-B5EC-BEAB10FCBA5E}"/>
              </a:ext>
            </a:extLst>
          </p:cNvPr>
          <p:cNvSpPr/>
          <p:nvPr/>
        </p:nvSpPr>
        <p:spPr>
          <a:xfrm>
            <a:off x="457200" y="2159421"/>
            <a:ext cx="7854695" cy="2908489"/>
          </a:xfrm>
          <a:prstGeom prst="rect">
            <a:avLst/>
          </a:prstGeom>
        </p:spPr>
        <p:txBody>
          <a:bodyPr wrap="square">
            <a:spAutoFit/>
          </a:bodyPr>
          <a:lstStyle/>
          <a:p>
            <a:pPr marL="285750" indent="-285750" algn="just">
              <a:spcBef>
                <a:spcPts val="0"/>
              </a:spcBef>
              <a:spcAft>
                <a:spcPts val="1800"/>
              </a:spcAft>
              <a:buFont typeface="Arial" panose="020B0604020202020204" pitchFamily="34" charset="0"/>
              <a:buChar char="•"/>
            </a:pPr>
            <a:r>
              <a:rPr lang="en-US" sz="28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Don’t forget….The </a:t>
            </a:r>
            <a:r>
              <a:rPr lang="en-US" sz="2800" dirty="0">
                <a:solidFill>
                  <a:srgbClr val="060606"/>
                </a:solidFill>
                <a:latin typeface="Times New Roman" panose="02020603050405020304" pitchFamily="18" charset="0"/>
                <a:cs typeface="Times New Roman" panose="02020603050405020304" pitchFamily="18" charset="0"/>
              </a:rPr>
              <a:t>QBI deduction does NOT decrease SE income. </a:t>
            </a:r>
          </a:p>
          <a:p>
            <a:pPr marL="285750" indent="-285750" algn="just">
              <a:spcBef>
                <a:spcPts val="0"/>
              </a:spcBef>
              <a:spcAft>
                <a:spcPts val="1800"/>
              </a:spcAft>
              <a:buFont typeface="Arial" panose="020B0604020202020204" pitchFamily="34" charset="0"/>
              <a:buChar char="•"/>
            </a:pPr>
            <a:r>
              <a:rPr lang="en-US" sz="2800" dirty="0">
                <a:solidFill>
                  <a:srgbClr val="060606"/>
                </a:solidFill>
                <a:latin typeface="Times New Roman" panose="02020603050405020304" pitchFamily="18" charset="0"/>
                <a:cs typeface="Times New Roman" panose="02020603050405020304" pitchFamily="18" charset="0"/>
              </a:rPr>
              <a:t>So, if Mike has a Schedule C with $200,000 of QBI and gets the full $40,000 deduction on page 2 of the 1040, you STILL send the entire $200,000 back to Schedule SE…not $160,000.</a:t>
            </a:r>
          </a:p>
        </p:txBody>
      </p:sp>
      <p:sp>
        <p:nvSpPr>
          <p:cNvPr id="9" name="TextBox 8">
            <a:extLst>
              <a:ext uri="{FF2B5EF4-FFF2-40B4-BE49-F238E27FC236}">
                <a16:creationId xmlns:a16="http://schemas.microsoft.com/office/drawing/2014/main" id="{744348C6-BBED-4629-A689-916E353443CC}"/>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52093987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196</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457200" y="924818"/>
            <a:ext cx="7854695" cy="461665"/>
          </a:xfrm>
          <a:prstGeom prst="rect">
            <a:avLst/>
          </a:prstGeom>
          <a:noFill/>
          <a:ln>
            <a:solidFill>
              <a:schemeClr val="bg1"/>
            </a:solidFill>
          </a:ln>
        </p:spPr>
        <p:txBody>
          <a:bodyPr wrap="square" rtlCol="0">
            <a:spAutoFit/>
          </a:bodyPr>
          <a:lstStyle/>
          <a:p>
            <a:pPr algn="ctr">
              <a:spcAft>
                <a:spcPts val="1800"/>
              </a:spcAft>
            </a:pPr>
            <a:r>
              <a:rPr lang="en-US" sz="2400" dirty="0">
                <a:solidFill>
                  <a:schemeClr val="bg1"/>
                </a:solidFill>
              </a:rPr>
              <a:t>Independent Contractor vs. Employee?</a:t>
            </a:r>
            <a:endParaRPr lang="en-US" sz="2400" i="1" u="sng" dirty="0">
              <a:solidFill>
                <a:schemeClr val="bg1"/>
              </a:solidFill>
            </a:endParaRPr>
          </a:p>
        </p:txBody>
      </p:sp>
      <p:sp>
        <p:nvSpPr>
          <p:cNvPr id="6" name="Rectangle 5">
            <a:extLst>
              <a:ext uri="{FF2B5EF4-FFF2-40B4-BE49-F238E27FC236}">
                <a16:creationId xmlns:a16="http://schemas.microsoft.com/office/drawing/2014/main" id="{647297A3-2F91-47C2-B5EC-BEAB10FCBA5E}"/>
              </a:ext>
            </a:extLst>
          </p:cNvPr>
          <p:cNvSpPr/>
          <p:nvPr/>
        </p:nvSpPr>
        <p:spPr>
          <a:xfrm>
            <a:off x="457198" y="1776411"/>
            <a:ext cx="7854695" cy="1384995"/>
          </a:xfrm>
          <a:prstGeom prst="rect">
            <a:avLst/>
          </a:prstGeom>
        </p:spPr>
        <p:txBody>
          <a:bodyPr wrap="square">
            <a:spAutoFit/>
          </a:bodyPr>
          <a:lstStyle/>
          <a:p>
            <a:pPr marL="285750" indent="-285750" algn="just">
              <a:spcBef>
                <a:spcPts val="0"/>
              </a:spcBef>
              <a:spcAft>
                <a:spcPts val="1800"/>
              </a:spcAft>
              <a:buFont typeface="Arial" panose="020B0604020202020204" pitchFamily="34" charset="0"/>
              <a:buChar char="•"/>
            </a:pPr>
            <a:r>
              <a:rPr lang="en-US" sz="2800" dirty="0">
                <a:solidFill>
                  <a:srgbClr val="060606"/>
                </a:solidFill>
                <a:latin typeface="Times New Roman" panose="02020603050405020304" pitchFamily="18" charset="0"/>
                <a:ea typeface="Times New Roman" panose="02020603050405020304" pitchFamily="18" charset="0"/>
                <a:cs typeface="Times New Roman" panose="02020603050405020304" pitchFamily="18" charset="0"/>
              </a:rPr>
              <a:t>Interesting true story about the large medical clinic in my town. Some of my physician clients will want to “switch” and some won’t. We’ll discuss.</a:t>
            </a:r>
            <a:endParaRPr lang="en-US" sz="2800" dirty="0">
              <a:solidFill>
                <a:srgbClr val="060606"/>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F0F8FF4-4328-4E75-9060-65C3F0BBDF90}"/>
              </a:ext>
            </a:extLst>
          </p:cNvPr>
          <p:cNvSpPr txBox="1"/>
          <p:nvPr/>
        </p:nvSpPr>
        <p:spPr>
          <a:xfrm>
            <a:off x="3629715" y="1008413"/>
            <a:ext cx="1882188" cy="461665"/>
          </a:xfrm>
          <a:prstGeom prst="rect">
            <a:avLst/>
          </a:prstGeom>
          <a:noFill/>
        </p:spPr>
        <p:txBody>
          <a:bodyPr wrap="square" rtlCol="0">
            <a:spAutoFit/>
          </a:bodyPr>
          <a:lstStyle/>
          <a:p>
            <a:r>
              <a:rPr lang="en-US" sz="2400" u="sng" dirty="0">
                <a:solidFill>
                  <a:srgbClr val="FF0000"/>
                </a:solidFill>
              </a:rPr>
              <a:t>Not in Book</a:t>
            </a:r>
          </a:p>
        </p:txBody>
      </p:sp>
      <p:pic>
        <p:nvPicPr>
          <p:cNvPr id="2052" name="Picture 4" descr="Image result for medical clinic buildings">
            <a:extLst>
              <a:ext uri="{FF2B5EF4-FFF2-40B4-BE49-F238E27FC236}">
                <a16:creationId xmlns:a16="http://schemas.microsoft.com/office/drawing/2014/main" id="{2B57A084-814B-46B0-A151-3FBBC2AE4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987" y="3226247"/>
            <a:ext cx="2769990" cy="13849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9F0C026-BCE2-4361-B3E4-B08FFEFD3FCA}"/>
              </a:ext>
            </a:extLst>
          </p:cNvPr>
          <p:cNvSpPr/>
          <p:nvPr/>
        </p:nvSpPr>
        <p:spPr>
          <a:xfrm>
            <a:off x="681596" y="4798915"/>
            <a:ext cx="7854695" cy="954107"/>
          </a:xfrm>
          <a:prstGeom prst="rect">
            <a:avLst/>
          </a:prstGeom>
        </p:spPr>
        <p:txBody>
          <a:bodyPr wrap="square">
            <a:spAutoFit/>
          </a:bodyPr>
          <a:lstStyle/>
          <a:p>
            <a:pPr marL="285750" indent="-285750" algn="just">
              <a:spcBef>
                <a:spcPts val="0"/>
              </a:spcBef>
              <a:spcAft>
                <a:spcPts val="1800"/>
              </a:spcAft>
              <a:buFont typeface="Arial" panose="020B0604020202020204" pitchFamily="34" charset="0"/>
              <a:buChar char="•"/>
            </a:pPr>
            <a:r>
              <a:rPr lang="en-US" sz="2800"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New proposed regs could really HURT some of my clients due to the new “former employee” rules.</a:t>
            </a:r>
            <a:endParaRPr lang="en-US" sz="2800" i="1" u="sng"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4D0B2C4-293A-4827-A21A-D13276D4229F}"/>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9410507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197</a:t>
            </a:fld>
            <a:endParaRPr lang="en-US" dirty="0"/>
          </a:p>
        </p:txBody>
      </p:sp>
      <p:sp>
        <p:nvSpPr>
          <p:cNvPr id="2" name="TextBox 1">
            <a:extLst>
              <a:ext uri="{FF2B5EF4-FFF2-40B4-BE49-F238E27FC236}">
                <a16:creationId xmlns:a16="http://schemas.microsoft.com/office/drawing/2014/main" id="{CA87C372-B551-42DE-B965-330FE41FB34E}"/>
              </a:ext>
            </a:extLst>
          </p:cNvPr>
          <p:cNvSpPr txBox="1"/>
          <p:nvPr/>
        </p:nvSpPr>
        <p:spPr>
          <a:xfrm>
            <a:off x="457200" y="990600"/>
            <a:ext cx="7854695" cy="584775"/>
          </a:xfrm>
          <a:prstGeom prst="rect">
            <a:avLst/>
          </a:prstGeom>
          <a:solidFill>
            <a:srgbClr val="FFFF00"/>
          </a:solidFill>
          <a:ln w="25400">
            <a:solidFill>
              <a:srgbClr val="060606"/>
            </a:solidFill>
          </a:ln>
        </p:spPr>
        <p:txBody>
          <a:bodyPr wrap="square" rtlCol="0">
            <a:spAutoFit/>
          </a:bodyPr>
          <a:lstStyle/>
          <a:p>
            <a:pPr algn="ctr">
              <a:spcAft>
                <a:spcPts val="1800"/>
              </a:spcAft>
            </a:pPr>
            <a:r>
              <a:rPr lang="en-US" sz="3200" b="1" dirty="0">
                <a:solidFill>
                  <a:srgbClr val="060606"/>
                </a:solidFill>
              </a:rPr>
              <a:t>Regarding SSTB’s..</a:t>
            </a:r>
            <a:r>
              <a:rPr lang="en-US" sz="3200" b="1" dirty="0" err="1">
                <a:solidFill>
                  <a:srgbClr val="0070C0"/>
                </a:solidFill>
              </a:rPr>
              <a:t>pgs</a:t>
            </a:r>
            <a:r>
              <a:rPr lang="en-US" sz="3200" b="1" dirty="0">
                <a:solidFill>
                  <a:srgbClr val="0070C0"/>
                </a:solidFill>
              </a:rPr>
              <a:t> 476-479</a:t>
            </a:r>
            <a:endParaRPr lang="en-US" sz="3200" b="1" i="1" u="sng" dirty="0">
              <a:solidFill>
                <a:srgbClr val="0070C0"/>
              </a:solidFill>
            </a:endParaRPr>
          </a:p>
        </p:txBody>
      </p:sp>
      <p:sp>
        <p:nvSpPr>
          <p:cNvPr id="5" name="Rectangle 4">
            <a:extLst>
              <a:ext uri="{FF2B5EF4-FFF2-40B4-BE49-F238E27FC236}">
                <a16:creationId xmlns:a16="http://schemas.microsoft.com/office/drawing/2014/main" id="{3614E9CF-5666-4432-B466-E87FB116118D}"/>
              </a:ext>
            </a:extLst>
          </p:cNvPr>
          <p:cNvSpPr/>
          <p:nvPr/>
        </p:nvSpPr>
        <p:spPr>
          <a:xfrm>
            <a:off x="1759243" y="2514600"/>
            <a:ext cx="5623131" cy="2123658"/>
          </a:xfrm>
          <a:prstGeom prst="rect">
            <a:avLst/>
          </a:prstGeom>
          <a:ln>
            <a:solidFill>
              <a:schemeClr val="bg1"/>
            </a:solidFill>
          </a:ln>
        </p:spPr>
        <p:txBody>
          <a:bodyPr wrap="square">
            <a:spAutoFit/>
          </a:bodyPr>
          <a:lstStyle/>
          <a:p>
            <a:pPr marL="457200" marR="0" indent="-457200" algn="ctr">
              <a:spcBef>
                <a:spcPts val="0"/>
              </a:spcBef>
              <a:spcAft>
                <a:spcPts val="600"/>
              </a:spcAft>
              <a:buFont typeface="Wingdings" panose="05000000000000000000" pitchFamily="2" charset="2"/>
              <a:buChar char="§"/>
            </a:pPr>
            <a:r>
              <a:rPr lang="en-US" sz="4400" b="1" u="sng" dirty="0">
                <a:solidFill>
                  <a:srgbClr val="060606"/>
                </a:solidFill>
                <a:latin typeface="Times New Roman" panose="02020603050405020304" pitchFamily="18" charset="0"/>
                <a:ea typeface="Times New Roman" panose="02020603050405020304" pitchFamily="18" charset="0"/>
              </a:rPr>
              <a:t>FIRST OF ALL…..remember the diagram.</a:t>
            </a:r>
            <a:endParaRPr lang="en-US" sz="44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4799227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AC987EC3-C149-4161-B2A1-C1381EE856EE}"/>
              </a:ext>
            </a:extLst>
          </p:cNvPr>
          <p:cNvSpPr txBox="1">
            <a:spLocks noChangeArrowheads="1"/>
          </p:cNvSpPr>
          <p:nvPr/>
        </p:nvSpPr>
        <p:spPr bwMode="auto">
          <a:xfrm>
            <a:off x="998237" y="2708661"/>
            <a:ext cx="4597400" cy="1720850"/>
          </a:xfrm>
          <a:prstGeom prst="rect">
            <a:avLst/>
          </a:prstGeom>
          <a:gradFill flip="none" rotWithShape="1">
            <a:gsLst>
              <a:gs pos="100000">
                <a:srgbClr val="609DB9"/>
              </a:gs>
              <a:gs pos="0">
                <a:schemeClr val="accent2">
                  <a:lumMod val="20000"/>
                  <a:lumOff val="80000"/>
                </a:schemeClr>
              </a:gs>
              <a:gs pos="100000">
                <a:schemeClr val="accent2">
                  <a:lumMod val="60000"/>
                </a:schemeClr>
              </a:gs>
            </a:gsLst>
            <a:path path="circle">
              <a:fillToRect l="50000" t="130000" r="50000" b="-30000"/>
            </a:path>
            <a:tileRect/>
          </a:grad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Black" panose="020B0A04020102020204" pitchFamily="34" charset="0"/>
              </a:rPr>
              <a:t>TWILIGHT ZONE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781ED162-06EA-49E0-87C3-25E2CBC76BE7}"/>
              </a:ext>
            </a:extLst>
          </p:cNvPr>
          <p:cNvSpPr txBox="1">
            <a:spLocks noChangeArrowheads="1"/>
          </p:cNvSpPr>
          <p:nvPr/>
        </p:nvSpPr>
        <p:spPr bwMode="auto">
          <a:xfrm>
            <a:off x="998237" y="4429511"/>
            <a:ext cx="4597400" cy="1720850"/>
          </a:xfrm>
          <a:prstGeom prst="rect">
            <a:avLst/>
          </a:prstGeom>
          <a:blipFill>
            <a:blip r:embed="rId2"/>
            <a:tile tx="0" ty="0" sx="100000" sy="100000" flip="none" algn="tl"/>
          </a:blip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Black" panose="020B0A04020102020204" pitchFamily="34" charset="0"/>
              </a:rPr>
              <a:t>GROOVY ZONE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EA5BA2B9-A67D-4120-8F2E-6B44313B8628}"/>
              </a:ext>
            </a:extLst>
          </p:cNvPr>
          <p:cNvSpPr txBox="1">
            <a:spLocks noChangeArrowheads="1"/>
          </p:cNvSpPr>
          <p:nvPr/>
        </p:nvSpPr>
        <p:spPr bwMode="auto">
          <a:xfrm>
            <a:off x="998237" y="975111"/>
            <a:ext cx="4597400" cy="1720850"/>
          </a:xfrm>
          <a:prstGeom prst="rect">
            <a:avLst/>
          </a:prstGeom>
          <a:pattFill prst="lgGrid">
            <a:fgClr>
              <a:srgbClr val="FF0000"/>
            </a:fgClr>
            <a:bgClr>
              <a:schemeClr val="bg1"/>
            </a:bgClr>
          </a:pattFill>
          <a:ln w="25400" algn="ctr">
            <a:solidFill>
              <a:srgbClr val="000000"/>
            </a:solidFill>
            <a:miter lim="800000"/>
            <a:headEnd/>
            <a:tailEnd/>
          </a:ln>
          <a:effectLst/>
        </p:spPr>
        <p:txBody>
          <a:bodyPr vert="horz" wrap="square" lIns="36576" tIns="36576" rIns="36576" bIns="36576"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Arial Black" panose="020B0A04020102020204" pitchFamily="34" charset="0"/>
              </a:rPr>
              <a:t>OZONE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51AA796D-7DFE-46A8-A7A4-04F608383460}"/>
              </a:ext>
            </a:extLst>
          </p:cNvPr>
          <p:cNvSpPr txBox="1">
            <a:spLocks noChangeArrowheads="1"/>
          </p:cNvSpPr>
          <p:nvPr/>
        </p:nvSpPr>
        <p:spPr bwMode="auto">
          <a:xfrm>
            <a:off x="5756221" y="5320146"/>
            <a:ext cx="901137" cy="830215"/>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Taxable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Income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033" name="AutoShape 9">
            <a:extLst>
              <a:ext uri="{FF2B5EF4-FFF2-40B4-BE49-F238E27FC236}">
                <a16:creationId xmlns:a16="http://schemas.microsoft.com/office/drawing/2014/main" id="{53E5CC53-92BD-4764-A952-1F039BB3553B}"/>
              </a:ext>
            </a:extLst>
          </p:cNvPr>
          <p:cNvCxnSpPr>
            <a:cxnSpLocks noChangeShapeType="1"/>
            <a:stCxn id="10" idx="0"/>
          </p:cNvCxnSpPr>
          <p:nvPr/>
        </p:nvCxnSpPr>
        <p:spPr bwMode="auto">
          <a:xfrm flipH="1" flipV="1">
            <a:off x="6206789" y="969576"/>
            <a:ext cx="1" cy="4350570"/>
          </a:xfrm>
          <a:prstGeom prst="straightConnector1">
            <a:avLst/>
          </a:prstGeom>
          <a:noFill/>
          <a:ln w="25400">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1" name="Text Box 10">
            <a:extLst>
              <a:ext uri="{FF2B5EF4-FFF2-40B4-BE49-F238E27FC236}">
                <a16:creationId xmlns:a16="http://schemas.microsoft.com/office/drawing/2014/main" id="{1B4281CB-C598-40EE-B439-6EF57A6B11D5}"/>
              </a:ext>
            </a:extLst>
          </p:cNvPr>
          <p:cNvSpPr txBox="1">
            <a:spLocks noChangeArrowheads="1"/>
          </p:cNvSpPr>
          <p:nvPr/>
        </p:nvSpPr>
        <p:spPr bwMode="auto">
          <a:xfrm>
            <a:off x="6502549" y="3599291"/>
            <a:ext cx="976181" cy="83022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panose="020B0604020202020204" pitchFamily="34" charset="0"/>
              </a:rPr>
              <a:t>Non-SSTB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Wage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4EB95416-D666-4A93-87A5-AF2079237AC6}"/>
              </a:ext>
            </a:extLst>
          </p:cNvPr>
          <p:cNvCxnSpPr>
            <a:cxnSpLocks noChangeShapeType="1"/>
          </p:cNvCxnSpPr>
          <p:nvPr/>
        </p:nvCxnSpPr>
        <p:spPr bwMode="auto">
          <a:xfrm flipV="1">
            <a:off x="6966702" y="969576"/>
            <a:ext cx="0" cy="2629715"/>
          </a:xfrm>
          <a:prstGeom prst="straightConnector1">
            <a:avLst/>
          </a:prstGeom>
          <a:noFill/>
          <a:ln w="25400"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7" name="Text Box 10">
            <a:extLst>
              <a:ext uri="{FF2B5EF4-FFF2-40B4-BE49-F238E27FC236}">
                <a16:creationId xmlns:a16="http://schemas.microsoft.com/office/drawing/2014/main" id="{F2899F85-2C27-4088-A682-C699812E7A7C}"/>
              </a:ext>
            </a:extLst>
          </p:cNvPr>
          <p:cNvSpPr txBox="1">
            <a:spLocks noChangeArrowheads="1"/>
          </p:cNvSpPr>
          <p:nvPr/>
        </p:nvSpPr>
        <p:spPr bwMode="auto">
          <a:xfrm>
            <a:off x="7681610" y="3599291"/>
            <a:ext cx="976181" cy="83022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panose="020B0604020202020204" pitchFamily="34" charset="0"/>
              </a:rPr>
              <a:t>SSTB</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Wage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Limitation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rPr>
              <a:t>Applies</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cxnSp>
        <p:nvCxnSpPr>
          <p:cNvPr id="18" name="AutoShape 11">
            <a:extLst>
              <a:ext uri="{FF2B5EF4-FFF2-40B4-BE49-F238E27FC236}">
                <a16:creationId xmlns:a16="http://schemas.microsoft.com/office/drawing/2014/main" id="{386B3B5D-7827-4016-A6EA-6714D42C3BE9}"/>
              </a:ext>
            </a:extLst>
          </p:cNvPr>
          <p:cNvCxnSpPr>
            <a:cxnSpLocks noChangeShapeType="1"/>
          </p:cNvCxnSpPr>
          <p:nvPr/>
        </p:nvCxnSpPr>
        <p:spPr bwMode="auto">
          <a:xfrm flipV="1">
            <a:off x="8145763" y="2708661"/>
            <a:ext cx="0" cy="890631"/>
          </a:xfrm>
          <a:prstGeom prst="straightConnector1">
            <a:avLst/>
          </a:prstGeom>
          <a:noFill/>
          <a:ln w="25400" algn="ctr">
            <a:solidFill>
              <a:srgbClr val="000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9" name="Straight Connector 18">
            <a:extLst>
              <a:ext uri="{FF2B5EF4-FFF2-40B4-BE49-F238E27FC236}">
                <a16:creationId xmlns:a16="http://schemas.microsoft.com/office/drawing/2014/main" id="{3A4C8B07-02FD-4DBE-B2E9-7FDB0CB15BE5}"/>
              </a:ext>
            </a:extLst>
          </p:cNvPr>
          <p:cNvCxnSpPr>
            <a:cxnSpLocks/>
          </p:cNvCxnSpPr>
          <p:nvPr/>
        </p:nvCxnSpPr>
        <p:spPr>
          <a:xfrm>
            <a:off x="5595637" y="4423244"/>
            <a:ext cx="3423373"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67D22C-6E26-4566-8040-6A240EED409E}"/>
              </a:ext>
            </a:extLst>
          </p:cNvPr>
          <p:cNvCxnSpPr>
            <a:cxnSpLocks/>
          </p:cNvCxnSpPr>
          <p:nvPr/>
        </p:nvCxnSpPr>
        <p:spPr>
          <a:xfrm>
            <a:off x="5595637" y="2708661"/>
            <a:ext cx="3423373"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F78DFC4-86D3-4E23-82C3-EF044F80E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811" y="969576"/>
            <a:ext cx="1022410" cy="1256203"/>
          </a:xfrm>
          <a:prstGeom prst="rect">
            <a:avLst/>
          </a:prstGeom>
        </p:spPr>
      </p:pic>
      <p:sp>
        <p:nvSpPr>
          <p:cNvPr id="26" name="TextBox 25">
            <a:extLst>
              <a:ext uri="{FF2B5EF4-FFF2-40B4-BE49-F238E27FC236}">
                <a16:creationId xmlns:a16="http://schemas.microsoft.com/office/drawing/2014/main" id="{10D99E09-C8CC-4CC1-9330-CF32773A2366}"/>
              </a:ext>
            </a:extLst>
          </p:cNvPr>
          <p:cNvSpPr txBox="1"/>
          <p:nvPr/>
        </p:nvSpPr>
        <p:spPr>
          <a:xfrm>
            <a:off x="7567811" y="2163040"/>
            <a:ext cx="1022411" cy="369332"/>
          </a:xfrm>
          <a:prstGeom prst="rect">
            <a:avLst/>
          </a:prstGeom>
          <a:noFill/>
        </p:spPr>
        <p:txBody>
          <a:bodyPr wrap="square" rtlCol="0">
            <a:spAutoFit/>
          </a:bodyPr>
          <a:lstStyle/>
          <a:p>
            <a:pPr algn="ctr"/>
            <a:r>
              <a:rPr lang="en-US" b="1" dirty="0"/>
              <a:t>SSTB</a:t>
            </a:r>
          </a:p>
        </p:txBody>
      </p:sp>
      <p:sp>
        <p:nvSpPr>
          <p:cNvPr id="28" name="TextBox 27">
            <a:extLst>
              <a:ext uri="{FF2B5EF4-FFF2-40B4-BE49-F238E27FC236}">
                <a16:creationId xmlns:a16="http://schemas.microsoft.com/office/drawing/2014/main" id="{C16E3560-851F-49F8-8D38-0C0AABDD69D4}"/>
              </a:ext>
            </a:extLst>
          </p:cNvPr>
          <p:cNvSpPr txBox="1"/>
          <p:nvPr/>
        </p:nvSpPr>
        <p:spPr>
          <a:xfrm>
            <a:off x="1045968" y="4379511"/>
            <a:ext cx="4479000" cy="400110"/>
          </a:xfrm>
          <a:prstGeom prst="rect">
            <a:avLst/>
          </a:prstGeom>
          <a:noFill/>
        </p:spPr>
        <p:txBody>
          <a:bodyPr wrap="square" rtlCol="0">
            <a:spAutoFit/>
          </a:bodyPr>
          <a:lstStyle/>
          <a:p>
            <a:pPr algn="ctr"/>
            <a:r>
              <a:rPr lang="en-US" sz="2000" b="1" i="1" dirty="0">
                <a:solidFill>
                  <a:srgbClr val="060606"/>
                </a:solidFill>
              </a:rPr>
              <a:t>MFJ T.I. $315,000…..Other $157,500</a:t>
            </a:r>
          </a:p>
        </p:txBody>
      </p:sp>
      <p:sp>
        <p:nvSpPr>
          <p:cNvPr id="31" name="TextBox 30">
            <a:extLst>
              <a:ext uri="{FF2B5EF4-FFF2-40B4-BE49-F238E27FC236}">
                <a16:creationId xmlns:a16="http://schemas.microsoft.com/office/drawing/2014/main" id="{E903AEFC-01CB-41B5-A2DE-16FC03BCC061}"/>
              </a:ext>
            </a:extLst>
          </p:cNvPr>
          <p:cNvSpPr txBox="1"/>
          <p:nvPr/>
        </p:nvSpPr>
        <p:spPr>
          <a:xfrm>
            <a:off x="998236" y="2658662"/>
            <a:ext cx="4558521" cy="400110"/>
          </a:xfrm>
          <a:prstGeom prst="rect">
            <a:avLst/>
          </a:prstGeom>
          <a:noFill/>
        </p:spPr>
        <p:txBody>
          <a:bodyPr wrap="square" rtlCol="0">
            <a:spAutoFit/>
          </a:bodyPr>
          <a:lstStyle/>
          <a:p>
            <a:pPr algn="ctr"/>
            <a:r>
              <a:rPr lang="en-US" sz="2000" b="1" i="1" dirty="0">
                <a:solidFill>
                  <a:srgbClr val="060606"/>
                </a:solidFill>
              </a:rPr>
              <a:t>MFJ T.I. $415,000…..Other $207,500</a:t>
            </a:r>
          </a:p>
        </p:txBody>
      </p:sp>
      <p:sp>
        <p:nvSpPr>
          <p:cNvPr id="20" name="Title 1">
            <a:extLst>
              <a:ext uri="{FF2B5EF4-FFF2-40B4-BE49-F238E27FC236}">
                <a16:creationId xmlns:a16="http://schemas.microsoft.com/office/drawing/2014/main" id="{D875B105-4B1C-4FC9-9A88-F9594F9791E8}"/>
              </a:ext>
            </a:extLst>
          </p:cNvPr>
          <p:cNvSpPr>
            <a:spLocks noGrp="1"/>
          </p:cNvSpPr>
          <p:nvPr>
            <p:ph type="ctrTitle"/>
          </p:nvPr>
        </p:nvSpPr>
        <p:spPr>
          <a:xfrm>
            <a:off x="685800" y="233839"/>
            <a:ext cx="7772400" cy="534258"/>
          </a:xfrm>
          <a:solidFill>
            <a:srgbClr val="FFC000"/>
          </a:solidFill>
          <a:ln w="12700">
            <a:solidFill>
              <a:schemeClr val="tx1"/>
            </a:solidFill>
          </a:ln>
        </p:spPr>
        <p:txBody>
          <a:bodyPr anchor="ctr" anchorCtr="0">
            <a:normAutofit/>
          </a:bodyPr>
          <a:lstStyle/>
          <a:p>
            <a:pPr algn="ctr"/>
            <a:r>
              <a:rPr lang="en-US" sz="3200" dirty="0">
                <a:solidFill>
                  <a:srgbClr val="060606"/>
                </a:solidFill>
              </a:rPr>
              <a:t>QBID – The “Zones” Model</a:t>
            </a:r>
          </a:p>
        </p:txBody>
      </p:sp>
    </p:spTree>
    <p:extLst>
      <p:ext uri="{BB962C8B-B14F-4D97-AF65-F5344CB8AC3E}">
        <p14:creationId xmlns:p14="http://schemas.microsoft.com/office/powerpoint/2010/main" val="182593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199</a:t>
            </a:fld>
            <a:endParaRPr lang="en-US" dirty="0"/>
          </a:p>
        </p:txBody>
      </p:sp>
      <p:sp>
        <p:nvSpPr>
          <p:cNvPr id="5" name="Rectangle 4">
            <a:extLst>
              <a:ext uri="{FF2B5EF4-FFF2-40B4-BE49-F238E27FC236}">
                <a16:creationId xmlns:a16="http://schemas.microsoft.com/office/drawing/2014/main" id="{3614E9CF-5666-4432-B466-E87FB116118D}"/>
              </a:ext>
            </a:extLst>
          </p:cNvPr>
          <p:cNvSpPr/>
          <p:nvPr/>
        </p:nvSpPr>
        <p:spPr>
          <a:xfrm>
            <a:off x="1759243" y="2514600"/>
            <a:ext cx="5623131" cy="2800767"/>
          </a:xfrm>
          <a:prstGeom prst="rect">
            <a:avLst/>
          </a:prstGeom>
          <a:ln>
            <a:solidFill>
              <a:schemeClr val="bg1"/>
            </a:solidFill>
          </a:ln>
        </p:spPr>
        <p:txBody>
          <a:bodyPr wrap="square">
            <a:spAutoFit/>
          </a:bodyPr>
          <a:lstStyle/>
          <a:p>
            <a:pPr marL="457200" marR="0" indent="-457200" algn="ctr">
              <a:spcBef>
                <a:spcPts val="0"/>
              </a:spcBef>
              <a:spcAft>
                <a:spcPts val="600"/>
              </a:spcAft>
              <a:buFont typeface="Wingdings" panose="05000000000000000000" pitchFamily="2" charset="2"/>
              <a:buChar char="§"/>
            </a:pPr>
            <a:r>
              <a:rPr lang="en-US" sz="4400" b="1" u="sng" dirty="0">
                <a:solidFill>
                  <a:srgbClr val="060606"/>
                </a:solidFill>
                <a:latin typeface="Times New Roman" panose="02020603050405020304" pitchFamily="18" charset="0"/>
                <a:ea typeface="Times New Roman" panose="02020603050405020304" pitchFamily="18" charset="0"/>
              </a:rPr>
              <a:t>Now, let’s go through some stuff in the book itself on pages 476-479</a:t>
            </a:r>
            <a:endParaRPr lang="en-US" sz="4400" dirty="0">
              <a:solidFill>
                <a:srgbClr val="06060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AB7CE7A-DBAC-4CB5-BD82-1EA793A3381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
        <p:nvSpPr>
          <p:cNvPr id="7" name="TextBox 6">
            <a:extLst>
              <a:ext uri="{FF2B5EF4-FFF2-40B4-BE49-F238E27FC236}">
                <a16:creationId xmlns:a16="http://schemas.microsoft.com/office/drawing/2014/main" id="{A0E6001D-CD2D-4050-B904-F03DB76F557C}"/>
              </a:ext>
            </a:extLst>
          </p:cNvPr>
          <p:cNvSpPr txBox="1"/>
          <p:nvPr/>
        </p:nvSpPr>
        <p:spPr>
          <a:xfrm>
            <a:off x="457200" y="990600"/>
            <a:ext cx="7854695" cy="584775"/>
          </a:xfrm>
          <a:prstGeom prst="rect">
            <a:avLst/>
          </a:prstGeom>
          <a:solidFill>
            <a:srgbClr val="FFFF00"/>
          </a:solidFill>
          <a:ln w="25400">
            <a:solidFill>
              <a:srgbClr val="060606"/>
            </a:solidFill>
          </a:ln>
        </p:spPr>
        <p:txBody>
          <a:bodyPr wrap="square" rtlCol="0">
            <a:spAutoFit/>
          </a:bodyPr>
          <a:lstStyle/>
          <a:p>
            <a:pPr algn="ctr">
              <a:spcAft>
                <a:spcPts val="1800"/>
              </a:spcAft>
            </a:pPr>
            <a:r>
              <a:rPr lang="en-US" sz="3200" b="1" dirty="0">
                <a:solidFill>
                  <a:srgbClr val="060606"/>
                </a:solidFill>
              </a:rPr>
              <a:t>Regarding SSTB’s..</a:t>
            </a:r>
            <a:r>
              <a:rPr lang="en-US" sz="3200" b="1" dirty="0" err="1">
                <a:solidFill>
                  <a:srgbClr val="0070C0"/>
                </a:solidFill>
              </a:rPr>
              <a:t>pgs</a:t>
            </a:r>
            <a:r>
              <a:rPr lang="en-US" sz="3200" b="1" dirty="0">
                <a:solidFill>
                  <a:srgbClr val="0070C0"/>
                </a:solidFill>
              </a:rPr>
              <a:t> 476-479</a:t>
            </a:r>
            <a:endParaRPr lang="en-US" sz="3200" b="1" i="1" u="sng" dirty="0">
              <a:solidFill>
                <a:srgbClr val="0070C0"/>
              </a:solidFill>
            </a:endParaRPr>
          </a:p>
        </p:txBody>
      </p:sp>
    </p:spTree>
    <p:extLst>
      <p:ext uri="{BB962C8B-B14F-4D97-AF65-F5344CB8AC3E}">
        <p14:creationId xmlns:p14="http://schemas.microsoft.com/office/powerpoint/2010/main" val="246494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07DDDE-4012-4117-BB55-BB02E4F16376}" type="slidenum">
              <a:rPr kumimoji="0" lang="en-US" sz="1600" b="0"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0" name="Text Box 11">
            <a:extLst>
              <a:ext uri="{FF2B5EF4-FFF2-40B4-BE49-F238E27FC236}">
                <a16:creationId xmlns:a16="http://schemas.microsoft.com/office/drawing/2014/main" id="{FA9132DB-8462-47BB-B739-CABB810E3DEC}"/>
              </a:ext>
            </a:extLst>
          </p:cNvPr>
          <p:cNvSpPr txBox="1">
            <a:spLocks noChangeArrowheads="1"/>
          </p:cNvSpPr>
          <p:nvPr/>
        </p:nvSpPr>
        <p:spPr bwMode="auto">
          <a:xfrm>
            <a:off x="1676400" y="5105400"/>
            <a:ext cx="6172199"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mn-ea"/>
                <a:cs typeface="Arial" charset="0"/>
              </a:rPr>
              <a:t>Michael A. Gordon, CPA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Arial" charset="0"/>
                <a:ea typeface="+mn-ea"/>
                <a:cs typeface="Arial" charset="0"/>
              </a:rPr>
              <a:t>Not Your Basic Bean Counter</a:t>
            </a:r>
          </a:p>
        </p:txBody>
      </p:sp>
      <p:sp>
        <p:nvSpPr>
          <p:cNvPr id="11" name="Rectangle 2">
            <a:extLst>
              <a:ext uri="{FF2B5EF4-FFF2-40B4-BE49-F238E27FC236}">
                <a16:creationId xmlns:a16="http://schemas.microsoft.com/office/drawing/2014/main" id="{1AAE1395-16DB-400D-A10C-8652331B46F9}"/>
              </a:ext>
            </a:extLst>
          </p:cNvPr>
          <p:cNvSpPr txBox="1">
            <a:spLocks noChangeArrowheads="1"/>
          </p:cNvSpPr>
          <p:nvPr/>
        </p:nvSpPr>
        <p:spPr bwMode="auto">
          <a:xfrm>
            <a:off x="2908300" y="604988"/>
            <a:ext cx="4185422" cy="124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j-ea"/>
                <a:cs typeface="+mj-cs"/>
              </a:rPr>
              <a:t>2019 Gear Up </a:t>
            </a:r>
            <a:br>
              <a:rPr kumimoji="0" lang="en-US" sz="4800" b="0" i="0" u="none" strike="noStrike" kern="1200" cap="none" spc="0" normalizeH="0" baseline="0" noProof="0" dirty="0">
                <a:ln>
                  <a:noFill/>
                </a:ln>
                <a:solidFill>
                  <a:srgbClr val="FF8600"/>
                </a:solidFill>
                <a:effectLst/>
                <a:uLnTx/>
                <a:uFillTx/>
                <a:latin typeface="Arial"/>
                <a:ea typeface="+mj-ea"/>
                <a:cs typeface="+mj-cs"/>
              </a:rPr>
            </a:br>
            <a:r>
              <a:rPr kumimoji="0" lang="en-US" sz="4800" b="0" i="0" u="none" strike="noStrike" kern="1200" cap="none" spc="0" normalizeH="0" baseline="0" noProof="0" dirty="0">
                <a:ln>
                  <a:noFill/>
                </a:ln>
                <a:solidFill>
                  <a:srgbClr val="FF8600"/>
                </a:solidFill>
                <a:effectLst/>
                <a:uLnTx/>
                <a:uFillTx/>
                <a:latin typeface="Arial"/>
                <a:ea typeface="+mj-ea"/>
                <a:cs typeface="+mj-cs"/>
              </a:rPr>
              <a:t>1040 Seminar</a:t>
            </a:r>
          </a:p>
        </p:txBody>
      </p:sp>
      <p:sp>
        <p:nvSpPr>
          <p:cNvPr id="3" name="TextBox 2">
            <a:extLst>
              <a:ext uri="{FF2B5EF4-FFF2-40B4-BE49-F238E27FC236}">
                <a16:creationId xmlns:a16="http://schemas.microsoft.com/office/drawing/2014/main" id="{12002AAC-4AD4-407D-9418-147FF290A321}"/>
              </a:ext>
            </a:extLst>
          </p:cNvPr>
          <p:cNvSpPr txBox="1"/>
          <p:nvPr/>
        </p:nvSpPr>
        <p:spPr>
          <a:xfrm>
            <a:off x="152400" y="6411218"/>
            <a:ext cx="2743200" cy="369332"/>
          </a:xfrm>
          <a:prstGeom prst="rect">
            <a:avLst/>
          </a:prstGeom>
          <a:solidFill>
            <a:schemeClr val="bg1"/>
          </a:solidFill>
        </p:spPr>
        <p:txBody>
          <a:bodyPr wrap="square" rtlCol="0">
            <a:spAutoFit/>
          </a:bodyPr>
          <a:lstStyle/>
          <a:p>
            <a:endParaRPr lang="en-US" dirty="0"/>
          </a:p>
        </p:txBody>
      </p:sp>
      <p:sp>
        <p:nvSpPr>
          <p:cNvPr id="4" name="Rectangle 3">
            <a:extLst>
              <a:ext uri="{FF2B5EF4-FFF2-40B4-BE49-F238E27FC236}">
                <a16:creationId xmlns:a16="http://schemas.microsoft.com/office/drawing/2014/main" id="{362C399E-6F60-42B5-B646-67F864E595A5}"/>
              </a:ext>
            </a:extLst>
          </p:cNvPr>
          <p:cNvSpPr/>
          <p:nvPr/>
        </p:nvSpPr>
        <p:spPr>
          <a:xfrm rot="20205789">
            <a:off x="33163" y="763335"/>
            <a:ext cx="36731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a:t>
            </a:r>
          </a:p>
        </p:txBody>
      </p:sp>
      <p:pic>
        <p:nvPicPr>
          <p:cNvPr id="1026" name="Picture 2" descr="Image result for 2018 harley ultra limited anniversary edition">
            <a:extLst>
              <a:ext uri="{FF2B5EF4-FFF2-40B4-BE49-F238E27FC236}">
                <a16:creationId xmlns:a16="http://schemas.microsoft.com/office/drawing/2014/main" id="{C211A094-C4A3-46E1-B419-EEE3238021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351" b="8573"/>
          <a:stretch/>
        </p:blipFill>
        <p:spPr bwMode="auto">
          <a:xfrm>
            <a:off x="1802579" y="1748932"/>
            <a:ext cx="6390889" cy="34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9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eaLnBrk="1" hangingPunct="1"/>
            <a:r>
              <a:rPr lang="en-US" altLang="en-US" sz="3600" dirty="0"/>
              <a:t>Material Participation – Reg. 1.469-5T</a:t>
            </a:r>
          </a:p>
        </p:txBody>
      </p:sp>
      <p:sp>
        <p:nvSpPr>
          <p:cNvPr id="4099" name="Text Box 3"/>
          <p:cNvSpPr txBox="1">
            <a:spLocks noChangeArrowheads="1"/>
          </p:cNvSpPr>
          <p:nvPr/>
        </p:nvSpPr>
        <p:spPr bwMode="auto">
          <a:xfrm>
            <a:off x="1205482" y="2268022"/>
            <a:ext cx="5728718" cy="92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576263" marR="0" lvl="0" indent="-576263" algn="l" defTabSz="914400" rtl="0" eaLnBrk="1" fontAlgn="base" latinLnBrk="0" hangingPunct="1">
              <a:lnSpc>
                <a:spcPct val="75000"/>
              </a:lnSpc>
              <a:spcBef>
                <a:spcPts val="1200"/>
              </a:spcBef>
              <a:spcAft>
                <a:spcPts val="600"/>
              </a:spcAft>
              <a:buClr>
                <a:srgbClr val="060606"/>
              </a:buClr>
              <a:buSzTx/>
              <a:buFont typeface="+mj-lt"/>
              <a:buAutoNum type="arabicPeriod"/>
              <a:tabLst/>
              <a:defRPr/>
            </a:pPr>
            <a:r>
              <a:rPr kumimoji="0" lang="en-US" altLang="en-US" sz="3600" b="0" i="0" u="none"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Can a Schedule C business be “passive”?</a:t>
            </a:r>
            <a:endParaRPr kumimoji="0" lang="en-US" altLang="en-US" sz="3600" b="1" i="0" u="none" strike="noStrike" kern="1200" cap="none" spc="0" normalizeH="0" baseline="0" noProof="0" dirty="0">
              <a:ln>
                <a:noFill/>
              </a:ln>
              <a:solidFill>
                <a:srgbClr val="FF0000"/>
              </a:solidFill>
              <a:effectLst/>
              <a:uLnTx/>
              <a:uFillTx/>
              <a:latin typeface="Arial" charset="0"/>
              <a:ea typeface="ＭＳ Ｐゴシック" pitchFamily="34" charset="-128"/>
              <a:cs typeface="Arial" charset="0"/>
            </a:endParaRPr>
          </a:p>
        </p:txBody>
      </p:sp>
      <p:sp>
        <p:nvSpPr>
          <p:cNvPr id="5" name="TextBox 4">
            <a:extLst>
              <a:ext uri="{FF2B5EF4-FFF2-40B4-BE49-F238E27FC236}">
                <a16:creationId xmlns:a16="http://schemas.microsoft.com/office/drawing/2014/main" id="{E6514837-E1B0-4132-BB40-029A19110452}"/>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6" name="Text Box 3">
            <a:extLst>
              <a:ext uri="{FF2B5EF4-FFF2-40B4-BE49-F238E27FC236}">
                <a16:creationId xmlns:a16="http://schemas.microsoft.com/office/drawing/2014/main" id="{116432C1-5F06-4919-8827-C9503C767074}"/>
              </a:ext>
            </a:extLst>
          </p:cNvPr>
          <p:cNvSpPr txBox="1">
            <a:spLocks noChangeArrowheads="1"/>
          </p:cNvSpPr>
          <p:nvPr/>
        </p:nvSpPr>
        <p:spPr bwMode="auto">
          <a:xfrm>
            <a:off x="1181098" y="1428796"/>
            <a:ext cx="6781800"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0" marR="0" lvl="0" indent="0" algn="ctr" defTabSz="914400" rtl="0" eaLnBrk="1" fontAlgn="base" latinLnBrk="0" hangingPunct="1">
              <a:spcBef>
                <a:spcPts val="0"/>
              </a:spcBef>
              <a:spcAft>
                <a:spcPts val="0"/>
              </a:spcAft>
              <a:buClr>
                <a:srgbClr val="FF8000"/>
              </a:buClr>
              <a:buSzTx/>
              <a:buNone/>
              <a:tabLst/>
              <a:defRPr/>
            </a:pPr>
            <a:r>
              <a:rPr kumimoji="0" lang="en-US" altLang="en-US" sz="3600" b="0" i="0" strike="noStrike" kern="1200" cap="none" spc="0" normalizeH="0" baseline="0" noProof="0" dirty="0">
                <a:ln>
                  <a:noFill/>
                </a:ln>
                <a:solidFill>
                  <a:srgbClr val="060606"/>
                </a:solidFill>
                <a:effectLst/>
                <a:uLnTx/>
                <a:uFillTx/>
              </a:rPr>
              <a:t>Questions:</a:t>
            </a:r>
            <a:endParaRPr lang="en-US" altLang="en-US" sz="3600" b="1" dirty="0">
              <a:solidFill>
                <a:srgbClr val="FF0000"/>
              </a:solidFill>
            </a:endParaRPr>
          </a:p>
        </p:txBody>
      </p:sp>
      <p:sp>
        <p:nvSpPr>
          <p:cNvPr id="7" name="Text Box 3">
            <a:extLst>
              <a:ext uri="{FF2B5EF4-FFF2-40B4-BE49-F238E27FC236}">
                <a16:creationId xmlns:a16="http://schemas.microsoft.com/office/drawing/2014/main" id="{64312A92-B7BF-44F5-8075-784852E7DD46}"/>
              </a:ext>
            </a:extLst>
          </p:cNvPr>
          <p:cNvSpPr txBox="1">
            <a:spLocks noChangeArrowheads="1"/>
          </p:cNvSpPr>
          <p:nvPr/>
        </p:nvSpPr>
        <p:spPr bwMode="auto">
          <a:xfrm>
            <a:off x="1330173" y="4441492"/>
            <a:ext cx="5728718" cy="92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742950" marR="0" lvl="0" indent="-742950" algn="l" defTabSz="914400" rtl="0" eaLnBrk="1" fontAlgn="base" latinLnBrk="0" hangingPunct="1">
              <a:lnSpc>
                <a:spcPct val="75000"/>
              </a:lnSpc>
              <a:spcBef>
                <a:spcPts val="1200"/>
              </a:spcBef>
              <a:spcAft>
                <a:spcPts val="600"/>
              </a:spcAft>
              <a:buClr>
                <a:srgbClr val="060606"/>
              </a:buClr>
              <a:buSzTx/>
              <a:buFont typeface="+mj-lt"/>
              <a:buAutoNum type="arabicPeriod" startAt="2"/>
              <a:tabLst/>
              <a:defRPr/>
            </a:pPr>
            <a:r>
              <a:rPr lang="en-US" altLang="en-US" sz="3600" dirty="0">
                <a:solidFill>
                  <a:srgbClr val="060606"/>
                </a:solidFill>
              </a:rPr>
              <a:t>If it shows income, is it </a:t>
            </a:r>
            <a:r>
              <a:rPr lang="en-US" altLang="en-US" sz="3600" i="1" u="sng" dirty="0">
                <a:solidFill>
                  <a:srgbClr val="060606"/>
                </a:solidFill>
              </a:rPr>
              <a:t>still</a:t>
            </a:r>
            <a:r>
              <a:rPr lang="en-US" altLang="en-US" sz="3600" dirty="0">
                <a:solidFill>
                  <a:srgbClr val="060606"/>
                </a:solidFill>
              </a:rPr>
              <a:t> subject to SE?</a:t>
            </a:r>
            <a:endParaRPr lang="en-US" altLang="en-US" sz="3600" b="1" dirty="0">
              <a:solidFill>
                <a:srgbClr val="FF0000"/>
              </a:solidFill>
            </a:endParaRPr>
          </a:p>
        </p:txBody>
      </p:sp>
      <p:sp>
        <p:nvSpPr>
          <p:cNvPr id="8" name="Text Box 3">
            <a:extLst>
              <a:ext uri="{FF2B5EF4-FFF2-40B4-BE49-F238E27FC236}">
                <a16:creationId xmlns:a16="http://schemas.microsoft.com/office/drawing/2014/main" id="{CDB31A90-5944-4D89-85A7-ED0D50BDCD43}"/>
              </a:ext>
            </a:extLst>
          </p:cNvPr>
          <p:cNvSpPr txBox="1">
            <a:spLocks noChangeArrowheads="1"/>
          </p:cNvSpPr>
          <p:nvPr/>
        </p:nvSpPr>
        <p:spPr bwMode="auto">
          <a:xfrm>
            <a:off x="7252718" y="2475771"/>
            <a:ext cx="1371600" cy="50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0" marR="0" lvl="0" indent="0" algn="l" defTabSz="914400" rtl="0" eaLnBrk="1" fontAlgn="base" latinLnBrk="0" hangingPunct="1">
              <a:lnSpc>
                <a:spcPct val="75000"/>
              </a:lnSpc>
              <a:spcBef>
                <a:spcPts val="1200"/>
              </a:spcBef>
              <a:spcAft>
                <a:spcPts val="600"/>
              </a:spcAft>
              <a:buClr>
                <a:srgbClr val="060606"/>
              </a:buClr>
              <a:buSzTx/>
              <a:buNone/>
              <a:tabLst/>
              <a:defRPr/>
            </a:pPr>
            <a:r>
              <a:rPr kumimoji="0" lang="en-US" altLang="en-US" sz="3600" b="1" i="0" u="none" strike="noStrike" kern="1200" cap="none" spc="0" normalizeH="0" baseline="0" noProof="0" dirty="0">
                <a:ln>
                  <a:noFill/>
                </a:ln>
                <a:solidFill>
                  <a:srgbClr val="FF0000"/>
                </a:solidFill>
                <a:effectLst/>
                <a:uLnTx/>
                <a:uFillTx/>
                <a:latin typeface="Arial" charset="0"/>
                <a:ea typeface="ＭＳ Ｐゴシック" pitchFamily="34" charset="-128"/>
                <a:cs typeface="Arial" charset="0"/>
              </a:rPr>
              <a:t>YES.</a:t>
            </a:r>
          </a:p>
        </p:txBody>
      </p:sp>
      <p:sp>
        <p:nvSpPr>
          <p:cNvPr id="9" name="Text Box 3">
            <a:extLst>
              <a:ext uri="{FF2B5EF4-FFF2-40B4-BE49-F238E27FC236}">
                <a16:creationId xmlns:a16="http://schemas.microsoft.com/office/drawing/2014/main" id="{F47D1CB1-865D-4248-A295-ABC133F7A845}"/>
              </a:ext>
            </a:extLst>
          </p:cNvPr>
          <p:cNvSpPr txBox="1">
            <a:spLocks noChangeArrowheads="1"/>
          </p:cNvSpPr>
          <p:nvPr/>
        </p:nvSpPr>
        <p:spPr bwMode="auto">
          <a:xfrm>
            <a:off x="7439891" y="4640926"/>
            <a:ext cx="1371600" cy="50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0" marR="0" lvl="0" indent="0" algn="l" defTabSz="914400" rtl="0" eaLnBrk="1" fontAlgn="base" latinLnBrk="0" hangingPunct="1">
              <a:lnSpc>
                <a:spcPct val="75000"/>
              </a:lnSpc>
              <a:spcBef>
                <a:spcPts val="1200"/>
              </a:spcBef>
              <a:spcAft>
                <a:spcPts val="600"/>
              </a:spcAft>
              <a:buClr>
                <a:srgbClr val="060606"/>
              </a:buClr>
              <a:buSzTx/>
              <a:buNone/>
              <a:tabLst/>
              <a:defRPr/>
            </a:pPr>
            <a:r>
              <a:rPr kumimoji="0" lang="en-US" altLang="en-US" sz="3600" b="1" i="0" u="none" strike="noStrike" kern="1200" cap="none" spc="0" normalizeH="0" baseline="0" noProof="0" dirty="0">
                <a:ln>
                  <a:noFill/>
                </a:ln>
                <a:solidFill>
                  <a:srgbClr val="FF0000"/>
                </a:solidFill>
                <a:effectLst/>
                <a:uLnTx/>
                <a:uFillTx/>
                <a:latin typeface="Arial" charset="0"/>
                <a:ea typeface="ＭＳ Ｐゴシック" pitchFamily="34" charset="-128"/>
                <a:cs typeface="Arial" charset="0"/>
              </a:rPr>
              <a:t>YES.</a:t>
            </a:r>
          </a:p>
        </p:txBody>
      </p:sp>
      <p:sp>
        <p:nvSpPr>
          <p:cNvPr id="2" name="TextBox 1">
            <a:extLst>
              <a:ext uri="{FF2B5EF4-FFF2-40B4-BE49-F238E27FC236}">
                <a16:creationId xmlns:a16="http://schemas.microsoft.com/office/drawing/2014/main" id="{C365F9CC-955D-470E-868E-38E476BD2958}"/>
              </a:ext>
            </a:extLst>
          </p:cNvPr>
          <p:cNvSpPr txBox="1"/>
          <p:nvPr/>
        </p:nvSpPr>
        <p:spPr>
          <a:xfrm>
            <a:off x="1295398" y="3262242"/>
            <a:ext cx="6553200" cy="523220"/>
          </a:xfrm>
          <a:prstGeom prst="rect">
            <a:avLst/>
          </a:prstGeom>
          <a:noFill/>
        </p:spPr>
        <p:txBody>
          <a:bodyPr wrap="square" rtlCol="0">
            <a:spAutoFit/>
          </a:bodyPr>
          <a:lstStyle/>
          <a:p>
            <a:pPr algn="ctr"/>
            <a:r>
              <a:rPr lang="en-US" sz="2800" b="1" u="sng" dirty="0">
                <a:solidFill>
                  <a:srgbClr val="0070C0"/>
                </a:solidFill>
              </a:rPr>
              <a:t>See page 332, Item D.</a:t>
            </a:r>
          </a:p>
        </p:txBody>
      </p:sp>
      <p:sp>
        <p:nvSpPr>
          <p:cNvPr id="10" name="TextBox 9">
            <a:extLst>
              <a:ext uri="{FF2B5EF4-FFF2-40B4-BE49-F238E27FC236}">
                <a16:creationId xmlns:a16="http://schemas.microsoft.com/office/drawing/2014/main" id="{151CD64B-D92B-4575-B5B6-5B8091C526E5}"/>
              </a:ext>
            </a:extLst>
          </p:cNvPr>
          <p:cNvSpPr txBox="1"/>
          <p:nvPr/>
        </p:nvSpPr>
        <p:spPr>
          <a:xfrm>
            <a:off x="1295398" y="5427624"/>
            <a:ext cx="6553200" cy="523220"/>
          </a:xfrm>
          <a:prstGeom prst="rect">
            <a:avLst/>
          </a:prstGeom>
          <a:noFill/>
        </p:spPr>
        <p:txBody>
          <a:bodyPr wrap="square" rtlCol="0">
            <a:spAutoFit/>
          </a:bodyPr>
          <a:lstStyle/>
          <a:p>
            <a:pPr algn="ctr"/>
            <a:r>
              <a:rPr lang="en-US" sz="2800" b="1" u="sng" dirty="0">
                <a:solidFill>
                  <a:srgbClr val="0070C0"/>
                </a:solidFill>
              </a:rPr>
              <a:t>See page 332, Item D.1.</a:t>
            </a:r>
          </a:p>
        </p:txBody>
      </p:sp>
    </p:spTree>
    <p:extLst>
      <p:ext uri="{BB962C8B-B14F-4D97-AF65-F5344CB8AC3E}">
        <p14:creationId xmlns:p14="http://schemas.microsoft.com/office/powerpoint/2010/main" val="14397752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7" grpId="0"/>
      <p:bldP spid="8" grpId="0"/>
      <p:bldP spid="9" grpId="0"/>
      <p:bldP spid="2" grpId="0"/>
      <p:bldP spid="10"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200</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2" name="TextBox 1">
            <a:extLst>
              <a:ext uri="{FF2B5EF4-FFF2-40B4-BE49-F238E27FC236}">
                <a16:creationId xmlns:a16="http://schemas.microsoft.com/office/drawing/2014/main" id="{C0E97D80-1CAE-4697-A3B9-362C75E07530}"/>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graphicFrame>
        <p:nvGraphicFramePr>
          <p:cNvPr id="3" name="Table 2">
            <a:extLst>
              <a:ext uri="{FF2B5EF4-FFF2-40B4-BE49-F238E27FC236}">
                <a16:creationId xmlns:a16="http://schemas.microsoft.com/office/drawing/2014/main" id="{8D637144-88AD-4A3D-B298-A2AD26EAF5E6}"/>
              </a:ext>
            </a:extLst>
          </p:cNvPr>
          <p:cNvGraphicFramePr>
            <a:graphicFrameLocks noGrp="1"/>
          </p:cNvGraphicFramePr>
          <p:nvPr>
            <p:extLst>
              <p:ext uri="{D42A27DB-BD31-4B8C-83A1-F6EECF244321}">
                <p14:modId xmlns:p14="http://schemas.microsoft.com/office/powerpoint/2010/main" val="3496765912"/>
              </p:ext>
            </p:extLst>
          </p:nvPr>
        </p:nvGraphicFramePr>
        <p:xfrm>
          <a:off x="967209" y="2020126"/>
          <a:ext cx="7344686" cy="3840480"/>
        </p:xfrm>
        <a:graphic>
          <a:graphicData uri="http://schemas.openxmlformats.org/drawingml/2006/table">
            <a:tbl>
              <a:tblPr firstRow="1" firstCol="1" bandRow="1">
                <a:tableStyleId>{5C22544A-7EE6-4342-B048-85BDC9FD1C3A}</a:tableStyleId>
              </a:tblPr>
              <a:tblGrid>
                <a:gridCol w="4142232">
                  <a:extLst>
                    <a:ext uri="{9D8B030D-6E8A-4147-A177-3AD203B41FA5}">
                      <a16:colId xmlns:a16="http://schemas.microsoft.com/office/drawing/2014/main" val="2752363868"/>
                    </a:ext>
                  </a:extLst>
                </a:gridCol>
                <a:gridCol w="3202454">
                  <a:extLst>
                    <a:ext uri="{9D8B030D-6E8A-4147-A177-3AD203B41FA5}">
                      <a16:colId xmlns:a16="http://schemas.microsoft.com/office/drawing/2014/main" val="1507497720"/>
                    </a:ext>
                  </a:extLst>
                </a:gridCol>
              </a:tblGrid>
              <a:tr h="228600">
                <a:tc>
                  <a:txBody>
                    <a:bodyPr/>
                    <a:lstStyle/>
                    <a:p>
                      <a:pPr marL="0" marR="0">
                        <a:spcBef>
                          <a:spcPts val="0"/>
                        </a:spcBef>
                        <a:spcAft>
                          <a:spcPts val="0"/>
                        </a:spcAft>
                      </a:pPr>
                      <a:r>
                        <a:rPr lang="en-US" sz="2800" dirty="0">
                          <a:effectLst/>
                        </a:rPr>
                        <a:t>Who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effectLst/>
                        </a:rPr>
                        <a:t>Mike &amp; Rhoda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361967"/>
                  </a:ext>
                </a:extLst>
              </a:tr>
              <a:tr h="228600">
                <a:tc>
                  <a:txBody>
                    <a:bodyPr/>
                    <a:lstStyle/>
                    <a:p>
                      <a:pPr marL="0" marR="0">
                        <a:spcBef>
                          <a:spcPts val="0"/>
                        </a:spcBef>
                        <a:spcAft>
                          <a:spcPts val="0"/>
                        </a:spcAft>
                      </a:pPr>
                      <a:r>
                        <a:rPr lang="en-US" sz="2800">
                          <a:effectLst/>
                        </a:rPr>
                        <a:t>Filing Status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MFJ</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3836992"/>
                  </a:ext>
                </a:extLst>
              </a:tr>
              <a:tr h="228600">
                <a:tc>
                  <a:txBody>
                    <a:bodyPr/>
                    <a:lstStyle/>
                    <a:p>
                      <a:pPr marL="0" marR="0">
                        <a:spcBef>
                          <a:spcPts val="0"/>
                        </a:spcBef>
                        <a:spcAft>
                          <a:spcPts val="0"/>
                        </a:spcAft>
                      </a:pPr>
                      <a:r>
                        <a:rPr lang="en-US" sz="2800">
                          <a:effectLst/>
                        </a:rPr>
                        <a:t>QBI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$100,000 from Mike’s retail bus.</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4005668"/>
                  </a:ext>
                </a:extLst>
              </a:tr>
              <a:tr h="228600">
                <a:tc>
                  <a:txBody>
                    <a:bodyPr/>
                    <a:lstStyle/>
                    <a:p>
                      <a:pPr marL="0" marR="0">
                        <a:spcBef>
                          <a:spcPts val="0"/>
                        </a:spcBef>
                        <a:spcAft>
                          <a:spcPts val="0"/>
                        </a:spcAft>
                      </a:pPr>
                      <a:r>
                        <a:rPr lang="en-US" sz="2800">
                          <a:effectLst/>
                        </a:rPr>
                        <a:t>Entity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Sole Proprietor</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5782025"/>
                  </a:ext>
                </a:extLst>
              </a:tr>
              <a:tr h="228600">
                <a:tc>
                  <a:txBody>
                    <a:bodyPr/>
                    <a:lstStyle/>
                    <a:p>
                      <a:pPr marL="0" marR="0">
                        <a:spcBef>
                          <a:spcPts val="0"/>
                        </a:spcBef>
                        <a:spcAft>
                          <a:spcPts val="0"/>
                        </a:spcAft>
                      </a:pPr>
                      <a:r>
                        <a:rPr lang="en-US" sz="2800" dirty="0">
                          <a:effectLst/>
                        </a:rPr>
                        <a:t>1040 Taxable Income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$150,000</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3600107"/>
                  </a:ext>
                </a:extLst>
              </a:tr>
              <a:tr h="228600">
                <a:tc>
                  <a:txBody>
                    <a:bodyPr/>
                    <a:lstStyle/>
                    <a:p>
                      <a:pPr marL="0" marR="0">
                        <a:spcBef>
                          <a:spcPts val="0"/>
                        </a:spcBef>
                        <a:spcAft>
                          <a:spcPts val="0"/>
                        </a:spcAft>
                      </a:pPr>
                      <a:r>
                        <a:rPr lang="en-US" sz="2800">
                          <a:effectLst/>
                        </a:rPr>
                        <a:t>Wages Paid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$0 (no employees)</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3093312"/>
                  </a:ext>
                </a:extLst>
              </a:tr>
              <a:tr h="228600">
                <a:tc>
                  <a:txBody>
                    <a:bodyPr/>
                    <a:lstStyle/>
                    <a:p>
                      <a:pPr marL="0" marR="0">
                        <a:spcBef>
                          <a:spcPts val="0"/>
                        </a:spcBef>
                        <a:spcAft>
                          <a:spcPts val="0"/>
                        </a:spcAft>
                      </a:pPr>
                      <a:r>
                        <a:rPr lang="en-US" sz="2800">
                          <a:effectLst/>
                        </a:rPr>
                        <a:t>UBQBP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$0</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2500825"/>
                  </a:ext>
                </a:extLst>
              </a:tr>
              <a:tr h="228600">
                <a:tc>
                  <a:txBody>
                    <a:bodyPr/>
                    <a:lstStyle/>
                    <a:p>
                      <a:pPr marL="0" marR="0">
                        <a:spcBef>
                          <a:spcPts val="0"/>
                        </a:spcBef>
                        <a:spcAft>
                          <a:spcPts val="0"/>
                        </a:spcAft>
                      </a:pPr>
                      <a:r>
                        <a:rPr lang="en-US" sz="2800" dirty="0">
                          <a:effectLst/>
                        </a:rPr>
                        <a:t>SSTB?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No</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7408707"/>
                  </a:ext>
                </a:extLst>
              </a:tr>
            </a:tbl>
          </a:graphicData>
        </a:graphic>
      </p:graphicFrame>
      <p:sp>
        <p:nvSpPr>
          <p:cNvPr id="5" name="TextBox 4">
            <a:extLst>
              <a:ext uri="{FF2B5EF4-FFF2-40B4-BE49-F238E27FC236}">
                <a16:creationId xmlns:a16="http://schemas.microsoft.com/office/drawing/2014/main" id="{2597E034-D1D6-431C-B143-A6C60FED0EA6}"/>
              </a:ext>
            </a:extLst>
          </p:cNvPr>
          <p:cNvSpPr txBox="1"/>
          <p:nvPr/>
        </p:nvSpPr>
        <p:spPr>
          <a:xfrm>
            <a:off x="967209" y="1554480"/>
            <a:ext cx="4638063" cy="461665"/>
          </a:xfrm>
          <a:prstGeom prst="rect">
            <a:avLst/>
          </a:prstGeom>
          <a:noFill/>
          <a:ln>
            <a:solidFill>
              <a:srgbClr val="060606"/>
            </a:solidFill>
          </a:ln>
        </p:spPr>
        <p:txBody>
          <a:bodyPr wrap="square" rtlCol="0">
            <a:spAutoFit/>
          </a:bodyPr>
          <a:lstStyle/>
          <a:p>
            <a:r>
              <a:rPr lang="en-US" sz="2400" b="1" dirty="0">
                <a:solidFill>
                  <a:srgbClr val="060606"/>
                </a:solidFill>
              </a:rPr>
              <a:t>Example 1…Sole Proprietor</a:t>
            </a:r>
          </a:p>
        </p:txBody>
      </p:sp>
      <p:sp>
        <p:nvSpPr>
          <p:cNvPr id="8" name="TextBox 7">
            <a:extLst>
              <a:ext uri="{FF2B5EF4-FFF2-40B4-BE49-F238E27FC236}">
                <a16:creationId xmlns:a16="http://schemas.microsoft.com/office/drawing/2014/main" id="{9F3B45E8-0B16-4346-A1C4-6DA5E927C7E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1426163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201</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5" name="TextBox 4">
            <a:extLst>
              <a:ext uri="{FF2B5EF4-FFF2-40B4-BE49-F238E27FC236}">
                <a16:creationId xmlns:a16="http://schemas.microsoft.com/office/drawing/2014/main" id="{2597E034-D1D6-431C-B143-A6C60FED0EA6}"/>
              </a:ext>
            </a:extLst>
          </p:cNvPr>
          <p:cNvSpPr txBox="1"/>
          <p:nvPr/>
        </p:nvSpPr>
        <p:spPr>
          <a:xfrm>
            <a:off x="1358252" y="2054789"/>
            <a:ext cx="4638063" cy="461665"/>
          </a:xfrm>
          <a:prstGeom prst="rect">
            <a:avLst/>
          </a:prstGeom>
          <a:noFill/>
          <a:ln>
            <a:solidFill>
              <a:srgbClr val="060606"/>
            </a:solidFill>
          </a:ln>
        </p:spPr>
        <p:txBody>
          <a:bodyPr wrap="square" rtlCol="0">
            <a:spAutoFit/>
          </a:bodyPr>
          <a:lstStyle/>
          <a:p>
            <a:r>
              <a:rPr lang="en-US" sz="2400" b="1" dirty="0">
                <a:solidFill>
                  <a:srgbClr val="060606"/>
                </a:solidFill>
              </a:rPr>
              <a:t>Example 1…Sole Proprietor</a:t>
            </a:r>
          </a:p>
        </p:txBody>
      </p:sp>
      <p:sp>
        <p:nvSpPr>
          <p:cNvPr id="6" name="Rectangle 5">
            <a:extLst>
              <a:ext uri="{FF2B5EF4-FFF2-40B4-BE49-F238E27FC236}">
                <a16:creationId xmlns:a16="http://schemas.microsoft.com/office/drawing/2014/main" id="{E1D80E23-BF96-4356-B6DB-CE3937F903BA}"/>
              </a:ext>
            </a:extLst>
          </p:cNvPr>
          <p:cNvSpPr/>
          <p:nvPr/>
        </p:nvSpPr>
        <p:spPr>
          <a:xfrm>
            <a:off x="1358252" y="2516454"/>
            <a:ext cx="6501383" cy="2969403"/>
          </a:xfrm>
          <a:prstGeom prst="rect">
            <a:avLst/>
          </a:prstGeom>
          <a:solidFill>
            <a:schemeClr val="bg1">
              <a:lumMod val="85000"/>
            </a:schemeClr>
          </a:solidFill>
          <a:ln w="19050">
            <a:solidFill>
              <a:srgbClr val="060606"/>
            </a:solidFill>
          </a:ln>
        </p:spPr>
        <p:txBody>
          <a:bodyPr wrap="square">
            <a:spAutoFit/>
          </a:bodyPr>
          <a:lstStyle/>
          <a:p>
            <a:pPr marL="0" marR="0">
              <a:spcBef>
                <a:spcPts val="0"/>
              </a:spcBef>
              <a:spcAft>
                <a:spcPts val="0"/>
              </a:spcAft>
            </a:pPr>
            <a:r>
              <a:rPr lang="en-US" sz="2800" b="1" u="sng" dirty="0">
                <a:solidFill>
                  <a:srgbClr val="060606"/>
                </a:solidFill>
                <a:latin typeface="Times New Roman" panose="02020603050405020304" pitchFamily="18" charset="0"/>
                <a:ea typeface="Times New Roman" panose="02020603050405020304" pitchFamily="18" charset="0"/>
              </a:rPr>
              <a:t>Calculation of QBI Deduction</a:t>
            </a:r>
            <a:endParaRPr lang="en-US" sz="2800" dirty="0">
              <a:solidFill>
                <a:srgbClr val="060606"/>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$100,000 QBI x 20% = $20,000 tentative QBI deduction</a:t>
            </a:r>
            <a:endPar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Taxable income limitation: $150,000 x 20% = $30,000</a:t>
            </a:r>
            <a:endPar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Lesser of 1 or 2 = $20,000</a:t>
            </a:r>
            <a:endParaRPr lang="en-US" sz="2800" dirty="0">
              <a:solidFill>
                <a:srgbClr val="06060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4082AF3-3C8C-48CD-A6DD-643B1358183C}"/>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73355276-2F73-4F4C-BF78-10CEB6C1D87C}"/>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133342282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202</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graphicFrame>
        <p:nvGraphicFramePr>
          <p:cNvPr id="3" name="Table 2">
            <a:extLst>
              <a:ext uri="{FF2B5EF4-FFF2-40B4-BE49-F238E27FC236}">
                <a16:creationId xmlns:a16="http://schemas.microsoft.com/office/drawing/2014/main" id="{8D637144-88AD-4A3D-B298-A2AD26EAF5E6}"/>
              </a:ext>
            </a:extLst>
          </p:cNvPr>
          <p:cNvGraphicFramePr>
            <a:graphicFrameLocks noGrp="1"/>
          </p:cNvGraphicFramePr>
          <p:nvPr>
            <p:extLst>
              <p:ext uri="{D42A27DB-BD31-4B8C-83A1-F6EECF244321}">
                <p14:modId xmlns:p14="http://schemas.microsoft.com/office/powerpoint/2010/main" val="1674846401"/>
              </p:ext>
            </p:extLst>
          </p:nvPr>
        </p:nvGraphicFramePr>
        <p:xfrm>
          <a:off x="967209" y="2020126"/>
          <a:ext cx="7344686" cy="3840480"/>
        </p:xfrm>
        <a:graphic>
          <a:graphicData uri="http://schemas.openxmlformats.org/drawingml/2006/table">
            <a:tbl>
              <a:tblPr firstRow="1" firstCol="1" bandRow="1">
                <a:tableStyleId>{5C22544A-7EE6-4342-B048-85BDC9FD1C3A}</a:tableStyleId>
              </a:tblPr>
              <a:tblGrid>
                <a:gridCol w="4142232">
                  <a:extLst>
                    <a:ext uri="{9D8B030D-6E8A-4147-A177-3AD203B41FA5}">
                      <a16:colId xmlns:a16="http://schemas.microsoft.com/office/drawing/2014/main" val="2752363868"/>
                    </a:ext>
                  </a:extLst>
                </a:gridCol>
                <a:gridCol w="3202454">
                  <a:extLst>
                    <a:ext uri="{9D8B030D-6E8A-4147-A177-3AD203B41FA5}">
                      <a16:colId xmlns:a16="http://schemas.microsoft.com/office/drawing/2014/main" val="1507497720"/>
                    </a:ext>
                  </a:extLst>
                </a:gridCol>
              </a:tblGrid>
              <a:tr h="228600">
                <a:tc>
                  <a:txBody>
                    <a:bodyPr/>
                    <a:lstStyle/>
                    <a:p>
                      <a:pPr marL="0" marR="0">
                        <a:spcBef>
                          <a:spcPts val="0"/>
                        </a:spcBef>
                        <a:spcAft>
                          <a:spcPts val="0"/>
                        </a:spcAft>
                      </a:pPr>
                      <a:r>
                        <a:rPr lang="en-US" sz="2800" dirty="0">
                          <a:effectLst/>
                        </a:rPr>
                        <a:t>Who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effectLst/>
                        </a:rPr>
                        <a:t>Mike &amp; Rhoda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361967"/>
                  </a:ext>
                </a:extLst>
              </a:tr>
              <a:tr h="228600">
                <a:tc>
                  <a:txBody>
                    <a:bodyPr/>
                    <a:lstStyle/>
                    <a:p>
                      <a:pPr marL="0" marR="0">
                        <a:spcBef>
                          <a:spcPts val="0"/>
                        </a:spcBef>
                        <a:spcAft>
                          <a:spcPts val="0"/>
                        </a:spcAft>
                      </a:pPr>
                      <a:r>
                        <a:rPr lang="en-US" sz="2800">
                          <a:effectLst/>
                        </a:rPr>
                        <a:t>Filing Status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MFJ</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3836992"/>
                  </a:ext>
                </a:extLst>
              </a:tr>
              <a:tr h="228600">
                <a:tc>
                  <a:txBody>
                    <a:bodyPr/>
                    <a:lstStyle/>
                    <a:p>
                      <a:pPr marL="0" marR="0">
                        <a:spcBef>
                          <a:spcPts val="0"/>
                        </a:spcBef>
                        <a:spcAft>
                          <a:spcPts val="0"/>
                        </a:spcAft>
                      </a:pPr>
                      <a:r>
                        <a:rPr lang="en-US" sz="2800">
                          <a:effectLst/>
                        </a:rPr>
                        <a:t>QBI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$25,000 from Mike’s business</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4005668"/>
                  </a:ext>
                </a:extLst>
              </a:tr>
              <a:tr h="228600">
                <a:tc>
                  <a:txBody>
                    <a:bodyPr/>
                    <a:lstStyle/>
                    <a:p>
                      <a:pPr marL="0" marR="0">
                        <a:spcBef>
                          <a:spcPts val="0"/>
                        </a:spcBef>
                        <a:spcAft>
                          <a:spcPts val="0"/>
                        </a:spcAft>
                      </a:pPr>
                      <a:r>
                        <a:rPr lang="en-US" sz="2800">
                          <a:effectLst/>
                        </a:rPr>
                        <a:t>Entity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S Corp.</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5782025"/>
                  </a:ext>
                </a:extLst>
              </a:tr>
              <a:tr h="228600">
                <a:tc>
                  <a:txBody>
                    <a:bodyPr/>
                    <a:lstStyle/>
                    <a:p>
                      <a:pPr marL="0" marR="0">
                        <a:spcBef>
                          <a:spcPts val="0"/>
                        </a:spcBef>
                        <a:spcAft>
                          <a:spcPts val="0"/>
                        </a:spcAft>
                      </a:pPr>
                      <a:r>
                        <a:rPr lang="en-US" sz="2800" dirty="0">
                          <a:effectLst/>
                        </a:rPr>
                        <a:t>1040 Taxable Income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$150,000</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3600107"/>
                  </a:ext>
                </a:extLst>
              </a:tr>
              <a:tr h="228600">
                <a:tc>
                  <a:txBody>
                    <a:bodyPr/>
                    <a:lstStyle/>
                    <a:p>
                      <a:pPr marL="0" marR="0">
                        <a:spcBef>
                          <a:spcPts val="0"/>
                        </a:spcBef>
                        <a:spcAft>
                          <a:spcPts val="0"/>
                        </a:spcAft>
                      </a:pPr>
                      <a:r>
                        <a:rPr lang="en-US" sz="2800">
                          <a:effectLst/>
                        </a:rPr>
                        <a:t>Wages Paid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$75,000 to Mike</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3093312"/>
                  </a:ext>
                </a:extLst>
              </a:tr>
              <a:tr h="228600">
                <a:tc>
                  <a:txBody>
                    <a:bodyPr/>
                    <a:lstStyle/>
                    <a:p>
                      <a:pPr marL="0" marR="0">
                        <a:spcBef>
                          <a:spcPts val="0"/>
                        </a:spcBef>
                        <a:spcAft>
                          <a:spcPts val="0"/>
                        </a:spcAft>
                      </a:pPr>
                      <a:r>
                        <a:rPr lang="en-US" sz="2800">
                          <a:effectLst/>
                        </a:rPr>
                        <a:t>UBQBP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$0</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2500825"/>
                  </a:ext>
                </a:extLst>
              </a:tr>
              <a:tr h="228600">
                <a:tc>
                  <a:txBody>
                    <a:bodyPr/>
                    <a:lstStyle/>
                    <a:p>
                      <a:pPr marL="0" marR="0">
                        <a:spcBef>
                          <a:spcPts val="0"/>
                        </a:spcBef>
                        <a:spcAft>
                          <a:spcPts val="0"/>
                        </a:spcAft>
                      </a:pPr>
                      <a:r>
                        <a:rPr lang="en-US" sz="2800" dirty="0">
                          <a:effectLst/>
                        </a:rPr>
                        <a:t>SSTB?</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800" dirty="0">
                          <a:solidFill>
                            <a:srgbClr val="060606"/>
                          </a:solidFill>
                          <a:effectLst/>
                        </a:rPr>
                        <a:t>No</a:t>
                      </a:r>
                      <a:endParaRPr lang="en-US" sz="2800" dirty="0">
                        <a:solidFill>
                          <a:srgbClr val="06060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7408707"/>
                  </a:ext>
                </a:extLst>
              </a:tr>
            </a:tbl>
          </a:graphicData>
        </a:graphic>
      </p:graphicFrame>
      <p:sp>
        <p:nvSpPr>
          <p:cNvPr id="5" name="TextBox 4">
            <a:extLst>
              <a:ext uri="{FF2B5EF4-FFF2-40B4-BE49-F238E27FC236}">
                <a16:creationId xmlns:a16="http://schemas.microsoft.com/office/drawing/2014/main" id="{2597E034-D1D6-431C-B143-A6C60FED0EA6}"/>
              </a:ext>
            </a:extLst>
          </p:cNvPr>
          <p:cNvSpPr txBox="1"/>
          <p:nvPr/>
        </p:nvSpPr>
        <p:spPr>
          <a:xfrm>
            <a:off x="967209" y="1554480"/>
            <a:ext cx="3403623" cy="461665"/>
          </a:xfrm>
          <a:prstGeom prst="rect">
            <a:avLst/>
          </a:prstGeom>
          <a:noFill/>
          <a:ln>
            <a:solidFill>
              <a:srgbClr val="060606"/>
            </a:solidFill>
          </a:ln>
        </p:spPr>
        <p:txBody>
          <a:bodyPr wrap="square" rtlCol="0">
            <a:spAutoFit/>
          </a:bodyPr>
          <a:lstStyle/>
          <a:p>
            <a:r>
              <a:rPr lang="en-US" sz="2400" b="1" dirty="0">
                <a:solidFill>
                  <a:srgbClr val="060606"/>
                </a:solidFill>
              </a:rPr>
              <a:t>Example 2…S Corp.</a:t>
            </a:r>
          </a:p>
        </p:txBody>
      </p:sp>
      <p:sp>
        <p:nvSpPr>
          <p:cNvPr id="8" name="TextBox 7">
            <a:extLst>
              <a:ext uri="{FF2B5EF4-FFF2-40B4-BE49-F238E27FC236}">
                <a16:creationId xmlns:a16="http://schemas.microsoft.com/office/drawing/2014/main" id="{B88857F2-D54C-4977-8EDC-C6E81C67DFE1}"/>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AD417980-1BF3-4986-9445-3630404C9F4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172757984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203</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5" name="TextBox 4">
            <a:extLst>
              <a:ext uri="{FF2B5EF4-FFF2-40B4-BE49-F238E27FC236}">
                <a16:creationId xmlns:a16="http://schemas.microsoft.com/office/drawing/2014/main" id="{2597E034-D1D6-431C-B143-A6C60FED0EA6}"/>
              </a:ext>
            </a:extLst>
          </p:cNvPr>
          <p:cNvSpPr txBox="1"/>
          <p:nvPr/>
        </p:nvSpPr>
        <p:spPr>
          <a:xfrm>
            <a:off x="1388860" y="2139696"/>
            <a:ext cx="3266463" cy="461665"/>
          </a:xfrm>
          <a:prstGeom prst="rect">
            <a:avLst/>
          </a:prstGeom>
          <a:noFill/>
          <a:ln>
            <a:solidFill>
              <a:srgbClr val="060606"/>
            </a:solidFill>
          </a:ln>
        </p:spPr>
        <p:txBody>
          <a:bodyPr wrap="square" rtlCol="0">
            <a:spAutoFit/>
          </a:bodyPr>
          <a:lstStyle/>
          <a:p>
            <a:r>
              <a:rPr lang="en-US" sz="2400" b="1" dirty="0">
                <a:solidFill>
                  <a:srgbClr val="060606"/>
                </a:solidFill>
              </a:rPr>
              <a:t>Example 2…S corp.</a:t>
            </a:r>
          </a:p>
        </p:txBody>
      </p:sp>
      <p:sp>
        <p:nvSpPr>
          <p:cNvPr id="3" name="Rectangle 2">
            <a:extLst>
              <a:ext uri="{FF2B5EF4-FFF2-40B4-BE49-F238E27FC236}">
                <a16:creationId xmlns:a16="http://schemas.microsoft.com/office/drawing/2014/main" id="{01606F18-37C8-4B78-B0F9-B07AA7F3CDAE}"/>
              </a:ext>
            </a:extLst>
          </p:cNvPr>
          <p:cNvSpPr/>
          <p:nvPr/>
        </p:nvSpPr>
        <p:spPr>
          <a:xfrm>
            <a:off x="1388860" y="2593203"/>
            <a:ext cx="6501383" cy="2969403"/>
          </a:xfrm>
          <a:prstGeom prst="rect">
            <a:avLst/>
          </a:prstGeom>
          <a:solidFill>
            <a:schemeClr val="bg1">
              <a:lumMod val="75000"/>
            </a:schemeClr>
          </a:solidFill>
          <a:ln w="19050">
            <a:solidFill>
              <a:srgbClr val="060606"/>
            </a:solidFill>
          </a:ln>
        </p:spPr>
        <p:txBody>
          <a:bodyPr wrap="square">
            <a:spAutoFit/>
          </a:bodyPr>
          <a:lstStyle/>
          <a:p>
            <a:pPr marL="0" marR="0">
              <a:spcBef>
                <a:spcPts val="0"/>
              </a:spcBef>
              <a:spcAft>
                <a:spcPts val="0"/>
              </a:spcAft>
            </a:pPr>
            <a:r>
              <a:rPr lang="en-US" sz="2800" b="1" u="sng" dirty="0">
                <a:solidFill>
                  <a:srgbClr val="060606"/>
                </a:solidFill>
                <a:latin typeface="Times New Roman" panose="02020603050405020304" pitchFamily="18" charset="0"/>
                <a:ea typeface="Times New Roman" panose="02020603050405020304" pitchFamily="18" charset="0"/>
              </a:rPr>
              <a:t>Calculation of QBI Deduction</a:t>
            </a:r>
            <a:endParaRPr lang="en-US" sz="2800" dirty="0">
              <a:solidFill>
                <a:srgbClr val="060606"/>
              </a:solidFill>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$25,000 QBI x 20% = $5,000 tentative deduction</a:t>
            </a:r>
            <a:endPar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Taxable income limitation: $150,000 x 20% = $30,000</a:t>
            </a:r>
            <a:endPar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Lesser of 1 or 2 = $5,000</a:t>
            </a:r>
            <a:endParaRPr lang="en-US" sz="2800" dirty="0">
              <a:solidFill>
                <a:srgbClr val="06060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3144C04-F6C5-401F-A032-A61898B66E0F}"/>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D5E2751C-A2A8-49E3-A2C1-CDAFD8E5C14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11593595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204</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3" name="Rectangle 2">
            <a:extLst>
              <a:ext uri="{FF2B5EF4-FFF2-40B4-BE49-F238E27FC236}">
                <a16:creationId xmlns:a16="http://schemas.microsoft.com/office/drawing/2014/main" id="{01606F18-37C8-4B78-B0F9-B07AA7F3CDAE}"/>
              </a:ext>
            </a:extLst>
          </p:cNvPr>
          <p:cNvSpPr/>
          <p:nvPr/>
        </p:nvSpPr>
        <p:spPr>
          <a:xfrm>
            <a:off x="448056" y="1459347"/>
            <a:ext cx="8247888" cy="4862870"/>
          </a:xfrm>
          <a:prstGeom prst="rect">
            <a:avLst/>
          </a:prstGeom>
          <a:solidFill>
            <a:schemeClr val="bg1">
              <a:lumMod val="75000"/>
            </a:schemeClr>
          </a:solidFill>
          <a:ln>
            <a:solidFill>
              <a:srgbClr val="060606"/>
            </a:solidFill>
          </a:ln>
        </p:spPr>
        <p:txBody>
          <a:bodyPr wrap="square">
            <a:spAutoFit/>
          </a:bodyPr>
          <a:lstStyle/>
          <a:p>
            <a:pPr marL="0" marR="0">
              <a:spcBef>
                <a:spcPts val="0"/>
              </a:spcBef>
              <a:spcAft>
                <a:spcPts val="1200"/>
              </a:spcAft>
            </a:pPr>
            <a:r>
              <a:rPr lang="en-US" sz="2800" b="1" u="sng" dirty="0">
                <a:solidFill>
                  <a:srgbClr val="060606"/>
                </a:solidFill>
                <a:latin typeface="Times New Roman" panose="02020603050405020304" pitchFamily="18" charset="0"/>
                <a:ea typeface="Times New Roman" panose="02020603050405020304" pitchFamily="18" charset="0"/>
              </a:rPr>
              <a:t>Can you see that Example 1 is exactly the same as Example 2?</a:t>
            </a:r>
          </a:p>
          <a:p>
            <a:pPr marL="576263" marR="0" indent="-347663" algn="just">
              <a:spcBef>
                <a:spcPts val="0"/>
              </a:spcBef>
              <a:spcAft>
                <a:spcPts val="1200"/>
              </a:spcAft>
              <a:buFont typeface="Arial" panose="020B0604020202020204" pitchFamily="34" charset="0"/>
              <a:buChar char="•"/>
            </a:pPr>
            <a:r>
              <a:rPr lang="en-US" sz="2800" dirty="0">
                <a:solidFill>
                  <a:srgbClr val="060606"/>
                </a:solidFill>
                <a:effectLst/>
                <a:latin typeface="Calibri" panose="020F0502020204030204" pitchFamily="34" charset="0"/>
                <a:ea typeface="Calibri" panose="020F0502020204030204" pitchFamily="34" charset="0"/>
                <a:cs typeface="Times New Roman" panose="02020603050405020304" pitchFamily="18" charset="0"/>
              </a:rPr>
              <a:t>The only difference is that Mike took a salary of $75,000 from the S Corp, thus reducing the QBI from $100,000 (as in Example 1) to $75,000.</a:t>
            </a:r>
          </a:p>
          <a:p>
            <a:pPr marL="576263" marR="0" indent="-347663" algn="just">
              <a:spcBef>
                <a:spcPts val="0"/>
              </a:spcBef>
              <a:spcAft>
                <a:spcPts val="1200"/>
              </a:spcAft>
              <a:buFont typeface="Arial" panose="020B0604020202020204" pitchFamily="34" charset="0"/>
              <a:buChar char="•"/>
            </a:pPr>
            <a:r>
              <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rPr>
              <a:t>Compare the answers</a:t>
            </a:r>
          </a:p>
          <a:p>
            <a:pPr marL="1087438" marR="0" indent="-347663" algn="just">
              <a:spcBef>
                <a:spcPts val="0"/>
              </a:spcBef>
              <a:spcAft>
                <a:spcPts val="1200"/>
              </a:spcAft>
              <a:buFont typeface="Arial" panose="020B0604020202020204" pitchFamily="34" charset="0"/>
              <a:buChar char="•"/>
            </a:pPr>
            <a:r>
              <a:rPr lang="en-US" sz="2800" dirty="0">
                <a:solidFill>
                  <a:srgbClr val="060606"/>
                </a:solidFill>
                <a:effectLst/>
                <a:latin typeface="Calibri" panose="020F0502020204030204" pitchFamily="34" charset="0"/>
                <a:ea typeface="Calibri" panose="020F0502020204030204" pitchFamily="34" charset="0"/>
                <a:cs typeface="Times New Roman" panose="02020603050405020304" pitchFamily="18" charset="0"/>
              </a:rPr>
              <a:t>QBI as a sole proprietor is $20,000</a:t>
            </a:r>
          </a:p>
          <a:p>
            <a:pPr marL="1087438" marR="0" indent="-347663" algn="just">
              <a:spcBef>
                <a:spcPts val="0"/>
              </a:spcBef>
              <a:spcAft>
                <a:spcPts val="1200"/>
              </a:spcAft>
              <a:buFont typeface="Arial" panose="020B0604020202020204" pitchFamily="34" charset="0"/>
              <a:buChar char="•"/>
            </a:pPr>
            <a:r>
              <a:rPr lang="en-US" sz="2800" dirty="0">
                <a:solidFill>
                  <a:srgbClr val="060606"/>
                </a:solidFill>
                <a:latin typeface="Calibri" panose="020F0502020204030204" pitchFamily="34" charset="0"/>
                <a:ea typeface="Calibri" panose="020F0502020204030204" pitchFamily="34" charset="0"/>
                <a:cs typeface="Times New Roman" panose="02020603050405020304" pitchFamily="18" charset="0"/>
              </a:rPr>
              <a:t>QBI as an S corporation is only $5,000</a:t>
            </a:r>
          </a:p>
          <a:p>
            <a:pPr marL="739775" marR="0" algn="ctr">
              <a:spcBef>
                <a:spcPts val="0"/>
              </a:spcBef>
              <a:spcAft>
                <a:spcPts val="1200"/>
              </a:spcAft>
            </a:pPr>
            <a:r>
              <a:rPr lang="en-US" sz="36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BIG DIFFERENCE!!</a:t>
            </a:r>
          </a:p>
        </p:txBody>
      </p:sp>
      <p:sp>
        <p:nvSpPr>
          <p:cNvPr id="8" name="TextBox 7">
            <a:extLst>
              <a:ext uri="{FF2B5EF4-FFF2-40B4-BE49-F238E27FC236}">
                <a16:creationId xmlns:a16="http://schemas.microsoft.com/office/drawing/2014/main" id="{915199B8-DFB3-4871-942F-D2E10ADDCFCD}"/>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39ED715A-BCB7-4275-A4EC-69B8AA6CBA99}"/>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56564841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205</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3" name="Rectangle 2">
            <a:extLst>
              <a:ext uri="{FF2B5EF4-FFF2-40B4-BE49-F238E27FC236}">
                <a16:creationId xmlns:a16="http://schemas.microsoft.com/office/drawing/2014/main" id="{01606F18-37C8-4B78-B0F9-B07AA7F3CDAE}"/>
              </a:ext>
            </a:extLst>
          </p:cNvPr>
          <p:cNvSpPr/>
          <p:nvPr/>
        </p:nvSpPr>
        <p:spPr>
          <a:xfrm>
            <a:off x="485000" y="2145147"/>
            <a:ext cx="8247888" cy="2123658"/>
          </a:xfrm>
          <a:prstGeom prst="rect">
            <a:avLst/>
          </a:prstGeom>
          <a:solidFill>
            <a:schemeClr val="bg1">
              <a:lumMod val="75000"/>
            </a:schemeClr>
          </a:solidFill>
          <a:ln>
            <a:solidFill>
              <a:schemeClr val="bg1"/>
            </a:solidFill>
          </a:ln>
        </p:spPr>
        <p:txBody>
          <a:bodyPr wrap="square">
            <a:spAutoFit/>
          </a:bodyPr>
          <a:lstStyle/>
          <a:p>
            <a:pPr marL="0" marR="0">
              <a:spcBef>
                <a:spcPts val="0"/>
              </a:spcBef>
              <a:spcAft>
                <a:spcPts val="1200"/>
              </a:spcAft>
            </a:pPr>
            <a:r>
              <a:rPr lang="en-US" sz="2800" b="1" u="sng" dirty="0">
                <a:solidFill>
                  <a:srgbClr val="060606"/>
                </a:solidFill>
                <a:latin typeface="Times New Roman" panose="02020603050405020304" pitchFamily="18" charset="0"/>
                <a:ea typeface="Times New Roman" panose="02020603050405020304" pitchFamily="18" charset="0"/>
              </a:rPr>
              <a:t>Given what we are seeing, it is tempting to tell Mike that he should:</a:t>
            </a:r>
          </a:p>
          <a:p>
            <a:pPr marL="1033463" marR="0" indent="-576263">
              <a:spcBef>
                <a:spcPts val="0"/>
              </a:spcBef>
              <a:spcAft>
                <a:spcPts val="1200"/>
              </a:spcAft>
              <a:buFont typeface="+mj-lt"/>
              <a:buAutoNum type="arabicPeriod"/>
            </a:pPr>
            <a:r>
              <a:rPr lang="en-US" sz="2800" dirty="0">
                <a:solidFill>
                  <a:srgbClr val="060606"/>
                </a:solidFill>
                <a:effectLst/>
                <a:latin typeface="Times New Roman" panose="02020603050405020304" pitchFamily="18" charset="0"/>
                <a:ea typeface="Calibri" panose="020F0502020204030204" pitchFamily="34" charset="0"/>
                <a:cs typeface="Times New Roman" panose="02020603050405020304" pitchFamily="18" charset="0"/>
              </a:rPr>
              <a:t>Ditch the S corporation…..or,</a:t>
            </a:r>
          </a:p>
          <a:p>
            <a:pPr marL="1033463" marR="0" indent="-576263">
              <a:spcBef>
                <a:spcPts val="0"/>
              </a:spcBef>
              <a:spcAft>
                <a:spcPts val="1200"/>
              </a:spcAft>
              <a:buFont typeface="+mj-lt"/>
              <a:buAutoNum type="arabicPeriod"/>
            </a:pPr>
            <a:r>
              <a:rPr lang="en-US" sz="2800" dirty="0">
                <a:solidFill>
                  <a:srgbClr val="060606"/>
                </a:solidFill>
                <a:latin typeface="Times New Roman" panose="02020603050405020304" pitchFamily="18" charset="0"/>
                <a:ea typeface="Calibri" panose="020F0502020204030204" pitchFamily="34" charset="0"/>
                <a:cs typeface="Times New Roman" panose="02020603050405020304" pitchFamily="18" charset="0"/>
              </a:rPr>
              <a:t>Keep the S corp. but reduce his wages.</a:t>
            </a:r>
            <a:endParaRPr lang="en-US" sz="3600" dirty="0">
              <a:solidFill>
                <a:srgbClr val="06060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B3EC3EF-ADEB-47F7-9326-8FB0C297E363}"/>
              </a:ext>
            </a:extLst>
          </p:cNvPr>
          <p:cNvSpPr txBox="1"/>
          <p:nvPr/>
        </p:nvSpPr>
        <p:spPr>
          <a:xfrm>
            <a:off x="663822" y="4549828"/>
            <a:ext cx="7890243" cy="523220"/>
          </a:xfrm>
          <a:prstGeom prst="rect">
            <a:avLst/>
          </a:prstGeom>
          <a:noFill/>
        </p:spPr>
        <p:txBody>
          <a:bodyPr wrap="square" rtlCol="0">
            <a:spAutoFit/>
          </a:bodyPr>
          <a:lstStyle/>
          <a:p>
            <a:r>
              <a:rPr lang="en-US" sz="2800" dirty="0">
                <a:solidFill>
                  <a:srgbClr val="060606"/>
                </a:solidFill>
              </a:rPr>
              <a:t>At first blush, that may seen logical and correct.</a:t>
            </a:r>
          </a:p>
        </p:txBody>
      </p:sp>
      <p:sp>
        <p:nvSpPr>
          <p:cNvPr id="8" name="TextBox 7">
            <a:extLst>
              <a:ext uri="{FF2B5EF4-FFF2-40B4-BE49-F238E27FC236}">
                <a16:creationId xmlns:a16="http://schemas.microsoft.com/office/drawing/2014/main" id="{19E2CE08-989D-45FB-8BEF-3286FC10778E}"/>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5FC8ACDB-6951-442F-B2B0-35EBA540CE1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8288543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206</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3" name="Rectangle 2">
            <a:extLst>
              <a:ext uri="{FF2B5EF4-FFF2-40B4-BE49-F238E27FC236}">
                <a16:creationId xmlns:a16="http://schemas.microsoft.com/office/drawing/2014/main" id="{01606F18-37C8-4B78-B0F9-B07AA7F3CDAE}"/>
              </a:ext>
            </a:extLst>
          </p:cNvPr>
          <p:cNvSpPr/>
          <p:nvPr/>
        </p:nvSpPr>
        <p:spPr>
          <a:xfrm>
            <a:off x="485000" y="2145147"/>
            <a:ext cx="8247888" cy="954107"/>
          </a:xfrm>
          <a:prstGeom prst="rect">
            <a:avLst/>
          </a:prstGeom>
          <a:solidFill>
            <a:srgbClr val="060606"/>
          </a:solidFill>
          <a:ln>
            <a:solidFill>
              <a:schemeClr val="bg1"/>
            </a:solidFill>
          </a:ln>
        </p:spPr>
        <p:txBody>
          <a:bodyPr wrap="square">
            <a:spAutoFit/>
          </a:bodyPr>
          <a:lstStyle/>
          <a:p>
            <a:pPr marL="0" marR="0">
              <a:spcBef>
                <a:spcPts val="0"/>
              </a:spcBef>
              <a:spcAft>
                <a:spcPts val="1200"/>
              </a:spcAft>
            </a:pPr>
            <a:r>
              <a:rPr lang="en-US" sz="2800" b="1" u="sng" dirty="0">
                <a:solidFill>
                  <a:schemeClr val="bg1"/>
                </a:solidFill>
                <a:latin typeface="Times New Roman" panose="02020603050405020304" pitchFamily="18" charset="0"/>
                <a:ea typeface="Times New Roman" panose="02020603050405020304" pitchFamily="18" charset="0"/>
              </a:rPr>
              <a:t>My personal opinion is that we need to “RUN SOME NUMBERS” to see if that really makes sense.</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B3EC3EF-ADEB-47F7-9326-8FB0C297E363}"/>
              </a:ext>
            </a:extLst>
          </p:cNvPr>
          <p:cNvSpPr txBox="1"/>
          <p:nvPr/>
        </p:nvSpPr>
        <p:spPr>
          <a:xfrm>
            <a:off x="694429" y="3658249"/>
            <a:ext cx="7890243" cy="2046714"/>
          </a:xfrm>
          <a:prstGeom prst="rect">
            <a:avLst/>
          </a:prstGeom>
          <a:noFill/>
        </p:spPr>
        <p:txBody>
          <a:bodyPr wrap="square" rtlCol="0">
            <a:spAutoFit/>
          </a:bodyPr>
          <a:lstStyle/>
          <a:p>
            <a:pPr>
              <a:spcAft>
                <a:spcPts val="1800"/>
              </a:spcAft>
            </a:pPr>
            <a:r>
              <a:rPr lang="en-US" sz="2800" dirty="0">
                <a:solidFill>
                  <a:srgbClr val="060606"/>
                </a:solidFill>
              </a:rPr>
              <a:t>We need to look at ALL the taxes…in particular, we need to factor in the SE tax impact of the 2 scenarios.</a:t>
            </a:r>
          </a:p>
          <a:p>
            <a:pPr algn="ctr"/>
            <a:r>
              <a:rPr lang="en-US" sz="2800" b="1" i="1" u="sng" dirty="0">
                <a:solidFill>
                  <a:srgbClr val="FF0000"/>
                </a:solidFill>
              </a:rPr>
              <a:t>Ready? Here we go!!</a:t>
            </a:r>
          </a:p>
        </p:txBody>
      </p:sp>
      <p:sp>
        <p:nvSpPr>
          <p:cNvPr id="8" name="TextBox 7">
            <a:extLst>
              <a:ext uri="{FF2B5EF4-FFF2-40B4-BE49-F238E27FC236}">
                <a16:creationId xmlns:a16="http://schemas.microsoft.com/office/drawing/2014/main" id="{52AB646A-8FAA-4A5B-9886-B1945E12C704}"/>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058C91E4-2D6C-4A7F-8917-8BC33C5A43C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7469533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207</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6" name="Rectangle 5">
            <a:extLst>
              <a:ext uri="{FF2B5EF4-FFF2-40B4-BE49-F238E27FC236}">
                <a16:creationId xmlns:a16="http://schemas.microsoft.com/office/drawing/2014/main" id="{AE3EA48C-5B6B-437D-899E-326BF472301B}"/>
              </a:ext>
            </a:extLst>
          </p:cNvPr>
          <p:cNvSpPr/>
          <p:nvPr/>
        </p:nvSpPr>
        <p:spPr>
          <a:xfrm>
            <a:off x="410451" y="2057400"/>
            <a:ext cx="8458200" cy="4201150"/>
          </a:xfrm>
          <a:prstGeom prst="rect">
            <a:avLst/>
          </a:prstGeom>
          <a:solidFill>
            <a:srgbClr val="060606"/>
          </a:solidFill>
          <a:ln>
            <a:solidFill>
              <a:schemeClr val="bg1"/>
            </a:solidFill>
          </a:ln>
        </p:spPr>
        <p:txBody>
          <a:bodyPr wrap="square">
            <a:spAutoFit/>
          </a:bodyPr>
          <a:lstStyle/>
          <a:p>
            <a:pPr marL="0" marR="0">
              <a:spcBef>
                <a:spcPts val="0"/>
              </a:spcBef>
              <a:spcAft>
                <a:spcPts val="600"/>
              </a:spcAft>
              <a:tabLst>
                <a:tab pos="8119872" algn="r"/>
              </a:tabLst>
            </a:pPr>
            <a:r>
              <a:rPr lang="en-US" sz="2800" dirty="0">
                <a:solidFill>
                  <a:schemeClr val="bg1"/>
                </a:solidFill>
                <a:latin typeface="Times New Roman" panose="02020603050405020304" pitchFamily="18" charset="0"/>
                <a:ea typeface="Times New Roman" panose="02020603050405020304" pitchFamily="18" charset="0"/>
              </a:rPr>
              <a:t>FICA on $100,000 @ 15.3%	</a:t>
            </a:r>
            <a:r>
              <a:rPr lang="en-US" sz="2800" u="dbl" dirty="0">
                <a:solidFill>
                  <a:schemeClr val="bg1"/>
                </a:solidFill>
                <a:latin typeface="Times New Roman" panose="02020603050405020304" pitchFamily="18" charset="0"/>
                <a:ea typeface="Times New Roman" panose="02020603050405020304" pitchFamily="18" charset="0"/>
              </a:rPr>
              <a:t>15,300</a:t>
            </a:r>
            <a:r>
              <a:rPr lang="en-US" sz="2800" dirty="0">
                <a:solidFill>
                  <a:schemeClr val="bg1"/>
                </a:solidFill>
                <a:latin typeface="Times New Roman" panose="02020603050405020304" pitchFamily="18" charset="0"/>
                <a:ea typeface="Times New Roman" panose="02020603050405020304" pitchFamily="18" charset="0"/>
              </a:rPr>
              <a:t>	A</a:t>
            </a:r>
          </a:p>
          <a:p>
            <a:pPr marL="0" marR="0">
              <a:spcBef>
                <a:spcPts val="0"/>
              </a:spcBef>
              <a:spcAft>
                <a:spcPts val="0"/>
              </a:spcAft>
              <a:tabLst>
                <a:tab pos="8119872" algn="r"/>
              </a:tabLst>
            </a:pPr>
            <a:r>
              <a:rPr lang="en-US" sz="2800" dirty="0">
                <a:solidFill>
                  <a:schemeClr val="bg1"/>
                </a:solidFill>
                <a:latin typeface="Times New Roman" panose="02020603050405020304" pitchFamily="18" charset="0"/>
                <a:ea typeface="Times New Roman" panose="02020603050405020304" pitchFamily="18" charset="0"/>
              </a:rPr>
              <a:t>Taxable income before QBI deduction	150,000</a:t>
            </a:r>
          </a:p>
          <a:p>
            <a:pPr marL="0" marR="0">
              <a:spcBef>
                <a:spcPts val="0"/>
              </a:spcBef>
              <a:spcAft>
                <a:spcPts val="0"/>
              </a:spcAft>
              <a:tabLst>
                <a:tab pos="8119872" algn="r"/>
              </a:tabLst>
            </a:pPr>
            <a:r>
              <a:rPr lang="en-US" sz="2800" dirty="0">
                <a:solidFill>
                  <a:schemeClr val="bg1"/>
                </a:solidFill>
                <a:latin typeface="Times New Roman" panose="02020603050405020304" pitchFamily="18" charset="0"/>
                <a:ea typeface="Times New Roman" panose="02020603050405020304" pitchFamily="18" charset="0"/>
              </a:rPr>
              <a:t>QBI deduction	</a:t>
            </a:r>
            <a:r>
              <a:rPr lang="en-US" sz="2800" u="sng" dirty="0">
                <a:solidFill>
                  <a:schemeClr val="bg1"/>
                </a:solidFill>
                <a:latin typeface="Times New Roman" panose="02020603050405020304" pitchFamily="18" charset="0"/>
                <a:ea typeface="Times New Roman" panose="02020603050405020304" pitchFamily="18" charset="0"/>
              </a:rPr>
              <a:t> -20,000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8119872" algn="r"/>
              </a:tabLst>
            </a:pPr>
            <a:r>
              <a:rPr lang="en-US" sz="2800" dirty="0">
                <a:solidFill>
                  <a:schemeClr val="bg1"/>
                </a:solidFill>
                <a:latin typeface="Times New Roman" panose="02020603050405020304" pitchFamily="18" charset="0"/>
                <a:ea typeface="Times New Roman" panose="02020603050405020304" pitchFamily="18" charset="0"/>
              </a:rPr>
              <a:t>Final taxable income	</a:t>
            </a:r>
            <a:r>
              <a:rPr lang="en-US" sz="2800" u="dbl" dirty="0">
                <a:solidFill>
                  <a:schemeClr val="bg1"/>
                </a:solidFill>
                <a:latin typeface="Times New Roman" panose="02020603050405020304" pitchFamily="18" charset="0"/>
                <a:ea typeface="Times New Roman" panose="02020603050405020304" pitchFamily="18" charset="0"/>
              </a:rPr>
              <a:t>130,000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8119872" algn="r"/>
              </a:tabLst>
            </a:pPr>
            <a:r>
              <a:rPr lang="en-US" sz="2800" dirty="0">
                <a:solidFill>
                  <a:schemeClr val="bg1"/>
                </a:solidFill>
                <a:latin typeface="Times New Roman" panose="02020603050405020304" pitchFamily="18" charset="0"/>
                <a:ea typeface="Times New Roman" panose="02020603050405020304" pitchFamily="18" charset="0"/>
              </a:rPr>
              <a:t>Tax on final taxable income (using new rates)	</a:t>
            </a:r>
            <a:r>
              <a:rPr lang="en-US" sz="2800" u="dbl" dirty="0">
                <a:solidFill>
                  <a:schemeClr val="bg1"/>
                </a:solidFill>
                <a:latin typeface="Times New Roman" panose="02020603050405020304" pitchFamily="18" charset="0"/>
                <a:ea typeface="Times New Roman" panose="02020603050405020304" pitchFamily="18" charset="0"/>
              </a:rPr>
              <a:t>20,479</a:t>
            </a:r>
            <a:r>
              <a:rPr lang="en-US" sz="2800" dirty="0">
                <a:solidFill>
                  <a:schemeClr val="bg1"/>
                </a:solidFill>
                <a:latin typeface="Times New Roman" panose="02020603050405020304" pitchFamily="18" charset="0"/>
                <a:ea typeface="Times New Roman" panose="02020603050405020304" pitchFamily="18" charset="0"/>
              </a:rPr>
              <a:t>	B</a:t>
            </a:r>
          </a:p>
          <a:p>
            <a:pPr marL="0" marR="0">
              <a:spcBef>
                <a:spcPts val="0"/>
              </a:spcBef>
              <a:spcAft>
                <a:spcPts val="600"/>
              </a:spcAft>
              <a:tabLst>
                <a:tab pos="8119872" algn="r"/>
              </a:tabLst>
            </a:pPr>
            <a:r>
              <a:rPr lang="en-US" sz="2800" b="1" dirty="0">
                <a:solidFill>
                  <a:schemeClr val="bg1"/>
                </a:solidFill>
                <a:latin typeface="Times New Roman" panose="02020603050405020304" pitchFamily="18" charset="0"/>
                <a:ea typeface="Times New Roman" panose="02020603050405020304" pitchFamily="18" charset="0"/>
              </a:rPr>
              <a:t>Total tax paid	</a:t>
            </a:r>
            <a:r>
              <a:rPr lang="en-US" sz="2800" b="1" u="dbl" dirty="0">
                <a:solidFill>
                  <a:schemeClr val="bg1"/>
                </a:solidFill>
                <a:latin typeface="Times New Roman" panose="02020603050405020304" pitchFamily="18" charset="0"/>
                <a:ea typeface="Times New Roman" panose="02020603050405020304" pitchFamily="18" charset="0"/>
              </a:rPr>
              <a:t>35,779</a:t>
            </a:r>
            <a:r>
              <a:rPr lang="en-US" sz="2800" b="1" dirty="0">
                <a:solidFill>
                  <a:schemeClr val="bg1"/>
                </a:solidFill>
                <a:latin typeface="Times New Roman" panose="02020603050405020304" pitchFamily="18" charset="0"/>
                <a:ea typeface="Times New Roman" panose="02020603050405020304" pitchFamily="18" charset="0"/>
              </a:rPr>
              <a:t>	A+B</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8F63BC3-3A97-4BA0-A73C-E722AECD1F07}"/>
              </a:ext>
            </a:extLst>
          </p:cNvPr>
          <p:cNvSpPr txBox="1"/>
          <p:nvPr/>
        </p:nvSpPr>
        <p:spPr>
          <a:xfrm>
            <a:off x="410451" y="1595735"/>
            <a:ext cx="6194692" cy="461665"/>
          </a:xfrm>
          <a:prstGeom prst="rect">
            <a:avLst/>
          </a:prstGeom>
          <a:noFill/>
          <a:ln>
            <a:solidFill>
              <a:srgbClr val="060606"/>
            </a:solidFill>
          </a:ln>
        </p:spPr>
        <p:txBody>
          <a:bodyPr wrap="square" rtlCol="0">
            <a:spAutoFit/>
          </a:bodyPr>
          <a:lstStyle/>
          <a:p>
            <a:r>
              <a:rPr lang="en-US" sz="2400" b="1" dirty="0">
                <a:solidFill>
                  <a:srgbClr val="060606"/>
                </a:solidFill>
              </a:rPr>
              <a:t>Example 1…Sole Proprietor with SE tax</a:t>
            </a:r>
          </a:p>
        </p:txBody>
      </p:sp>
      <p:sp>
        <p:nvSpPr>
          <p:cNvPr id="8" name="TextBox 7">
            <a:extLst>
              <a:ext uri="{FF2B5EF4-FFF2-40B4-BE49-F238E27FC236}">
                <a16:creationId xmlns:a16="http://schemas.microsoft.com/office/drawing/2014/main" id="{D361FD9F-B37A-4751-902D-02704E8D954E}"/>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10" name="TextBox 9">
            <a:extLst>
              <a:ext uri="{FF2B5EF4-FFF2-40B4-BE49-F238E27FC236}">
                <a16:creationId xmlns:a16="http://schemas.microsoft.com/office/drawing/2014/main" id="{2D11AB0C-8361-43F1-A7F3-D6A72A07AE51}"/>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3707761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208</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6" name="Rectangle 5">
            <a:extLst>
              <a:ext uri="{FF2B5EF4-FFF2-40B4-BE49-F238E27FC236}">
                <a16:creationId xmlns:a16="http://schemas.microsoft.com/office/drawing/2014/main" id="{AE3EA48C-5B6B-437D-899E-326BF472301B}"/>
              </a:ext>
            </a:extLst>
          </p:cNvPr>
          <p:cNvSpPr/>
          <p:nvPr/>
        </p:nvSpPr>
        <p:spPr>
          <a:xfrm>
            <a:off x="545925" y="2359765"/>
            <a:ext cx="8049768" cy="3770263"/>
          </a:xfrm>
          <a:prstGeom prst="rect">
            <a:avLst/>
          </a:prstGeom>
          <a:solidFill>
            <a:srgbClr val="060606"/>
          </a:solidFill>
          <a:ln>
            <a:solidFill>
              <a:schemeClr val="bg1"/>
            </a:solidFill>
          </a:ln>
        </p:spPr>
        <p:txBody>
          <a:bodyPr wrap="square">
            <a:spAutoFit/>
          </a:bodyPr>
          <a:lstStyle/>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FICA on $100,000 @ 15.3%	</a:t>
            </a:r>
            <a:r>
              <a:rPr lang="en-US" sz="2800" u="dbl" dirty="0">
                <a:solidFill>
                  <a:schemeClr val="bg1"/>
                </a:solidFill>
                <a:latin typeface="Times New Roman" panose="02020603050405020304" pitchFamily="18" charset="0"/>
                <a:ea typeface="Times New Roman" panose="02020603050405020304" pitchFamily="18" charset="0"/>
              </a:rPr>
              <a:t>15,300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Taxable income before QBI deduction	150,000</a:t>
            </a:r>
          </a:p>
          <a:p>
            <a:pPr marL="0" marR="0">
              <a:spcBef>
                <a:spcPts val="0"/>
              </a:spcBef>
              <a:spcAft>
                <a:spcPts val="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QBI deduction	</a:t>
            </a:r>
            <a:r>
              <a:rPr lang="en-US" sz="2800" u="sng" dirty="0">
                <a:solidFill>
                  <a:schemeClr val="bg1"/>
                </a:solidFill>
                <a:latin typeface="Times New Roman" panose="02020603050405020304" pitchFamily="18" charset="0"/>
                <a:ea typeface="Times New Roman" panose="02020603050405020304" pitchFamily="18" charset="0"/>
              </a:rPr>
              <a:t> -20,000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Final taxable income	</a:t>
            </a:r>
            <a:r>
              <a:rPr lang="en-US" sz="2800" u="dbl" dirty="0">
                <a:solidFill>
                  <a:schemeClr val="bg1"/>
                </a:solidFill>
                <a:latin typeface="Times New Roman" panose="02020603050405020304" pitchFamily="18" charset="0"/>
                <a:ea typeface="Times New Roman" panose="02020603050405020304" pitchFamily="18" charset="0"/>
              </a:rPr>
              <a:t>130,000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Tax on final </a:t>
            </a:r>
            <a:r>
              <a:rPr lang="en-US" sz="2800" dirty="0" err="1">
                <a:solidFill>
                  <a:schemeClr val="bg1"/>
                </a:solidFill>
                <a:latin typeface="Times New Roman" panose="02020603050405020304" pitchFamily="18" charset="0"/>
                <a:ea typeface="Times New Roman" panose="02020603050405020304" pitchFamily="18" charset="0"/>
              </a:rPr>
              <a:t>t.i.</a:t>
            </a:r>
            <a:r>
              <a:rPr lang="en-US" sz="2800" dirty="0">
                <a:solidFill>
                  <a:schemeClr val="bg1"/>
                </a:solidFill>
                <a:latin typeface="Times New Roman" panose="02020603050405020304" pitchFamily="18" charset="0"/>
                <a:ea typeface="Times New Roman" panose="02020603050405020304" pitchFamily="18" charset="0"/>
              </a:rPr>
              <a:t> (using new rates)	</a:t>
            </a:r>
            <a:r>
              <a:rPr lang="en-US" sz="2800" u="dbl" dirty="0">
                <a:solidFill>
                  <a:schemeClr val="bg1"/>
                </a:solidFill>
                <a:latin typeface="Times New Roman" panose="02020603050405020304" pitchFamily="18" charset="0"/>
                <a:ea typeface="Times New Roman" panose="02020603050405020304" pitchFamily="18" charset="0"/>
              </a:rPr>
              <a:t>20,479</a:t>
            </a:r>
            <a:r>
              <a:rPr lang="en-US" sz="2800" dirty="0">
                <a:solidFill>
                  <a:schemeClr val="bg1"/>
                </a:solidFill>
                <a:latin typeface="Times New Roman" panose="02020603050405020304" pitchFamily="18" charset="0"/>
                <a:ea typeface="Times New Roman" panose="02020603050405020304" pitchFamily="18" charset="0"/>
              </a:rPr>
              <a:t>	</a:t>
            </a:r>
          </a:p>
          <a:p>
            <a:pPr marL="0" marR="0">
              <a:spcBef>
                <a:spcPts val="0"/>
              </a:spcBef>
              <a:spcAft>
                <a:spcPts val="600"/>
              </a:spcAft>
              <a:tabLst>
                <a:tab pos="7543800" algn="r"/>
              </a:tabLst>
            </a:pPr>
            <a:r>
              <a:rPr lang="en-US" sz="2800" b="1" dirty="0">
                <a:solidFill>
                  <a:schemeClr val="bg1"/>
                </a:solidFill>
                <a:latin typeface="Times New Roman" panose="02020603050405020304" pitchFamily="18" charset="0"/>
                <a:ea typeface="Times New Roman" panose="02020603050405020304" pitchFamily="18" charset="0"/>
              </a:rPr>
              <a:t>Total tax paid (15,300+20,479)	</a:t>
            </a:r>
            <a:r>
              <a:rPr lang="en-US" sz="2800" b="1" u="dbl" dirty="0">
                <a:solidFill>
                  <a:schemeClr val="bg1"/>
                </a:solidFill>
                <a:latin typeface="Times New Roman" panose="02020603050405020304" pitchFamily="18" charset="0"/>
                <a:ea typeface="Times New Roman" panose="02020603050405020304" pitchFamily="18" charset="0"/>
              </a:rPr>
              <a:t>35,779</a:t>
            </a:r>
            <a:r>
              <a:rPr lang="en-US" sz="2800" b="1"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8F63BC3-3A97-4BA0-A73C-E722AECD1F07}"/>
              </a:ext>
            </a:extLst>
          </p:cNvPr>
          <p:cNvSpPr txBox="1"/>
          <p:nvPr/>
        </p:nvSpPr>
        <p:spPr>
          <a:xfrm>
            <a:off x="552021" y="1898100"/>
            <a:ext cx="6194692" cy="461665"/>
          </a:xfrm>
          <a:prstGeom prst="rect">
            <a:avLst/>
          </a:prstGeom>
          <a:noFill/>
          <a:ln>
            <a:solidFill>
              <a:srgbClr val="060606"/>
            </a:solidFill>
          </a:ln>
        </p:spPr>
        <p:txBody>
          <a:bodyPr wrap="square" rtlCol="0">
            <a:spAutoFit/>
          </a:bodyPr>
          <a:lstStyle/>
          <a:p>
            <a:r>
              <a:rPr lang="en-US" sz="2400" b="1" dirty="0">
                <a:solidFill>
                  <a:srgbClr val="060606"/>
                </a:solidFill>
              </a:rPr>
              <a:t>Example 1…Sole Proprietor with SE tax</a:t>
            </a:r>
          </a:p>
        </p:txBody>
      </p:sp>
      <p:sp>
        <p:nvSpPr>
          <p:cNvPr id="8" name="TextBox 7">
            <a:extLst>
              <a:ext uri="{FF2B5EF4-FFF2-40B4-BE49-F238E27FC236}">
                <a16:creationId xmlns:a16="http://schemas.microsoft.com/office/drawing/2014/main" id="{4465234A-1247-46BE-9446-BD27FF38C8F1}"/>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10" name="TextBox 9">
            <a:extLst>
              <a:ext uri="{FF2B5EF4-FFF2-40B4-BE49-F238E27FC236}">
                <a16:creationId xmlns:a16="http://schemas.microsoft.com/office/drawing/2014/main" id="{C7A21687-D668-4C08-8A75-0C191B14CCE9}"/>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131312294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209</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6" name="Rectangle 5">
            <a:extLst>
              <a:ext uri="{FF2B5EF4-FFF2-40B4-BE49-F238E27FC236}">
                <a16:creationId xmlns:a16="http://schemas.microsoft.com/office/drawing/2014/main" id="{AE3EA48C-5B6B-437D-899E-326BF472301B}"/>
              </a:ext>
            </a:extLst>
          </p:cNvPr>
          <p:cNvSpPr/>
          <p:nvPr/>
        </p:nvSpPr>
        <p:spPr>
          <a:xfrm>
            <a:off x="614667" y="2332333"/>
            <a:ext cx="8049768" cy="3770263"/>
          </a:xfrm>
          <a:prstGeom prst="rect">
            <a:avLst/>
          </a:prstGeom>
          <a:solidFill>
            <a:srgbClr val="060606"/>
          </a:solidFill>
          <a:ln>
            <a:solidFill>
              <a:srgbClr val="060606"/>
            </a:solidFill>
          </a:ln>
        </p:spPr>
        <p:txBody>
          <a:bodyPr wrap="square">
            <a:spAutoFit/>
          </a:bodyPr>
          <a:lstStyle/>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FICA on $75,000 @ 15.3%	</a:t>
            </a:r>
            <a:r>
              <a:rPr lang="en-US" sz="2800" u="dbl" dirty="0">
                <a:solidFill>
                  <a:schemeClr val="bg1"/>
                </a:solidFill>
                <a:latin typeface="Times New Roman" panose="02020603050405020304" pitchFamily="18" charset="0"/>
                <a:ea typeface="Times New Roman" panose="02020603050405020304" pitchFamily="18" charset="0"/>
              </a:rPr>
              <a:t>11,475</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Taxable income before QBI deduction	150,000</a:t>
            </a:r>
          </a:p>
          <a:p>
            <a:pPr marL="0" marR="0">
              <a:spcBef>
                <a:spcPts val="0"/>
              </a:spcBef>
              <a:spcAft>
                <a:spcPts val="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QBI deduction	</a:t>
            </a:r>
            <a:r>
              <a:rPr lang="en-US" sz="2800" u="sng" dirty="0">
                <a:solidFill>
                  <a:schemeClr val="bg1"/>
                </a:solidFill>
                <a:latin typeface="Times New Roman" panose="02020603050405020304" pitchFamily="18" charset="0"/>
                <a:ea typeface="Times New Roman" panose="02020603050405020304" pitchFamily="18" charset="0"/>
              </a:rPr>
              <a:t> -5,000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Final taxable income	</a:t>
            </a:r>
            <a:r>
              <a:rPr lang="en-US" sz="2800" u="dbl" dirty="0">
                <a:solidFill>
                  <a:schemeClr val="bg1"/>
                </a:solidFill>
                <a:latin typeface="Times New Roman" panose="02020603050405020304" pitchFamily="18" charset="0"/>
                <a:ea typeface="Times New Roman" panose="02020603050405020304" pitchFamily="18" charset="0"/>
              </a:rPr>
              <a:t>145,000</a:t>
            </a:r>
            <a:endParaRPr lang="en-US" sz="2800" dirty="0">
              <a:solidFill>
                <a:schemeClr val="bg1"/>
              </a:solidFill>
              <a:latin typeface="Times New Roman" panose="02020603050405020304" pitchFamily="18" charset="0"/>
              <a:ea typeface="Times New Roman" panose="02020603050405020304" pitchFamily="18" charset="0"/>
            </a:endParaRPr>
          </a:p>
          <a:p>
            <a:pPr marL="0" marR="0">
              <a:spcBef>
                <a:spcPts val="0"/>
              </a:spcBef>
              <a:spcAft>
                <a:spcPts val="600"/>
              </a:spcAft>
              <a:tabLst>
                <a:tab pos="7543800" algn="r"/>
              </a:tabLst>
            </a:pPr>
            <a:r>
              <a:rPr lang="en-US" sz="2800" dirty="0">
                <a:solidFill>
                  <a:schemeClr val="bg1"/>
                </a:solidFill>
                <a:latin typeface="Times New Roman" panose="02020603050405020304" pitchFamily="18" charset="0"/>
                <a:ea typeface="Times New Roman" panose="02020603050405020304" pitchFamily="18" charset="0"/>
              </a:rPr>
              <a:t>Tax on final </a:t>
            </a:r>
            <a:r>
              <a:rPr lang="en-US" sz="2800" dirty="0" err="1">
                <a:solidFill>
                  <a:schemeClr val="bg1"/>
                </a:solidFill>
                <a:latin typeface="Times New Roman" panose="02020603050405020304" pitchFamily="18" charset="0"/>
                <a:ea typeface="Times New Roman" panose="02020603050405020304" pitchFamily="18" charset="0"/>
              </a:rPr>
              <a:t>t.i.</a:t>
            </a:r>
            <a:r>
              <a:rPr lang="en-US" sz="2800" dirty="0">
                <a:solidFill>
                  <a:schemeClr val="bg1"/>
                </a:solidFill>
                <a:latin typeface="Times New Roman" panose="02020603050405020304" pitchFamily="18" charset="0"/>
                <a:ea typeface="Times New Roman" panose="02020603050405020304" pitchFamily="18" charset="0"/>
              </a:rPr>
              <a:t> (using new rates)	</a:t>
            </a:r>
            <a:r>
              <a:rPr lang="en-US" sz="2800" u="dbl" dirty="0">
                <a:solidFill>
                  <a:schemeClr val="bg1"/>
                </a:solidFill>
                <a:latin typeface="Times New Roman" panose="02020603050405020304" pitchFamily="18" charset="0"/>
                <a:ea typeface="Times New Roman" panose="02020603050405020304" pitchFamily="18" charset="0"/>
              </a:rPr>
              <a:t>23,779</a:t>
            </a:r>
            <a:r>
              <a:rPr lang="en-US" sz="2800" dirty="0">
                <a:solidFill>
                  <a:schemeClr val="bg1"/>
                </a:solidFill>
                <a:latin typeface="Times New Roman" panose="02020603050405020304" pitchFamily="18" charset="0"/>
                <a:ea typeface="Times New Roman" panose="02020603050405020304" pitchFamily="18" charset="0"/>
              </a:rPr>
              <a:t>	</a:t>
            </a:r>
          </a:p>
          <a:p>
            <a:pPr marL="0" marR="0">
              <a:spcBef>
                <a:spcPts val="0"/>
              </a:spcBef>
              <a:spcAft>
                <a:spcPts val="600"/>
              </a:spcAft>
              <a:tabLst>
                <a:tab pos="7543800" algn="r"/>
              </a:tabLst>
            </a:pPr>
            <a:r>
              <a:rPr lang="en-US" sz="2800" b="1" dirty="0">
                <a:solidFill>
                  <a:schemeClr val="bg1"/>
                </a:solidFill>
                <a:latin typeface="Times New Roman" panose="02020603050405020304" pitchFamily="18" charset="0"/>
                <a:ea typeface="Times New Roman" panose="02020603050405020304" pitchFamily="18" charset="0"/>
              </a:rPr>
              <a:t>Total tax paid (11,475+23,779)	</a:t>
            </a:r>
            <a:r>
              <a:rPr lang="en-US" sz="2800" b="1" u="dbl" dirty="0">
                <a:solidFill>
                  <a:schemeClr val="bg1"/>
                </a:solidFill>
                <a:latin typeface="Times New Roman" panose="02020603050405020304" pitchFamily="18" charset="0"/>
                <a:ea typeface="Times New Roman" panose="02020603050405020304" pitchFamily="18" charset="0"/>
              </a:rPr>
              <a:t>35,254</a:t>
            </a:r>
            <a:r>
              <a:rPr lang="en-US" sz="2800" b="1"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8F63BC3-3A97-4BA0-A73C-E722AECD1F07}"/>
              </a:ext>
            </a:extLst>
          </p:cNvPr>
          <p:cNvSpPr txBox="1"/>
          <p:nvPr/>
        </p:nvSpPr>
        <p:spPr>
          <a:xfrm>
            <a:off x="614667" y="1870668"/>
            <a:ext cx="6194692" cy="461665"/>
          </a:xfrm>
          <a:prstGeom prst="rect">
            <a:avLst/>
          </a:prstGeom>
          <a:noFill/>
          <a:ln>
            <a:solidFill>
              <a:srgbClr val="060606"/>
            </a:solidFill>
          </a:ln>
        </p:spPr>
        <p:txBody>
          <a:bodyPr wrap="square" rtlCol="0">
            <a:spAutoFit/>
          </a:bodyPr>
          <a:lstStyle/>
          <a:p>
            <a:r>
              <a:rPr lang="en-US" sz="2400" b="1" dirty="0">
                <a:solidFill>
                  <a:srgbClr val="060606"/>
                </a:solidFill>
              </a:rPr>
              <a:t>Example 2…S Corp. with SE tax</a:t>
            </a:r>
          </a:p>
        </p:txBody>
      </p:sp>
      <p:sp>
        <p:nvSpPr>
          <p:cNvPr id="8" name="TextBox 7">
            <a:extLst>
              <a:ext uri="{FF2B5EF4-FFF2-40B4-BE49-F238E27FC236}">
                <a16:creationId xmlns:a16="http://schemas.microsoft.com/office/drawing/2014/main" id="{33E848A8-E4DE-4334-9DA9-F9CC597E8B2E}"/>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10" name="TextBox 9">
            <a:extLst>
              <a:ext uri="{FF2B5EF4-FFF2-40B4-BE49-F238E27FC236}">
                <a16:creationId xmlns:a16="http://schemas.microsoft.com/office/drawing/2014/main" id="{76560BC0-1F1B-4C54-9F19-01BD7D2AEA7F}"/>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365288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eaLnBrk="1" hangingPunct="1"/>
            <a:r>
              <a:rPr lang="en-US" altLang="en-US" sz="3600" dirty="0"/>
              <a:t>Material Participation – Reg. 1.469-5T</a:t>
            </a:r>
          </a:p>
        </p:txBody>
      </p:sp>
      <p:pic>
        <p:nvPicPr>
          <p:cNvPr id="1026" name="Picture 2" descr="http://mathemati.ca/images/truss.gif">
            <a:extLst>
              <a:ext uri="{FF2B5EF4-FFF2-40B4-BE49-F238E27FC236}">
                <a16:creationId xmlns:a16="http://schemas.microsoft.com/office/drawing/2014/main" id="{A4759068-B161-46D8-8BCC-F7BC6D440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182" y="1981200"/>
            <a:ext cx="5715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81D59E-E8C6-42D2-A0A3-3F9D9B7388AF}"/>
              </a:ext>
            </a:extLst>
          </p:cNvPr>
          <p:cNvSpPr txBox="1"/>
          <p:nvPr/>
        </p:nvSpPr>
        <p:spPr>
          <a:xfrm>
            <a:off x="730582" y="3791635"/>
            <a:ext cx="990601" cy="830997"/>
          </a:xfrm>
          <a:prstGeom prst="rect">
            <a:avLst/>
          </a:prstGeom>
          <a:solidFill>
            <a:srgbClr val="FFFF00"/>
          </a:solidFill>
          <a:ln w="19050">
            <a:solidFill>
              <a:srgbClr val="060606"/>
            </a:solidFill>
          </a:ln>
        </p:spPr>
        <p:txBody>
          <a:bodyPr wrap="square" rtlCol="0">
            <a:spAutoFit/>
          </a:bodyPr>
          <a:lstStyle/>
          <a:p>
            <a:pPr algn="ctr"/>
            <a:r>
              <a:rPr lang="en-US" sz="2400" b="1" dirty="0">
                <a:solidFill>
                  <a:schemeClr val="tx1">
                    <a:lumMod val="50000"/>
                  </a:schemeClr>
                </a:solidFill>
              </a:rPr>
              <a:t>IRC</a:t>
            </a:r>
          </a:p>
          <a:p>
            <a:pPr algn="ctr"/>
            <a:r>
              <a:rPr lang="en-US" sz="2400" b="1" dirty="0">
                <a:solidFill>
                  <a:schemeClr val="tx1">
                    <a:lumMod val="50000"/>
                  </a:schemeClr>
                </a:solidFill>
              </a:rPr>
              <a:t>469</a:t>
            </a:r>
          </a:p>
        </p:txBody>
      </p:sp>
      <p:sp>
        <p:nvSpPr>
          <p:cNvPr id="7" name="TextBox 6">
            <a:extLst>
              <a:ext uri="{FF2B5EF4-FFF2-40B4-BE49-F238E27FC236}">
                <a16:creationId xmlns:a16="http://schemas.microsoft.com/office/drawing/2014/main" id="{302C7C50-43F2-4AC3-93F7-DADCF2AB323E}"/>
              </a:ext>
            </a:extLst>
          </p:cNvPr>
          <p:cNvSpPr txBox="1"/>
          <p:nvPr/>
        </p:nvSpPr>
        <p:spPr>
          <a:xfrm>
            <a:off x="7436182" y="3791635"/>
            <a:ext cx="990601" cy="830997"/>
          </a:xfrm>
          <a:prstGeom prst="rect">
            <a:avLst/>
          </a:prstGeom>
          <a:solidFill>
            <a:srgbClr val="FFFF00"/>
          </a:solidFill>
          <a:ln w="19050">
            <a:solidFill>
              <a:srgbClr val="060606"/>
            </a:solidFill>
          </a:ln>
        </p:spPr>
        <p:txBody>
          <a:bodyPr wrap="square" rtlCol="0">
            <a:spAutoFit/>
          </a:bodyPr>
          <a:lstStyle/>
          <a:p>
            <a:pPr algn="ctr"/>
            <a:r>
              <a:rPr lang="en-US" sz="2400" b="1" dirty="0">
                <a:solidFill>
                  <a:schemeClr val="tx1">
                    <a:lumMod val="50000"/>
                  </a:schemeClr>
                </a:solidFill>
              </a:rPr>
              <a:t>IRC</a:t>
            </a:r>
          </a:p>
          <a:p>
            <a:pPr algn="ctr"/>
            <a:r>
              <a:rPr lang="en-US" sz="2400" b="1" dirty="0">
                <a:solidFill>
                  <a:schemeClr val="tx1">
                    <a:lumMod val="50000"/>
                  </a:schemeClr>
                </a:solidFill>
              </a:rPr>
              <a:t>1402</a:t>
            </a:r>
          </a:p>
        </p:txBody>
      </p:sp>
      <p:sp>
        <p:nvSpPr>
          <p:cNvPr id="3" name="TextBox 2">
            <a:extLst>
              <a:ext uri="{FF2B5EF4-FFF2-40B4-BE49-F238E27FC236}">
                <a16:creationId xmlns:a16="http://schemas.microsoft.com/office/drawing/2014/main" id="{57ECA35C-A0A4-4C6C-9635-C61EAA99E656}"/>
              </a:ext>
            </a:extLst>
          </p:cNvPr>
          <p:cNvSpPr txBox="1"/>
          <p:nvPr/>
        </p:nvSpPr>
        <p:spPr>
          <a:xfrm>
            <a:off x="2194091" y="3942753"/>
            <a:ext cx="4769182" cy="954107"/>
          </a:xfrm>
          <a:prstGeom prst="rect">
            <a:avLst/>
          </a:prstGeom>
          <a:noFill/>
        </p:spPr>
        <p:txBody>
          <a:bodyPr wrap="square" rtlCol="0">
            <a:spAutoFit/>
          </a:bodyPr>
          <a:lstStyle/>
          <a:p>
            <a:pPr algn="ctr"/>
            <a:r>
              <a:rPr lang="en-US" sz="2800" i="1" dirty="0">
                <a:solidFill>
                  <a:srgbClr val="FF0000"/>
                </a:solidFill>
              </a:rPr>
              <a:t>The mythical bridge between IRC 469 and IRC 1402</a:t>
            </a:r>
          </a:p>
        </p:txBody>
      </p:sp>
      <p:sp>
        <p:nvSpPr>
          <p:cNvPr id="8" name="TextBox 7">
            <a:extLst>
              <a:ext uri="{FF2B5EF4-FFF2-40B4-BE49-F238E27FC236}">
                <a16:creationId xmlns:a16="http://schemas.microsoft.com/office/drawing/2014/main" id="{86873361-58D9-488A-B8CF-BB959C4BA384}"/>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4" name="TextBox 3">
            <a:extLst>
              <a:ext uri="{FF2B5EF4-FFF2-40B4-BE49-F238E27FC236}">
                <a16:creationId xmlns:a16="http://schemas.microsoft.com/office/drawing/2014/main" id="{0C9DA293-2265-4090-9324-1F086E3312CB}"/>
              </a:ext>
            </a:extLst>
          </p:cNvPr>
          <p:cNvSpPr txBox="1"/>
          <p:nvPr/>
        </p:nvSpPr>
        <p:spPr>
          <a:xfrm>
            <a:off x="1600200" y="5029200"/>
            <a:ext cx="6248400" cy="584775"/>
          </a:xfrm>
          <a:prstGeom prst="rect">
            <a:avLst/>
          </a:prstGeom>
          <a:noFill/>
        </p:spPr>
        <p:txBody>
          <a:bodyPr wrap="square" rtlCol="0">
            <a:spAutoFit/>
          </a:bodyPr>
          <a:lstStyle/>
          <a:p>
            <a:pPr algn="ctr"/>
            <a:r>
              <a:rPr lang="en-US" sz="3200" b="1" i="1" u="sng" dirty="0">
                <a:solidFill>
                  <a:srgbClr val="060606"/>
                </a:solidFill>
              </a:rPr>
              <a:t>THERE AIN’T NO BRIDGE!!!</a:t>
            </a:r>
          </a:p>
        </p:txBody>
      </p:sp>
    </p:spTree>
    <p:extLst>
      <p:ext uri="{BB962C8B-B14F-4D97-AF65-F5344CB8AC3E}">
        <p14:creationId xmlns:p14="http://schemas.microsoft.com/office/powerpoint/2010/main" val="2725513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210</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6" name="Rectangle 5">
            <a:extLst>
              <a:ext uri="{FF2B5EF4-FFF2-40B4-BE49-F238E27FC236}">
                <a16:creationId xmlns:a16="http://schemas.microsoft.com/office/drawing/2014/main" id="{AE3EA48C-5B6B-437D-899E-326BF472301B}"/>
              </a:ext>
            </a:extLst>
          </p:cNvPr>
          <p:cNvSpPr/>
          <p:nvPr/>
        </p:nvSpPr>
        <p:spPr>
          <a:xfrm>
            <a:off x="1388860" y="1437796"/>
            <a:ext cx="6501383" cy="1384995"/>
          </a:xfrm>
          <a:prstGeom prst="rect">
            <a:avLst/>
          </a:prstGeom>
          <a:solidFill>
            <a:srgbClr val="060606"/>
          </a:solidFill>
          <a:ln>
            <a:solidFill>
              <a:schemeClr val="bg1"/>
            </a:solidFill>
          </a:ln>
        </p:spPr>
        <p:txBody>
          <a:bodyPr wrap="square">
            <a:spAutoFit/>
          </a:bodyPr>
          <a:lstStyle/>
          <a:p>
            <a:pPr marL="0" marR="0" algn="just">
              <a:spcBef>
                <a:spcPts val="0"/>
              </a:spcBef>
              <a:spcAft>
                <a:spcPts val="600"/>
              </a:spcAft>
            </a:pPr>
            <a:r>
              <a:rPr lang="en-US" sz="2800" dirty="0">
                <a:solidFill>
                  <a:schemeClr val="bg1"/>
                </a:solidFill>
                <a:effectLst/>
                <a:latin typeface="Times New Roman" panose="02020603050405020304" pitchFamily="18" charset="0"/>
                <a:ea typeface="Times New Roman" panose="02020603050405020304" pitchFamily="18" charset="0"/>
              </a:rPr>
              <a:t>Now, it is the S Corporation that is the clear winner….granted it is only a $525 difference!</a:t>
            </a:r>
          </a:p>
        </p:txBody>
      </p:sp>
      <p:sp>
        <p:nvSpPr>
          <p:cNvPr id="3" name="Rectangle 2">
            <a:extLst>
              <a:ext uri="{FF2B5EF4-FFF2-40B4-BE49-F238E27FC236}">
                <a16:creationId xmlns:a16="http://schemas.microsoft.com/office/drawing/2014/main" id="{E98A752F-814D-4D93-9BAF-FE34366A842E}"/>
              </a:ext>
            </a:extLst>
          </p:cNvPr>
          <p:cNvSpPr/>
          <p:nvPr/>
        </p:nvSpPr>
        <p:spPr>
          <a:xfrm>
            <a:off x="816186" y="3006488"/>
            <a:ext cx="7509243" cy="830997"/>
          </a:xfrm>
          <a:prstGeom prst="rect">
            <a:avLst/>
          </a:prstGeom>
          <a:ln>
            <a:solidFill>
              <a:schemeClr val="bg1"/>
            </a:solidFill>
          </a:ln>
        </p:spPr>
        <p:txBody>
          <a:bodyPr wrap="square">
            <a:spAutoFit/>
          </a:bodyPr>
          <a:lstStyle/>
          <a:p>
            <a:pPr marL="0" marR="0" algn="just">
              <a:spcBef>
                <a:spcPts val="0"/>
              </a:spcBef>
              <a:spcAft>
                <a:spcPts val="0"/>
              </a:spcAft>
              <a:tabLst>
                <a:tab pos="1590675" algn="l"/>
              </a:tabLst>
            </a:pPr>
            <a:r>
              <a:rPr lang="en-US" sz="2400" b="1" i="1" dirty="0">
                <a:solidFill>
                  <a:srgbClr val="FF0000"/>
                </a:solidFill>
                <a:latin typeface="Times New Roman" panose="02020603050405020304" pitchFamily="18" charset="0"/>
                <a:ea typeface="Times New Roman" panose="02020603050405020304" pitchFamily="18" charset="0"/>
              </a:rPr>
              <a:t>OF COURSE, I DID NOT TAKE INTO ACCOUNT ANY FUTA OR OTHER SIMILAR EMPLOYER TAXES.</a:t>
            </a:r>
            <a:endParaRPr lang="en-US"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C3049798-500D-48A1-B605-03A0509BFC5B}"/>
              </a:ext>
            </a:extLst>
          </p:cNvPr>
          <p:cNvSpPr/>
          <p:nvPr/>
        </p:nvSpPr>
        <p:spPr>
          <a:xfrm>
            <a:off x="1320117" y="4059594"/>
            <a:ext cx="6501383" cy="1815882"/>
          </a:xfrm>
          <a:prstGeom prst="rect">
            <a:avLst/>
          </a:prstGeom>
          <a:solidFill>
            <a:srgbClr val="92D050"/>
          </a:solidFill>
          <a:ln>
            <a:solidFill>
              <a:srgbClr val="A00000"/>
            </a:solidFill>
          </a:ln>
        </p:spPr>
        <p:txBody>
          <a:bodyPr wrap="square">
            <a:spAutoFit/>
          </a:bodyPr>
          <a:lstStyle/>
          <a:p>
            <a:pPr marL="0" marR="0" algn="just">
              <a:spcBef>
                <a:spcPts val="0"/>
              </a:spcBef>
              <a:spcAft>
                <a:spcPts val="600"/>
              </a:spcAft>
            </a:pPr>
            <a:r>
              <a:rPr lang="en-US" sz="2800" dirty="0">
                <a:solidFill>
                  <a:srgbClr val="060606"/>
                </a:solidFill>
                <a:effectLst/>
                <a:latin typeface="Times New Roman" panose="02020603050405020304" pitchFamily="18" charset="0"/>
                <a:ea typeface="Times New Roman" panose="02020603050405020304" pitchFamily="18" charset="0"/>
              </a:rPr>
              <a:t>I am NOT trying to make a case here. I only want to point out that there are many factors at play here that we will need to take into account. </a:t>
            </a:r>
            <a:r>
              <a:rPr lang="en-US" sz="2800" b="1" i="1" u="sng" dirty="0">
                <a:solidFill>
                  <a:srgbClr val="060606"/>
                </a:solidFill>
                <a:effectLst/>
                <a:latin typeface="Times New Roman" panose="02020603050405020304" pitchFamily="18" charset="0"/>
                <a:ea typeface="Times New Roman" panose="02020603050405020304" pitchFamily="18" charset="0"/>
              </a:rPr>
              <a:t>Aren’t you excited?!</a:t>
            </a:r>
          </a:p>
        </p:txBody>
      </p:sp>
      <p:sp>
        <p:nvSpPr>
          <p:cNvPr id="9" name="TextBox 8">
            <a:extLst>
              <a:ext uri="{FF2B5EF4-FFF2-40B4-BE49-F238E27FC236}">
                <a16:creationId xmlns:a16="http://schemas.microsoft.com/office/drawing/2014/main" id="{7594F0E5-B37E-4D39-972F-10E377C22214}"/>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11" name="TextBox 10">
            <a:extLst>
              <a:ext uri="{FF2B5EF4-FFF2-40B4-BE49-F238E27FC236}">
                <a16:creationId xmlns:a16="http://schemas.microsoft.com/office/drawing/2014/main" id="{706E0CEE-04D2-489B-9B28-1C5D621AF79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48628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4"/>
          <p:cNvSpPr>
            <a:spLocks noGrp="1"/>
          </p:cNvSpPr>
          <p:nvPr>
            <p:ph type="sldNum" sz="quarter" idx="11"/>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211</a:t>
            </a:fld>
            <a:endParaRPr lang="en-US" dirty="0"/>
          </a:p>
        </p:txBody>
      </p:sp>
      <p:sp>
        <p:nvSpPr>
          <p:cNvPr id="7" name="TextBox 6">
            <a:extLst>
              <a:ext uri="{FF2B5EF4-FFF2-40B4-BE49-F238E27FC236}">
                <a16:creationId xmlns:a16="http://schemas.microsoft.com/office/drawing/2014/main" id="{45B0BFD5-1D47-4962-B4F0-7BDB122481CD}"/>
              </a:ext>
            </a:extLst>
          </p:cNvPr>
          <p:cNvSpPr txBox="1"/>
          <p:nvPr/>
        </p:nvSpPr>
        <p:spPr>
          <a:xfrm>
            <a:off x="1388860" y="792434"/>
            <a:ext cx="6501383" cy="461665"/>
          </a:xfrm>
          <a:prstGeom prst="rect">
            <a:avLst/>
          </a:prstGeom>
          <a:solidFill>
            <a:srgbClr val="FFFF00"/>
          </a:solidFill>
          <a:ln>
            <a:solidFill>
              <a:srgbClr val="060606"/>
            </a:solidFill>
          </a:ln>
        </p:spPr>
        <p:txBody>
          <a:bodyPr wrap="square" rtlCol="0">
            <a:spAutoFit/>
          </a:bodyPr>
          <a:lstStyle/>
          <a:p>
            <a:pPr algn="ctr">
              <a:spcAft>
                <a:spcPts val="1800"/>
              </a:spcAft>
            </a:pPr>
            <a:r>
              <a:rPr lang="en-US" sz="2400" dirty="0">
                <a:solidFill>
                  <a:srgbClr val="060606"/>
                </a:solidFill>
              </a:rPr>
              <a:t>QBI….Sole Prop. Versus S Corp planning</a:t>
            </a:r>
            <a:endParaRPr lang="en-US" sz="2400" i="1" u="sng" dirty="0">
              <a:solidFill>
                <a:srgbClr val="060606"/>
              </a:solidFill>
            </a:endParaRPr>
          </a:p>
        </p:txBody>
      </p:sp>
      <p:sp>
        <p:nvSpPr>
          <p:cNvPr id="10" name="Rectangle 9">
            <a:extLst>
              <a:ext uri="{FF2B5EF4-FFF2-40B4-BE49-F238E27FC236}">
                <a16:creationId xmlns:a16="http://schemas.microsoft.com/office/drawing/2014/main" id="{C3049798-500D-48A1-B605-03A0509BFC5B}"/>
              </a:ext>
            </a:extLst>
          </p:cNvPr>
          <p:cNvSpPr/>
          <p:nvPr/>
        </p:nvSpPr>
        <p:spPr>
          <a:xfrm>
            <a:off x="1388860" y="1735384"/>
            <a:ext cx="6501383" cy="2677656"/>
          </a:xfrm>
          <a:prstGeom prst="rect">
            <a:avLst/>
          </a:prstGeom>
          <a:solidFill>
            <a:srgbClr val="92D050"/>
          </a:solidFill>
          <a:ln>
            <a:solidFill>
              <a:srgbClr val="060606"/>
            </a:solidFill>
          </a:ln>
        </p:spPr>
        <p:txBody>
          <a:bodyPr wrap="square">
            <a:spAutoFit/>
          </a:bodyPr>
          <a:lstStyle/>
          <a:p>
            <a:pPr marL="0" marR="0" algn="just">
              <a:spcBef>
                <a:spcPts val="0"/>
              </a:spcBef>
              <a:spcAft>
                <a:spcPts val="600"/>
              </a:spcAft>
            </a:pPr>
            <a:r>
              <a:rPr lang="en-US" sz="2800" dirty="0">
                <a:solidFill>
                  <a:srgbClr val="060606"/>
                </a:solidFill>
                <a:effectLst/>
                <a:latin typeface="Times New Roman" panose="02020603050405020304" pitchFamily="18" charset="0"/>
                <a:ea typeface="Times New Roman" panose="02020603050405020304" pitchFamily="18" charset="0"/>
              </a:rPr>
              <a:t>Finally, remember that one other option was to reduce Mike’s wages, which will serve to increase QBI and, thus, increase the deduction. As his wages go down, the QBID gets bigger and wins out (over the sole prop.) even more.</a:t>
            </a:r>
            <a:endParaRPr lang="en-US" sz="2800" b="1" i="1" u="sng" dirty="0">
              <a:solidFill>
                <a:srgbClr val="060606"/>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54E488E-263E-4CEC-A613-45E71897B4B6}"/>
              </a:ext>
            </a:extLst>
          </p:cNvPr>
          <p:cNvSpPr txBox="1"/>
          <p:nvPr/>
        </p:nvSpPr>
        <p:spPr>
          <a:xfrm>
            <a:off x="329184" y="4946904"/>
            <a:ext cx="8485632" cy="954107"/>
          </a:xfrm>
          <a:prstGeom prst="rect">
            <a:avLst/>
          </a:prstGeom>
          <a:noFill/>
        </p:spPr>
        <p:txBody>
          <a:bodyPr wrap="square" rtlCol="0">
            <a:spAutoFit/>
          </a:bodyPr>
          <a:lstStyle/>
          <a:p>
            <a:pPr algn="ctr"/>
            <a:r>
              <a:rPr lang="en-US" sz="2800" i="1" u="sng" dirty="0">
                <a:solidFill>
                  <a:srgbClr val="FF0000"/>
                </a:solidFill>
              </a:rPr>
              <a:t>Final caveat: Never forget/overlook the “reasonable compensation” issue with S corporations.</a:t>
            </a:r>
          </a:p>
        </p:txBody>
      </p:sp>
      <p:sp>
        <p:nvSpPr>
          <p:cNvPr id="8" name="TextBox 7">
            <a:extLst>
              <a:ext uri="{FF2B5EF4-FFF2-40B4-BE49-F238E27FC236}">
                <a16:creationId xmlns:a16="http://schemas.microsoft.com/office/drawing/2014/main" id="{1E1C139A-70B3-43CD-B155-052085DE0159}"/>
              </a:ext>
            </a:extLst>
          </p:cNvPr>
          <p:cNvSpPr txBox="1"/>
          <p:nvPr/>
        </p:nvSpPr>
        <p:spPr>
          <a:xfrm>
            <a:off x="152400" y="261220"/>
            <a:ext cx="990600" cy="830997"/>
          </a:xfrm>
          <a:prstGeom prst="rect">
            <a:avLst/>
          </a:prstGeom>
          <a:noFill/>
        </p:spPr>
        <p:txBody>
          <a:bodyPr wrap="square" rtlCol="0">
            <a:spAutoFit/>
          </a:bodyPr>
          <a:lstStyle/>
          <a:p>
            <a:r>
              <a:rPr lang="en-US" sz="2400" u="sng" dirty="0">
                <a:solidFill>
                  <a:srgbClr val="FF0000"/>
                </a:solidFill>
              </a:rPr>
              <a:t>Not in Book</a:t>
            </a:r>
          </a:p>
        </p:txBody>
      </p:sp>
      <p:sp>
        <p:nvSpPr>
          <p:cNvPr id="9" name="TextBox 8">
            <a:extLst>
              <a:ext uri="{FF2B5EF4-FFF2-40B4-BE49-F238E27FC236}">
                <a16:creationId xmlns:a16="http://schemas.microsoft.com/office/drawing/2014/main" id="{27052154-16A5-4E05-BF57-41AB1718B202}"/>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32 IRC §199A -  QBID</a:t>
            </a:r>
          </a:p>
        </p:txBody>
      </p:sp>
    </p:spTree>
    <p:extLst>
      <p:ext uri="{BB962C8B-B14F-4D97-AF65-F5344CB8AC3E}">
        <p14:creationId xmlns:p14="http://schemas.microsoft.com/office/powerpoint/2010/main" val="21559144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4" name="Slide Number Placeholder 4"/>
          <p:cNvSpPr>
            <a:spLocks noGrp="1"/>
          </p:cNvSpPr>
          <p:nvPr>
            <p:ph type="sldNum" sz="quarter" idx="12"/>
          </p:nvPr>
        </p:nvSpPr>
        <p:spPr bwMode="auto">
          <a:xfrm>
            <a:off x="8202612" y="6573838"/>
            <a:ext cx="941388" cy="301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307DDDE-4012-4117-BB55-BB02E4F16376}" type="slidenum">
              <a:rPr lang="en-US" smtClean="0"/>
              <a:pPr fontAlgn="base">
                <a:spcBef>
                  <a:spcPct val="0"/>
                </a:spcBef>
                <a:spcAft>
                  <a:spcPct val="0"/>
                </a:spcAft>
                <a:defRPr/>
              </a:pPr>
              <a:t>212</a:t>
            </a:fld>
            <a:endParaRPr lang="en-US" dirty="0"/>
          </a:p>
        </p:txBody>
      </p:sp>
      <p:sp>
        <p:nvSpPr>
          <p:cNvPr id="7" name="Title 1">
            <a:extLst>
              <a:ext uri="{FF2B5EF4-FFF2-40B4-BE49-F238E27FC236}">
                <a16:creationId xmlns:a16="http://schemas.microsoft.com/office/drawing/2014/main" id="{0D94FE57-E7FC-4D89-960C-891C9ED112DC}"/>
              </a:ext>
            </a:extLst>
          </p:cNvPr>
          <p:cNvSpPr>
            <a:spLocks noGrp="1"/>
          </p:cNvSpPr>
          <p:nvPr>
            <p:ph type="title"/>
          </p:nvPr>
        </p:nvSpPr>
        <p:spPr>
          <a:xfrm>
            <a:off x="946404" y="616375"/>
            <a:ext cx="7251192" cy="1110151"/>
          </a:xfrm>
        </p:spPr>
        <p:txBody>
          <a:bodyPr/>
          <a:lstStyle/>
          <a:p>
            <a:pPr algn="just"/>
            <a:r>
              <a:rPr lang="en-US" sz="3200" b="1" u="sng" dirty="0"/>
              <a:t>When dealing with entity choice for the new QBI rules it is obvious that: </a:t>
            </a:r>
          </a:p>
        </p:txBody>
      </p:sp>
      <p:sp>
        <p:nvSpPr>
          <p:cNvPr id="3" name="TextBox 2">
            <a:extLst>
              <a:ext uri="{FF2B5EF4-FFF2-40B4-BE49-F238E27FC236}">
                <a16:creationId xmlns:a16="http://schemas.microsoft.com/office/drawing/2014/main" id="{E17391FD-D0B1-4EE3-B0BA-09E9739D0EB8}"/>
              </a:ext>
            </a:extLst>
          </p:cNvPr>
          <p:cNvSpPr txBox="1"/>
          <p:nvPr/>
        </p:nvSpPr>
        <p:spPr>
          <a:xfrm>
            <a:off x="985266" y="2103120"/>
            <a:ext cx="7173468" cy="3416320"/>
          </a:xfrm>
          <a:prstGeom prst="rect">
            <a:avLst/>
          </a:prstGeom>
          <a:noFill/>
        </p:spPr>
        <p:txBody>
          <a:bodyPr wrap="square" rtlCol="0">
            <a:spAutoFit/>
          </a:bodyPr>
          <a:lstStyle/>
          <a:p>
            <a:pPr marL="514350" indent="-514350" algn="just">
              <a:spcAft>
                <a:spcPts val="1200"/>
              </a:spcAft>
              <a:buFont typeface="+mj-lt"/>
              <a:buAutoNum type="alphaUcPeriod"/>
            </a:pPr>
            <a:r>
              <a:rPr lang="en-US" sz="2800" dirty="0">
                <a:solidFill>
                  <a:srgbClr val="060606"/>
                </a:solidFill>
              </a:rPr>
              <a:t>It shouldn’t take more than 5 minutes to make an intelligent decision</a:t>
            </a:r>
          </a:p>
          <a:p>
            <a:pPr marL="514350" indent="-514350" algn="just">
              <a:spcAft>
                <a:spcPts val="1200"/>
              </a:spcAft>
              <a:buFont typeface="+mj-lt"/>
              <a:buAutoNum type="alphaUcPeriod"/>
            </a:pPr>
            <a:r>
              <a:rPr lang="en-US" sz="2800" dirty="0">
                <a:solidFill>
                  <a:srgbClr val="060606"/>
                </a:solidFill>
              </a:rPr>
              <a:t>There could be differences of opinion</a:t>
            </a:r>
          </a:p>
          <a:p>
            <a:pPr marL="514350" indent="-514350" algn="just">
              <a:spcAft>
                <a:spcPts val="1200"/>
              </a:spcAft>
              <a:buFont typeface="+mj-lt"/>
              <a:buAutoNum type="alphaUcPeriod"/>
            </a:pPr>
            <a:r>
              <a:rPr lang="en-US" sz="2800" dirty="0">
                <a:solidFill>
                  <a:srgbClr val="060606"/>
                </a:solidFill>
              </a:rPr>
              <a:t>This may have to be approached on a case-by-case basis….and it could take some serious time on our part to do the analysis (oh, bummer).</a:t>
            </a:r>
          </a:p>
        </p:txBody>
      </p:sp>
    </p:spTree>
    <p:extLst>
      <p:ext uri="{BB962C8B-B14F-4D97-AF65-F5344CB8AC3E}">
        <p14:creationId xmlns:p14="http://schemas.microsoft.com/office/powerpoint/2010/main" val="133233869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3067838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algn="ctr" eaLnBrk="1" hangingPunct="1"/>
            <a:r>
              <a:rPr lang="en-US" altLang="en-US" sz="3600" dirty="0"/>
              <a:t>Material Participation</a:t>
            </a:r>
          </a:p>
        </p:txBody>
      </p:sp>
      <p:sp>
        <p:nvSpPr>
          <p:cNvPr id="4099" name="Text Box 3"/>
          <p:cNvSpPr txBox="1">
            <a:spLocks noChangeArrowheads="1"/>
          </p:cNvSpPr>
          <p:nvPr/>
        </p:nvSpPr>
        <p:spPr bwMode="auto">
          <a:xfrm>
            <a:off x="761998" y="1676400"/>
            <a:ext cx="76199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lvl="0" eaLnBrk="1" hangingPunct="1">
              <a:lnSpc>
                <a:spcPct val="75000"/>
              </a:lnSpc>
              <a:spcBef>
                <a:spcPts val="1200"/>
              </a:spcBef>
              <a:spcAft>
                <a:spcPts val="1800"/>
              </a:spcAft>
              <a:buClrTx/>
              <a:defRPr/>
            </a:pPr>
            <a:r>
              <a:rPr lang="en-US" altLang="en-US" sz="3600" u="sng" dirty="0">
                <a:solidFill>
                  <a:srgbClr val="FF0000"/>
                </a:solidFill>
              </a:rPr>
              <a:t>Real errors I have caught…</a:t>
            </a:r>
          </a:p>
          <a:p>
            <a:pPr marL="914400" marR="0" lvl="0" algn="just" defTabSz="914400" rtl="0" eaLnBrk="1" fontAlgn="base" latinLnBrk="0" hangingPunct="1">
              <a:lnSpc>
                <a:spcPct val="75000"/>
              </a:lnSpc>
              <a:spcBef>
                <a:spcPts val="0"/>
              </a:spcBef>
              <a:spcAft>
                <a:spcPts val="1200"/>
              </a:spcAft>
              <a:buClrTx/>
              <a:buSzTx/>
              <a:buFontTx/>
              <a:buChar char="•"/>
              <a:tabLst/>
              <a:defRPr/>
            </a:pPr>
            <a:r>
              <a:rPr lang="en-US" altLang="en-US" sz="2800" dirty="0">
                <a:solidFill>
                  <a:srgbClr val="060606"/>
                </a:solidFill>
              </a:rPr>
              <a:t>New client comes to you. You review prior year return(s).</a:t>
            </a:r>
          </a:p>
          <a:p>
            <a:pPr marL="914400" marR="0" lvl="0" algn="just" defTabSz="914400" rtl="0" eaLnBrk="1" fontAlgn="base" latinLnBrk="0" hangingPunct="1">
              <a:lnSpc>
                <a:spcPct val="75000"/>
              </a:lnSpc>
              <a:spcBef>
                <a:spcPts val="0"/>
              </a:spcBef>
              <a:spcAft>
                <a:spcPts val="1200"/>
              </a:spcAft>
              <a:buClrTx/>
              <a:buSzTx/>
              <a:buFontTx/>
              <a:buChar char="•"/>
              <a:tabLst/>
              <a:defRPr/>
            </a:pPr>
            <a:r>
              <a:rPr kumimoji="0" lang="en-US" altLang="en-US" sz="2800" b="0" i="0"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This client has had a Schedule C hardware store for 25 years.</a:t>
            </a:r>
          </a:p>
          <a:p>
            <a:pPr marL="914400" marR="0" lvl="0" algn="just" defTabSz="914400" rtl="0" eaLnBrk="1" fontAlgn="base" latinLnBrk="0" hangingPunct="1">
              <a:lnSpc>
                <a:spcPct val="75000"/>
              </a:lnSpc>
              <a:spcBef>
                <a:spcPts val="0"/>
              </a:spcBef>
              <a:spcAft>
                <a:spcPts val="1200"/>
              </a:spcAft>
              <a:buClrTx/>
              <a:buSzTx/>
              <a:buFontTx/>
              <a:buChar char="•"/>
              <a:tabLst/>
              <a:defRPr/>
            </a:pPr>
            <a:r>
              <a:rPr kumimoji="0" lang="en-US" altLang="en-US" sz="2800" b="0" i="0"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Schedule C consistently shows LARGE net income ($100,000+)</a:t>
            </a:r>
          </a:p>
          <a:p>
            <a:pPr marL="914400" marR="0" lvl="0" algn="just" defTabSz="914400" rtl="0" eaLnBrk="1" fontAlgn="base" latinLnBrk="0" hangingPunct="1">
              <a:lnSpc>
                <a:spcPct val="75000"/>
              </a:lnSpc>
              <a:spcBef>
                <a:spcPts val="0"/>
              </a:spcBef>
              <a:spcAft>
                <a:spcPts val="1200"/>
              </a:spcAft>
              <a:buClrTx/>
              <a:buSzTx/>
              <a:buFontTx/>
              <a:buChar char="•"/>
              <a:tabLst/>
              <a:defRPr/>
            </a:pPr>
            <a:r>
              <a:rPr lang="en-US" altLang="en-US" sz="2800" dirty="0">
                <a:solidFill>
                  <a:srgbClr val="060606"/>
                </a:solidFill>
              </a:rPr>
              <a:t>Client also has Schedule E rentals showing losses ($100,000)</a:t>
            </a:r>
            <a:endParaRPr kumimoji="0" lang="en-US" altLang="en-US" sz="2800" b="0" i="0" strike="noStrike" kern="1200" cap="none" spc="0" normalizeH="0" baseline="0" noProof="0" dirty="0">
              <a:ln>
                <a:noFill/>
              </a:ln>
              <a:solidFill>
                <a:srgbClr val="060606"/>
              </a:solidFill>
              <a:effectLst/>
              <a:uLnTx/>
              <a:uFillTx/>
              <a:latin typeface="Arial" charset="0"/>
              <a:ea typeface="ＭＳ Ｐゴシック" pitchFamily="34" charset="-128"/>
              <a:cs typeface="Arial" charset="0"/>
            </a:endParaRPr>
          </a:p>
        </p:txBody>
      </p:sp>
      <p:sp>
        <p:nvSpPr>
          <p:cNvPr id="4" name="TextBox 3">
            <a:extLst>
              <a:ext uri="{FF2B5EF4-FFF2-40B4-BE49-F238E27FC236}">
                <a16:creationId xmlns:a16="http://schemas.microsoft.com/office/drawing/2014/main" id="{697D5F89-58B0-45BD-8BFF-EE7D4AE49BFE}"/>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1244177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algn="ctr" eaLnBrk="1" hangingPunct="1"/>
            <a:r>
              <a:rPr lang="en-US" altLang="en-US" sz="3600" dirty="0"/>
              <a:t>Material Participation</a:t>
            </a:r>
          </a:p>
        </p:txBody>
      </p:sp>
      <p:sp>
        <p:nvSpPr>
          <p:cNvPr id="4099" name="Text Box 3"/>
          <p:cNvSpPr txBox="1">
            <a:spLocks noChangeArrowheads="1"/>
          </p:cNvSpPr>
          <p:nvPr/>
        </p:nvSpPr>
        <p:spPr bwMode="auto">
          <a:xfrm>
            <a:off x="838200" y="1828800"/>
            <a:ext cx="7619999"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457200" marR="0" lvl="0" indent="-457200" algn="l" defTabSz="914400" rtl="0" eaLnBrk="1" fontAlgn="base" latinLnBrk="0" hangingPunct="1">
              <a:lnSpc>
                <a:spcPct val="75000"/>
              </a:lnSpc>
              <a:spcBef>
                <a:spcPts val="1200"/>
              </a:spcBef>
              <a:spcAft>
                <a:spcPts val="1800"/>
              </a:spcAft>
              <a:buClrTx/>
              <a:buSzTx/>
              <a:buFontTx/>
              <a:buChar char="•"/>
              <a:tabLst/>
              <a:defRPr/>
            </a:pPr>
            <a:r>
              <a:rPr kumimoji="0" lang="en-US" altLang="en-US" sz="3600" b="0" i="0" u="sng" strike="noStrike" kern="1200" cap="none" spc="0" normalizeH="0" baseline="0" noProof="0" dirty="0">
                <a:ln>
                  <a:noFill/>
                </a:ln>
                <a:solidFill>
                  <a:srgbClr val="FF0000"/>
                </a:solidFill>
                <a:effectLst/>
                <a:uLnTx/>
                <a:uFillTx/>
                <a:latin typeface="Arial" charset="0"/>
                <a:ea typeface="ＭＳ Ｐゴシック" pitchFamily="34" charset="-128"/>
                <a:cs typeface="Arial" charset="0"/>
              </a:rPr>
              <a:t>Real errors I have caught…</a:t>
            </a:r>
          </a:p>
          <a:p>
            <a:pPr marL="914400" marR="0" lvl="0" algn="just" defTabSz="914400" rtl="0" eaLnBrk="1" fontAlgn="base" latinLnBrk="0" hangingPunct="1">
              <a:lnSpc>
                <a:spcPct val="75000"/>
              </a:lnSpc>
              <a:spcBef>
                <a:spcPts val="0"/>
              </a:spcBef>
              <a:spcAft>
                <a:spcPts val="1200"/>
              </a:spcAft>
              <a:buClrTx/>
              <a:buSzTx/>
              <a:buFontTx/>
              <a:buChar char="•"/>
              <a:tabLst/>
              <a:defRPr/>
            </a:pPr>
            <a:r>
              <a:rPr lang="en-US" altLang="en-US" sz="2800" dirty="0">
                <a:solidFill>
                  <a:srgbClr val="060606"/>
                </a:solidFill>
              </a:rPr>
              <a:t>You see Form 8582 showing the rental losses as suspended.</a:t>
            </a:r>
          </a:p>
          <a:p>
            <a:pPr marL="914400" marR="0" lvl="0" algn="just" defTabSz="914400" rtl="0" eaLnBrk="1" fontAlgn="base" latinLnBrk="0" hangingPunct="1">
              <a:lnSpc>
                <a:spcPct val="75000"/>
              </a:lnSpc>
              <a:spcBef>
                <a:spcPts val="0"/>
              </a:spcBef>
              <a:spcAft>
                <a:spcPts val="1200"/>
              </a:spcAft>
              <a:buClrTx/>
              <a:buSzTx/>
              <a:buFontTx/>
              <a:buChar char="•"/>
              <a:tabLst/>
              <a:defRPr/>
            </a:pPr>
            <a:r>
              <a:rPr kumimoji="0" lang="en-US" altLang="en-US" sz="2800" b="0" i="0" strike="noStrike" kern="1200" cap="none" spc="0" normalizeH="0" baseline="0" noProof="0" dirty="0">
                <a:ln>
                  <a:noFill/>
                </a:ln>
                <a:solidFill>
                  <a:srgbClr val="060606"/>
                </a:solidFill>
                <a:effectLst/>
                <a:uLnTx/>
                <a:uFillTx/>
                <a:latin typeface="Arial" charset="0"/>
                <a:ea typeface="ＭＳ Ｐゴシック" pitchFamily="34" charset="-128"/>
                <a:cs typeface="Arial" charset="0"/>
              </a:rPr>
              <a:t>You go over the 7 tests for material participation with the client and learn that he </a:t>
            </a:r>
            <a:r>
              <a:rPr lang="en-US" altLang="en-US" sz="2800" dirty="0">
                <a:solidFill>
                  <a:srgbClr val="060606"/>
                </a:solidFill>
              </a:rPr>
              <a:t>has not “materially participated” for 6 years.</a:t>
            </a:r>
          </a:p>
        </p:txBody>
      </p:sp>
      <p:sp>
        <p:nvSpPr>
          <p:cNvPr id="4" name="TextBox 3">
            <a:extLst>
              <a:ext uri="{FF2B5EF4-FFF2-40B4-BE49-F238E27FC236}">
                <a16:creationId xmlns:a16="http://schemas.microsoft.com/office/drawing/2014/main" id="{03DAAC9D-9CD3-4B35-A676-BBBAD4AAF637}"/>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32807953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6763" y="609600"/>
            <a:ext cx="8072437" cy="608013"/>
          </a:xfrm>
        </p:spPr>
        <p:txBody>
          <a:bodyPr/>
          <a:lstStyle/>
          <a:p>
            <a:pPr algn="ctr" eaLnBrk="1" hangingPunct="1"/>
            <a:r>
              <a:rPr lang="en-US" altLang="en-US" sz="3600" dirty="0"/>
              <a:t>Material Participation</a:t>
            </a:r>
          </a:p>
        </p:txBody>
      </p:sp>
      <p:sp>
        <p:nvSpPr>
          <p:cNvPr id="4099" name="Text Box 3"/>
          <p:cNvSpPr txBox="1">
            <a:spLocks noChangeArrowheads="1"/>
          </p:cNvSpPr>
          <p:nvPr/>
        </p:nvSpPr>
        <p:spPr bwMode="auto">
          <a:xfrm>
            <a:off x="1066800" y="1823726"/>
            <a:ext cx="71628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50000"/>
              </a:spcBef>
              <a:buClr>
                <a:schemeClr val="tx2"/>
              </a:buClr>
              <a:buChar char="•"/>
              <a:defRPr sz="2400">
                <a:solidFill>
                  <a:schemeClr val="tx1"/>
                </a:solidFill>
                <a:latin typeface="Arial" charset="0"/>
              </a:defRPr>
            </a:lvl1pPr>
            <a:lvl2pPr marL="742950" indent="-285750" eaLnBrk="0" hangingPunct="0">
              <a:spcBef>
                <a:spcPct val="30000"/>
              </a:spcBef>
              <a:buClr>
                <a:schemeClr val="tx2"/>
              </a:buClr>
              <a:buFont typeface="Arial" charset="0"/>
              <a:buChar char="–"/>
              <a:defRPr sz="2000">
                <a:solidFill>
                  <a:schemeClr val="tx1"/>
                </a:solidFill>
                <a:latin typeface="Arial" charset="0"/>
              </a:defRPr>
            </a:lvl2pPr>
            <a:lvl3pPr marL="1143000" indent="-228600" eaLnBrk="0" hangingPunct="0">
              <a:spcBef>
                <a:spcPct val="25000"/>
              </a:spcBef>
              <a:buClr>
                <a:schemeClr val="tx2"/>
              </a:buClr>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sz="1600">
                <a:solidFill>
                  <a:schemeClr val="tx1"/>
                </a:solidFill>
                <a:latin typeface="Arial" charset="0"/>
              </a:defRPr>
            </a:lvl4pPr>
            <a:lvl5pPr marL="2057400" indent="-228600" eaLnBrk="0" hangingPunct="0">
              <a:spcBef>
                <a:spcPct val="20000"/>
              </a:spcBef>
              <a:buClr>
                <a:schemeClr val="tx2"/>
              </a:buClr>
              <a:buChar char="•"/>
              <a:defRPr sz="1400">
                <a:solidFill>
                  <a:schemeClr val="tx1"/>
                </a:solidFill>
                <a:latin typeface="Arial" charset="0"/>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defRPr>
            </a:lvl9pPr>
          </a:lstStyle>
          <a:p>
            <a:pPr marL="457200" marR="0" lvl="0" indent="-457200" algn="l" defTabSz="914400" rtl="0" eaLnBrk="1" fontAlgn="base" latinLnBrk="0" hangingPunct="1">
              <a:lnSpc>
                <a:spcPct val="75000"/>
              </a:lnSpc>
              <a:spcBef>
                <a:spcPts val="1200"/>
              </a:spcBef>
              <a:spcAft>
                <a:spcPts val="1800"/>
              </a:spcAft>
              <a:buClrTx/>
              <a:buSzTx/>
              <a:buFontTx/>
              <a:buChar char="•"/>
              <a:tabLst/>
              <a:defRPr/>
            </a:pPr>
            <a:r>
              <a:rPr kumimoji="0" lang="en-US" altLang="en-US" sz="4400" b="0" i="0" u="sng" strike="noStrike" kern="1200" cap="none" spc="0" normalizeH="0" baseline="0" noProof="0" dirty="0">
                <a:ln>
                  <a:noFill/>
                </a:ln>
                <a:solidFill>
                  <a:srgbClr val="FF0000"/>
                </a:solidFill>
                <a:effectLst/>
                <a:uLnTx/>
                <a:uFillTx/>
                <a:latin typeface="Arial" charset="0"/>
                <a:ea typeface="ＭＳ Ｐゴシック" pitchFamily="34" charset="-128"/>
                <a:cs typeface="Arial" charset="0"/>
              </a:rPr>
              <a:t>This is an incorrectly prepared income tax return!!</a:t>
            </a:r>
          </a:p>
        </p:txBody>
      </p:sp>
      <p:sp>
        <p:nvSpPr>
          <p:cNvPr id="2" name="Rectangle 1">
            <a:extLst>
              <a:ext uri="{FF2B5EF4-FFF2-40B4-BE49-F238E27FC236}">
                <a16:creationId xmlns:a16="http://schemas.microsoft.com/office/drawing/2014/main" id="{9ADCEE7D-E1DF-4819-BF62-9126D6F22148}"/>
              </a:ext>
            </a:extLst>
          </p:cNvPr>
          <p:cNvSpPr/>
          <p:nvPr/>
        </p:nvSpPr>
        <p:spPr>
          <a:xfrm>
            <a:off x="381000" y="4572000"/>
            <a:ext cx="5001689" cy="707886"/>
          </a:xfrm>
          <a:prstGeom prst="rect">
            <a:avLst/>
          </a:prstGeom>
          <a:noFill/>
        </p:spPr>
        <p:txBody>
          <a:bodyPr wrap="none" lIns="91440" tIns="45720" rIns="91440" bIns="45720">
            <a:spAutoFit/>
          </a:bodyPr>
          <a:lstStyle/>
          <a:p>
            <a:pPr algn="ctr"/>
            <a:r>
              <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rPr>
              <a:t>Are you shocked!!!!</a:t>
            </a:r>
            <a:endParaRPr lang="en-US" sz="40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2052" name="Picture 4" descr="https://fm.cnbc.com/applications/cnbc.com/resources/img/editorial/2014/02/24/101441733-104821260.530x298.jpg?v=1393280015">
            <a:extLst>
              <a:ext uri="{FF2B5EF4-FFF2-40B4-BE49-F238E27FC236}">
                <a16:creationId xmlns:a16="http://schemas.microsoft.com/office/drawing/2014/main" id="{17F0B6D1-D5CB-4611-977C-B30F2042F8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3" r="6227"/>
          <a:stretch/>
        </p:blipFill>
        <p:spPr bwMode="auto">
          <a:xfrm>
            <a:off x="5562600" y="3718073"/>
            <a:ext cx="3372309" cy="2415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C484D6-E548-4E30-A50E-D2B21940751B}"/>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29505922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0-#ppt_w/2"/>
                                          </p:val>
                                        </p:tav>
                                        <p:tav tm="100000">
                                          <p:val>
                                            <p:strVal val="#ppt_x"/>
                                          </p:val>
                                        </p:tav>
                                      </p:tavLst>
                                    </p:anim>
                                    <p:anim calcmode="lin" valueType="num">
                                      <p:cBhvr additive="base">
                                        <p:cTn id="13"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23384" y="152400"/>
            <a:ext cx="66821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335-336</a:t>
            </a:r>
          </a:p>
        </p:txBody>
      </p:sp>
      <p:sp>
        <p:nvSpPr>
          <p:cNvPr id="5" name="Title 1">
            <a:extLst>
              <a:ext uri="{FF2B5EF4-FFF2-40B4-BE49-F238E27FC236}">
                <a16:creationId xmlns:a16="http://schemas.microsoft.com/office/drawing/2014/main" id="{D388787F-06B2-4427-AAF6-326F16EB471A}"/>
              </a:ext>
            </a:extLst>
          </p:cNvPr>
          <p:cNvSpPr txBox="1">
            <a:spLocks/>
          </p:cNvSpPr>
          <p:nvPr/>
        </p:nvSpPr>
        <p:spPr>
          <a:xfrm>
            <a:off x="418235" y="609724"/>
            <a:ext cx="8415338" cy="54451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altLang="en-US" sz="3600" b="1" u="sng" kern="0" dirty="0">
                <a:solidFill>
                  <a:srgbClr val="FF0000"/>
                </a:solidFill>
                <a:ea typeface="ＭＳ Ｐゴシック" pitchFamily="-65" charset="-128"/>
              </a:rPr>
              <a:t>Cost of Good Sold</a:t>
            </a:r>
          </a:p>
        </p:txBody>
      </p:sp>
      <p:sp>
        <p:nvSpPr>
          <p:cNvPr id="7" name="TextBox 6">
            <a:extLst>
              <a:ext uri="{FF2B5EF4-FFF2-40B4-BE49-F238E27FC236}">
                <a16:creationId xmlns:a16="http://schemas.microsoft.com/office/drawing/2014/main" id="{1F376BE7-F6B6-4AB6-A992-D3C1F902C666}"/>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pic>
        <p:nvPicPr>
          <p:cNvPr id="4" name="Picture 3">
            <a:extLst>
              <a:ext uri="{FF2B5EF4-FFF2-40B4-BE49-F238E27FC236}">
                <a16:creationId xmlns:a16="http://schemas.microsoft.com/office/drawing/2014/main" id="{6B6BE1BC-1368-4E6F-908F-70E32E6CF1A8}"/>
              </a:ext>
            </a:extLst>
          </p:cNvPr>
          <p:cNvPicPr>
            <a:picLocks noChangeAspect="1"/>
          </p:cNvPicPr>
          <p:nvPr/>
        </p:nvPicPr>
        <p:blipFill rotWithShape="1">
          <a:blip r:embed="rId2"/>
          <a:srcRect l="35000" t="20769" r="33333" b="43846"/>
          <a:stretch/>
        </p:blipFill>
        <p:spPr>
          <a:xfrm>
            <a:off x="254562" y="1217957"/>
            <a:ext cx="8279838" cy="5011479"/>
          </a:xfrm>
          <a:prstGeom prst="rect">
            <a:avLst/>
          </a:prstGeom>
        </p:spPr>
      </p:pic>
      <p:cxnSp>
        <p:nvCxnSpPr>
          <p:cNvPr id="6" name="Straight Arrow Connector 5">
            <a:extLst>
              <a:ext uri="{FF2B5EF4-FFF2-40B4-BE49-F238E27FC236}">
                <a16:creationId xmlns:a16="http://schemas.microsoft.com/office/drawing/2014/main" id="{BE496155-9874-41BE-95B9-E1B9704219B6}"/>
              </a:ext>
            </a:extLst>
          </p:cNvPr>
          <p:cNvCxnSpPr/>
          <p:nvPr/>
        </p:nvCxnSpPr>
        <p:spPr>
          <a:xfrm>
            <a:off x="2590800" y="5334000"/>
            <a:ext cx="990600" cy="0"/>
          </a:xfrm>
          <a:prstGeom prst="straightConnector1">
            <a:avLst/>
          </a:prstGeom>
          <a:ln w="508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569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88787F-06B2-4427-AAF6-326F16EB471A}"/>
              </a:ext>
            </a:extLst>
          </p:cNvPr>
          <p:cNvSpPr txBox="1">
            <a:spLocks/>
          </p:cNvSpPr>
          <p:nvPr/>
        </p:nvSpPr>
        <p:spPr>
          <a:xfrm>
            <a:off x="457200" y="685800"/>
            <a:ext cx="8415338" cy="54451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altLang="en-US" sz="3600" b="1" u="sng" kern="0" dirty="0">
                <a:ea typeface="ＭＳ Ｐゴシック" pitchFamily="-65" charset="-128"/>
              </a:rPr>
              <a:t>Cost of Good Sold</a:t>
            </a:r>
          </a:p>
        </p:txBody>
      </p:sp>
      <p:sp>
        <p:nvSpPr>
          <p:cNvPr id="4" name="TextBox 3">
            <a:extLst>
              <a:ext uri="{FF2B5EF4-FFF2-40B4-BE49-F238E27FC236}">
                <a16:creationId xmlns:a16="http://schemas.microsoft.com/office/drawing/2014/main" id="{6B14AF05-A72B-4142-99D8-16335E9D6888}"/>
              </a:ext>
            </a:extLst>
          </p:cNvPr>
          <p:cNvSpPr txBox="1"/>
          <p:nvPr/>
        </p:nvSpPr>
        <p:spPr>
          <a:xfrm>
            <a:off x="1219200" y="1981200"/>
            <a:ext cx="6629400" cy="3570208"/>
          </a:xfrm>
          <a:prstGeom prst="rect">
            <a:avLst/>
          </a:prstGeom>
          <a:noFill/>
        </p:spPr>
        <p:txBody>
          <a:bodyPr wrap="square" rtlCol="0">
            <a:spAutoFit/>
          </a:bodyPr>
          <a:lstStyle/>
          <a:p>
            <a:pPr marL="285750" indent="-285750">
              <a:spcAft>
                <a:spcPts val="2400"/>
              </a:spcAft>
              <a:buFont typeface="Wingdings" panose="05000000000000000000" pitchFamily="2" charset="2"/>
              <a:buChar char="§"/>
            </a:pPr>
            <a:r>
              <a:rPr lang="en-US" sz="2800" dirty="0">
                <a:solidFill>
                  <a:srgbClr val="060606"/>
                </a:solidFill>
              </a:rPr>
              <a:t>We may need to help our clients take a meaningful physical inventory count</a:t>
            </a:r>
          </a:p>
          <a:p>
            <a:pPr marL="285750" indent="-285750">
              <a:spcAft>
                <a:spcPts val="1200"/>
              </a:spcAft>
              <a:buFont typeface="Arial" panose="020B0604020202020204" pitchFamily="34" charset="0"/>
              <a:buChar char="•"/>
            </a:pPr>
            <a:r>
              <a:rPr lang="en-US" sz="2800" dirty="0">
                <a:solidFill>
                  <a:srgbClr val="060606"/>
                </a:solidFill>
              </a:rPr>
              <a:t>How? When? Physical count? Retail method? Material items only? Cycle counts?</a:t>
            </a:r>
          </a:p>
          <a:p>
            <a:pPr marL="285750" indent="-285750">
              <a:spcAft>
                <a:spcPts val="1200"/>
              </a:spcAft>
              <a:buFont typeface="Arial" panose="020B0604020202020204" pitchFamily="34" charset="0"/>
              <a:buChar char="•"/>
            </a:pPr>
            <a:r>
              <a:rPr lang="en-US" sz="2800" dirty="0">
                <a:solidFill>
                  <a:srgbClr val="060606"/>
                </a:solidFill>
              </a:rPr>
              <a:t>What about a perpetual inventory system?</a:t>
            </a:r>
          </a:p>
        </p:txBody>
      </p:sp>
      <p:sp>
        <p:nvSpPr>
          <p:cNvPr id="6" name="TextBox 5">
            <a:extLst>
              <a:ext uri="{FF2B5EF4-FFF2-40B4-BE49-F238E27FC236}">
                <a16:creationId xmlns:a16="http://schemas.microsoft.com/office/drawing/2014/main" id="{CC95FBDF-72A3-45D5-B105-A2E24204D47B}"/>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69808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88787F-06B2-4427-AAF6-326F16EB471A}"/>
              </a:ext>
            </a:extLst>
          </p:cNvPr>
          <p:cNvSpPr txBox="1">
            <a:spLocks/>
          </p:cNvSpPr>
          <p:nvPr/>
        </p:nvSpPr>
        <p:spPr>
          <a:xfrm>
            <a:off x="457200" y="685800"/>
            <a:ext cx="8415338" cy="54451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altLang="en-US" sz="3600" b="1" u="sng" kern="0" dirty="0">
                <a:ea typeface="ＭＳ Ｐゴシック" pitchFamily="-65" charset="-128"/>
              </a:rPr>
              <a:t>Cost of Good Sold</a:t>
            </a:r>
          </a:p>
        </p:txBody>
      </p:sp>
      <p:sp>
        <p:nvSpPr>
          <p:cNvPr id="4" name="TextBox 3">
            <a:extLst>
              <a:ext uri="{FF2B5EF4-FFF2-40B4-BE49-F238E27FC236}">
                <a16:creationId xmlns:a16="http://schemas.microsoft.com/office/drawing/2014/main" id="{6B14AF05-A72B-4142-99D8-16335E9D6888}"/>
              </a:ext>
            </a:extLst>
          </p:cNvPr>
          <p:cNvSpPr txBox="1"/>
          <p:nvPr/>
        </p:nvSpPr>
        <p:spPr>
          <a:xfrm>
            <a:off x="1066800" y="1981200"/>
            <a:ext cx="6781800" cy="1815882"/>
          </a:xfrm>
          <a:prstGeom prst="rect">
            <a:avLst/>
          </a:prstGeom>
          <a:noFill/>
        </p:spPr>
        <p:txBody>
          <a:bodyPr wrap="square" rtlCol="0">
            <a:spAutoFit/>
          </a:bodyPr>
          <a:lstStyle/>
          <a:p>
            <a:pPr marL="285750" indent="-285750">
              <a:spcAft>
                <a:spcPts val="2400"/>
              </a:spcAft>
              <a:buFont typeface="Wingdings" panose="05000000000000000000" pitchFamily="2" charset="2"/>
              <a:buChar char="§"/>
            </a:pPr>
            <a:r>
              <a:rPr lang="en-US" sz="2800" dirty="0">
                <a:solidFill>
                  <a:srgbClr val="060606"/>
                </a:solidFill>
              </a:rPr>
              <a:t>Client asks you…..</a:t>
            </a:r>
          </a:p>
          <a:p>
            <a:pPr marL="461963">
              <a:spcAft>
                <a:spcPts val="2400"/>
              </a:spcAft>
            </a:pPr>
            <a:r>
              <a:rPr lang="en-US" sz="3200" i="1" dirty="0">
                <a:solidFill>
                  <a:schemeClr val="tx1">
                    <a:lumMod val="50000"/>
                  </a:schemeClr>
                </a:solidFill>
              </a:rPr>
              <a:t>“So, how much </a:t>
            </a:r>
            <a:r>
              <a:rPr lang="en-US" sz="3200" i="1" u="sng" dirty="0">
                <a:solidFill>
                  <a:srgbClr val="FF0000"/>
                </a:solidFill>
              </a:rPr>
              <a:t>should</a:t>
            </a:r>
            <a:r>
              <a:rPr lang="en-US" sz="3200" i="1" dirty="0">
                <a:solidFill>
                  <a:schemeClr val="tx1">
                    <a:lumMod val="50000"/>
                  </a:schemeClr>
                </a:solidFill>
              </a:rPr>
              <a:t> the ending inventory figure be?”</a:t>
            </a:r>
          </a:p>
        </p:txBody>
      </p:sp>
      <p:sp>
        <p:nvSpPr>
          <p:cNvPr id="2" name="Rectangle 1">
            <a:extLst>
              <a:ext uri="{FF2B5EF4-FFF2-40B4-BE49-F238E27FC236}">
                <a16:creationId xmlns:a16="http://schemas.microsoft.com/office/drawing/2014/main" id="{0130CFD5-E541-412C-8047-575C7FFA7206}"/>
              </a:ext>
            </a:extLst>
          </p:cNvPr>
          <p:cNvSpPr/>
          <p:nvPr/>
        </p:nvSpPr>
        <p:spPr>
          <a:xfrm>
            <a:off x="304800" y="4191000"/>
            <a:ext cx="626325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do you do?!!</a:t>
            </a:r>
          </a:p>
        </p:txBody>
      </p:sp>
      <p:pic>
        <p:nvPicPr>
          <p:cNvPr id="3074" name="Picture 2" descr="http://www.therabreath.com/images/brafton/lg/nail-biting-bad-breath.jpg">
            <a:extLst>
              <a:ext uri="{FF2B5EF4-FFF2-40B4-BE49-F238E27FC236}">
                <a16:creationId xmlns:a16="http://schemas.microsoft.com/office/drawing/2014/main" id="{2FEEEDE6-D1D3-44F2-A427-78C66D2DDB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9" t="7184" r="14368" b="6137"/>
          <a:stretch/>
        </p:blipFill>
        <p:spPr bwMode="auto">
          <a:xfrm>
            <a:off x="6568052" y="3271643"/>
            <a:ext cx="2118747" cy="3567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7BAC80-C481-4203-A45B-D84ED1B48C8C}"/>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22533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88787F-06B2-4427-AAF6-326F16EB471A}"/>
              </a:ext>
            </a:extLst>
          </p:cNvPr>
          <p:cNvSpPr txBox="1">
            <a:spLocks/>
          </p:cNvSpPr>
          <p:nvPr/>
        </p:nvSpPr>
        <p:spPr>
          <a:xfrm>
            <a:off x="457200" y="685800"/>
            <a:ext cx="8415338" cy="54451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altLang="en-US" sz="3600" b="1" u="sng" kern="0" dirty="0">
                <a:ea typeface="ＭＳ Ｐゴシック" pitchFamily="-65" charset="-128"/>
              </a:rPr>
              <a:t>Cost of Good Sold</a:t>
            </a:r>
          </a:p>
        </p:txBody>
      </p:sp>
      <p:sp>
        <p:nvSpPr>
          <p:cNvPr id="4" name="TextBox 3">
            <a:extLst>
              <a:ext uri="{FF2B5EF4-FFF2-40B4-BE49-F238E27FC236}">
                <a16:creationId xmlns:a16="http://schemas.microsoft.com/office/drawing/2014/main" id="{6B14AF05-A72B-4142-99D8-16335E9D6888}"/>
              </a:ext>
            </a:extLst>
          </p:cNvPr>
          <p:cNvSpPr txBox="1"/>
          <p:nvPr/>
        </p:nvSpPr>
        <p:spPr>
          <a:xfrm>
            <a:off x="1219200" y="1600200"/>
            <a:ext cx="6781800" cy="4585871"/>
          </a:xfrm>
          <a:prstGeom prst="rect">
            <a:avLst/>
          </a:prstGeom>
          <a:noFill/>
        </p:spPr>
        <p:txBody>
          <a:bodyPr wrap="square" rtlCol="0">
            <a:spAutoFit/>
          </a:bodyPr>
          <a:lstStyle/>
          <a:p>
            <a:pPr marL="285750" indent="-285750">
              <a:spcAft>
                <a:spcPts val="2400"/>
              </a:spcAft>
              <a:buFont typeface="Wingdings" panose="05000000000000000000" pitchFamily="2" charset="2"/>
              <a:buChar char="§"/>
            </a:pPr>
            <a:r>
              <a:rPr lang="en-US" sz="2800" dirty="0">
                <a:solidFill>
                  <a:srgbClr val="060606"/>
                </a:solidFill>
              </a:rPr>
              <a:t>Calculate COGS% each year and keep the running total somewhere so you can look at it annually with the client.</a:t>
            </a:r>
          </a:p>
          <a:p>
            <a:pPr marL="285750" indent="-285750">
              <a:spcAft>
                <a:spcPts val="2400"/>
              </a:spcAft>
              <a:buFont typeface="Wingdings" panose="05000000000000000000" pitchFamily="2" charset="2"/>
              <a:buChar char="§"/>
            </a:pPr>
            <a:r>
              <a:rPr lang="en-US" sz="2800" u="sng" dirty="0">
                <a:solidFill>
                  <a:srgbClr val="060606"/>
                </a:solidFill>
              </a:rPr>
              <a:t>Problem 1:</a:t>
            </a:r>
            <a:r>
              <a:rPr lang="en-US" sz="2800" dirty="0">
                <a:solidFill>
                  <a:srgbClr val="060606"/>
                </a:solidFill>
              </a:rPr>
              <a:t> Wild fluctuations. Better get an explanation and document it in the workpapers…..</a:t>
            </a:r>
            <a:r>
              <a:rPr lang="en-US" sz="2800" b="1" dirty="0">
                <a:solidFill>
                  <a:srgbClr val="FF0000"/>
                </a:solidFill>
              </a:rPr>
              <a:t>CYA</a:t>
            </a:r>
            <a:r>
              <a:rPr lang="en-US" sz="2800" dirty="0">
                <a:solidFill>
                  <a:srgbClr val="060606"/>
                </a:solidFill>
              </a:rPr>
              <a:t>.</a:t>
            </a:r>
          </a:p>
          <a:p>
            <a:pPr marL="285750" indent="-285750">
              <a:spcAft>
                <a:spcPts val="2400"/>
              </a:spcAft>
              <a:buFont typeface="Wingdings" panose="05000000000000000000" pitchFamily="2" charset="2"/>
              <a:buChar char="§"/>
            </a:pPr>
            <a:r>
              <a:rPr lang="en-US" sz="2800" u="sng" dirty="0">
                <a:solidFill>
                  <a:srgbClr val="060606"/>
                </a:solidFill>
              </a:rPr>
              <a:t>Problem 2:</a:t>
            </a:r>
            <a:r>
              <a:rPr lang="en-US" sz="2800" dirty="0">
                <a:solidFill>
                  <a:srgbClr val="060606"/>
                </a:solidFill>
              </a:rPr>
              <a:t> Too low or too high. Better get an explanation and document it in the workpapers…</a:t>
            </a:r>
            <a:r>
              <a:rPr lang="en-US" sz="2800" b="1" dirty="0">
                <a:solidFill>
                  <a:srgbClr val="FF0000"/>
                </a:solidFill>
              </a:rPr>
              <a:t>CYA</a:t>
            </a:r>
            <a:r>
              <a:rPr lang="en-US" sz="2800" dirty="0">
                <a:solidFill>
                  <a:srgbClr val="060606"/>
                </a:solidFill>
              </a:rPr>
              <a:t>.</a:t>
            </a:r>
          </a:p>
        </p:txBody>
      </p:sp>
      <p:sp>
        <p:nvSpPr>
          <p:cNvPr id="6" name="TextBox 5">
            <a:extLst>
              <a:ext uri="{FF2B5EF4-FFF2-40B4-BE49-F238E27FC236}">
                <a16:creationId xmlns:a16="http://schemas.microsoft.com/office/drawing/2014/main" id="{A7D911EE-4EB3-4DB2-BAEF-EF3886F38349}"/>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72235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66726" y="608297"/>
            <a:ext cx="8415337" cy="555625"/>
          </a:xfrm>
        </p:spPr>
        <p:txBody>
          <a:bodyPr/>
          <a:lstStyle/>
          <a:p>
            <a:pPr algn="ctr"/>
            <a:r>
              <a:rPr lang="en-US" altLang="en-US" sz="3600" b="1" u="sng" dirty="0">
                <a:ea typeface="ＭＳ Ｐゴシック" pitchFamily="-65" charset="-128"/>
              </a:rPr>
              <a:t>Cost of Good Sold</a:t>
            </a: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7E305BBC-488A-4BD4-AE5B-2911318E6B88}"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29</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pic>
        <p:nvPicPr>
          <p:cNvPr id="12902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3" y="1135063"/>
            <a:ext cx="8759825" cy="450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a:extLst>
              <a:ext uri="{FF2B5EF4-FFF2-40B4-BE49-F238E27FC236}">
                <a16:creationId xmlns:a16="http://schemas.microsoft.com/office/drawing/2014/main" id="{51FED777-CB59-45D4-9081-4D0998EC93FD}"/>
              </a:ext>
            </a:extLst>
          </p:cNvPr>
          <p:cNvCxnSpPr>
            <a:cxnSpLocks/>
          </p:cNvCxnSpPr>
          <p:nvPr/>
        </p:nvCxnSpPr>
        <p:spPr>
          <a:xfrm>
            <a:off x="2514600" y="2895600"/>
            <a:ext cx="3581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3529D84D-22DA-4B74-BDA9-68B5896155A3}"/>
              </a:ext>
            </a:extLst>
          </p:cNvPr>
          <p:cNvCxnSpPr/>
          <p:nvPr/>
        </p:nvCxnSpPr>
        <p:spPr>
          <a:xfrm>
            <a:off x="1371600" y="3276600"/>
            <a:ext cx="2514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EC1C9B9-683A-4109-9C58-DB4A3B84877D}"/>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
        <p:nvSpPr>
          <p:cNvPr id="2" name="TextBox 1">
            <a:extLst>
              <a:ext uri="{FF2B5EF4-FFF2-40B4-BE49-F238E27FC236}">
                <a16:creationId xmlns:a16="http://schemas.microsoft.com/office/drawing/2014/main" id="{87AAF06D-1513-4493-97A0-621F94598BF4}"/>
              </a:ext>
            </a:extLst>
          </p:cNvPr>
          <p:cNvSpPr txBox="1"/>
          <p:nvPr/>
        </p:nvSpPr>
        <p:spPr>
          <a:xfrm>
            <a:off x="7603832" y="1661829"/>
            <a:ext cx="533402" cy="584775"/>
          </a:xfrm>
          <a:prstGeom prst="rect">
            <a:avLst/>
          </a:prstGeom>
          <a:noFill/>
        </p:spPr>
        <p:txBody>
          <a:bodyPr wrap="square" rtlCol="0">
            <a:spAutoFit/>
          </a:bodyPr>
          <a:lstStyle/>
          <a:p>
            <a:pPr algn="ctr"/>
            <a:r>
              <a:rPr lang="en-US" sz="3200" b="1" dirty="0">
                <a:solidFill>
                  <a:srgbClr val="FF0000"/>
                </a:solidFill>
              </a:rPr>
              <a:t>?</a:t>
            </a:r>
          </a:p>
        </p:txBody>
      </p:sp>
    </p:spTree>
    <p:extLst>
      <p:ext uri="{BB962C8B-B14F-4D97-AF65-F5344CB8AC3E}">
        <p14:creationId xmlns:p14="http://schemas.microsoft.com/office/powerpoint/2010/main" val="380362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p:cNvSpPr>
            <a:spLocks noGrp="1"/>
          </p:cNvSpPr>
          <p:nvPr>
            <p:ph type="title"/>
          </p:nvPr>
        </p:nvSpPr>
        <p:spPr>
          <a:xfrm>
            <a:off x="914400" y="26988"/>
            <a:ext cx="7315200" cy="1154112"/>
          </a:xfrm>
        </p:spPr>
        <p:txBody>
          <a:bodyPr/>
          <a:lstStyle/>
          <a:p>
            <a:pPr algn="ctr" eaLnBrk="1" hangingPunct="1"/>
            <a:br>
              <a:rPr lang="en-US" altLang="en-US" sz="4100" b="1">
                <a:ea typeface="ＭＳ Ｐゴシック" charset="-128"/>
              </a:rPr>
            </a:br>
            <a:br>
              <a:rPr lang="en-US" altLang="en-US" sz="4100" b="1">
                <a:ea typeface="ＭＳ Ｐゴシック" charset="-128"/>
              </a:rPr>
            </a:br>
            <a:r>
              <a:rPr lang="en-US" altLang="en-US" sz="4100" b="1">
                <a:ea typeface="ＭＳ Ｐゴシック" charset="-128"/>
              </a:rPr>
              <a:t>A Research Resource</a:t>
            </a:r>
          </a:p>
        </p:txBody>
      </p:sp>
      <p:pic>
        <p:nvPicPr>
          <p:cNvPr id="30724" name="Picture 4" descr="Research microscope.jpg"/>
          <p:cNvPicPr>
            <a:picLocks noGrp="1" noChangeAspect="1"/>
          </p:cNvPicPr>
          <p:nvPr>
            <p:ph idx="1"/>
          </p:nvPr>
        </p:nvPicPr>
        <p:blipFill>
          <a:blip r:embed="rId3">
            <a:extLst>
              <a:ext uri="{28A0092B-C50C-407E-A947-70E740481C1C}">
                <a14:useLocalDpi xmlns:a14="http://schemas.microsoft.com/office/drawing/2010/main" val="0"/>
              </a:ext>
            </a:extLst>
          </a:blip>
          <a:srcRect l="2577" t="22440" r="-2577" b="28198"/>
          <a:stretch>
            <a:fillRect/>
          </a:stretch>
        </p:blipFill>
        <p:spPr>
          <a:xfrm>
            <a:off x="93663" y="1724025"/>
            <a:ext cx="3007906" cy="2971800"/>
          </a:xfrm>
          <a:noFill/>
        </p:spPr>
      </p:pic>
      <p:pic>
        <p:nvPicPr>
          <p:cNvPr id="30725"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945153" y="1724025"/>
            <a:ext cx="60421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43834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905383" y="866280"/>
            <a:ext cx="7369175" cy="926129"/>
          </a:xfrm>
        </p:spPr>
        <p:txBody>
          <a:bodyPr/>
          <a:lstStyle/>
          <a:p>
            <a:pPr algn="ctr"/>
            <a:r>
              <a:rPr lang="en-US" altLang="en-US" sz="3600" b="1" dirty="0">
                <a:ea typeface="ＭＳ Ｐゴシック" pitchFamily="-65" charset="-128"/>
              </a:rPr>
              <a:t>Ordinary and Necessary?</a:t>
            </a:r>
            <a:br>
              <a:rPr lang="en-US" altLang="en-US" sz="3600" b="1" dirty="0">
                <a:ea typeface="ＭＳ Ｐゴシック" pitchFamily="-65" charset="-128"/>
              </a:rPr>
            </a:br>
            <a:r>
              <a:rPr lang="en-US" altLang="en-US" sz="3600" b="1" dirty="0">
                <a:ea typeface="ＭＳ Ｐゴシック" pitchFamily="-65" charset="-128"/>
              </a:rPr>
              <a:t>Appropriate and Helpful?</a:t>
            </a:r>
          </a:p>
        </p:txBody>
      </p:sp>
      <p:sp>
        <p:nvSpPr>
          <p:cNvPr id="96259" name="Content Placeholder 2"/>
          <p:cNvSpPr>
            <a:spLocks noGrp="1"/>
          </p:cNvSpPr>
          <p:nvPr>
            <p:ph idx="1"/>
          </p:nvPr>
        </p:nvSpPr>
        <p:spPr>
          <a:xfrm>
            <a:off x="2438400" y="1888548"/>
            <a:ext cx="5848350" cy="1464252"/>
          </a:xfrm>
        </p:spPr>
        <p:txBody>
          <a:bodyPr/>
          <a:lstStyle/>
          <a:p>
            <a:pPr algn="just"/>
            <a:r>
              <a:rPr lang="en-US" altLang="en-US" sz="2800" u="sng" dirty="0">
                <a:solidFill>
                  <a:srgbClr val="060606"/>
                </a:solidFill>
                <a:ea typeface="ＭＳ Ｐゴシック" pitchFamily="-65" charset="-128"/>
              </a:rPr>
              <a:t>Haircuts?</a:t>
            </a:r>
          </a:p>
          <a:p>
            <a:pPr algn="just"/>
            <a:r>
              <a:rPr lang="en-US" altLang="en-US" sz="2800" u="sng" dirty="0">
                <a:solidFill>
                  <a:srgbClr val="060606"/>
                </a:solidFill>
                <a:ea typeface="ＭＳ Ｐゴシック" pitchFamily="-65" charset="-128"/>
              </a:rPr>
              <a:t>Guitar lessons?</a:t>
            </a:r>
            <a:endParaRPr lang="en-US" altLang="en-US" sz="2800" dirty="0">
              <a:solidFill>
                <a:srgbClr val="060606"/>
              </a:solidFill>
              <a:ea typeface="ＭＳ Ｐゴシック" pitchFamily="-65" charset="-128"/>
            </a:endParaRPr>
          </a:p>
        </p:txBody>
      </p:sp>
      <p:sp>
        <p:nvSpPr>
          <p:cNvPr id="962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904A85AA-98BB-4C58-B22E-EF9E97473791}"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30</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65" charset="-128"/>
              <a:cs typeface="+mn-cs"/>
            </a:endParaRPr>
          </a:p>
        </p:txBody>
      </p:sp>
      <p:pic>
        <p:nvPicPr>
          <p:cNvPr id="1026" name="Picture 2" descr="http://www.bringingbackawesome.com/wp-content/uploads/2013/07/make-me-laugh-d884e93a2b0d0bcae52ee11e89e2c30c7c5f0a50-s51.jpg">
            <a:extLst>
              <a:ext uri="{FF2B5EF4-FFF2-40B4-BE49-F238E27FC236}">
                <a16:creationId xmlns:a16="http://schemas.microsoft.com/office/drawing/2014/main" id="{4A9E2FD0-CE1E-403F-8099-1077DC648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581400"/>
            <a:ext cx="2951339" cy="2212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D6D5780-D755-44DE-A2C9-D7B4F7CC42C7}"/>
              </a:ext>
            </a:extLst>
          </p:cNvPr>
          <p:cNvSpPr/>
          <p:nvPr/>
        </p:nvSpPr>
        <p:spPr>
          <a:xfrm>
            <a:off x="3892871" y="4225934"/>
            <a:ext cx="4916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Don’t Laugh!!!</a:t>
            </a:r>
          </a:p>
        </p:txBody>
      </p:sp>
      <p:sp>
        <p:nvSpPr>
          <p:cNvPr id="9" name="TextBox 8">
            <a:extLst>
              <a:ext uri="{FF2B5EF4-FFF2-40B4-BE49-F238E27FC236}">
                <a16:creationId xmlns:a16="http://schemas.microsoft.com/office/drawing/2014/main" id="{67223F93-9938-42D8-9281-B59266F422A8}"/>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29092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29600" y="152400"/>
            <a:ext cx="70338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346</a:t>
            </a:r>
          </a:p>
        </p:txBody>
      </p:sp>
      <p:sp>
        <p:nvSpPr>
          <p:cNvPr id="5" name="Title 1">
            <a:extLst>
              <a:ext uri="{FF2B5EF4-FFF2-40B4-BE49-F238E27FC236}">
                <a16:creationId xmlns:a16="http://schemas.microsoft.com/office/drawing/2014/main" id="{D388787F-06B2-4427-AAF6-326F16EB471A}"/>
              </a:ext>
            </a:extLst>
          </p:cNvPr>
          <p:cNvSpPr txBox="1">
            <a:spLocks/>
          </p:cNvSpPr>
          <p:nvPr/>
        </p:nvSpPr>
        <p:spPr>
          <a:xfrm>
            <a:off x="457200" y="685800"/>
            <a:ext cx="8415338" cy="544512"/>
          </a:xfrm>
          <a:prstGeom prst="rect">
            <a:avLst/>
          </a:prstGeom>
        </p:spPr>
        <p:txBody>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r>
              <a:rPr lang="en-US" altLang="en-US" sz="3600" b="1" u="sng" kern="0" dirty="0">
                <a:ea typeface="ＭＳ Ｐゴシック" pitchFamily="-65" charset="-128"/>
              </a:rPr>
              <a:t>Employing Family Members</a:t>
            </a:r>
          </a:p>
        </p:txBody>
      </p:sp>
      <p:sp>
        <p:nvSpPr>
          <p:cNvPr id="4" name="TextBox 3">
            <a:extLst>
              <a:ext uri="{FF2B5EF4-FFF2-40B4-BE49-F238E27FC236}">
                <a16:creationId xmlns:a16="http://schemas.microsoft.com/office/drawing/2014/main" id="{6B14AF05-A72B-4142-99D8-16335E9D6888}"/>
              </a:ext>
            </a:extLst>
          </p:cNvPr>
          <p:cNvSpPr txBox="1"/>
          <p:nvPr/>
        </p:nvSpPr>
        <p:spPr>
          <a:xfrm>
            <a:off x="1502569" y="1600200"/>
            <a:ext cx="6324600" cy="4031873"/>
          </a:xfrm>
          <a:prstGeom prst="rect">
            <a:avLst/>
          </a:prstGeom>
          <a:noFill/>
        </p:spPr>
        <p:txBody>
          <a:bodyPr wrap="square" rtlCol="0">
            <a:spAutoFit/>
          </a:bodyPr>
          <a:lstStyle/>
          <a:p>
            <a:pPr marL="457200" indent="-457200">
              <a:spcAft>
                <a:spcPts val="2400"/>
              </a:spcAft>
              <a:buFont typeface="Wingdings" panose="05000000000000000000" pitchFamily="2" charset="2"/>
              <a:buChar char="ü"/>
            </a:pPr>
            <a:r>
              <a:rPr lang="en-US" sz="2800" dirty="0">
                <a:solidFill>
                  <a:schemeClr val="tx1">
                    <a:lumMod val="75000"/>
                  </a:schemeClr>
                </a:solidFill>
              </a:rPr>
              <a:t>Don’t get cute</a:t>
            </a:r>
          </a:p>
          <a:p>
            <a:pPr marL="457200" indent="-457200">
              <a:spcAft>
                <a:spcPts val="2400"/>
              </a:spcAft>
              <a:buFont typeface="Wingdings" panose="05000000000000000000" pitchFamily="2" charset="2"/>
              <a:buChar char="ü"/>
            </a:pPr>
            <a:r>
              <a:rPr lang="en-US" sz="2800" dirty="0">
                <a:solidFill>
                  <a:schemeClr val="tx1">
                    <a:lumMod val="75000"/>
                  </a:schemeClr>
                </a:solidFill>
              </a:rPr>
              <a:t>Make it real</a:t>
            </a:r>
          </a:p>
          <a:p>
            <a:pPr marL="457200" indent="-457200">
              <a:spcAft>
                <a:spcPts val="2400"/>
              </a:spcAft>
              <a:buFont typeface="Wingdings" panose="05000000000000000000" pitchFamily="2" charset="2"/>
              <a:buChar char="ü"/>
            </a:pPr>
            <a:r>
              <a:rPr lang="en-US" sz="2800" dirty="0">
                <a:solidFill>
                  <a:schemeClr val="tx1">
                    <a:lumMod val="75000"/>
                  </a:schemeClr>
                </a:solidFill>
              </a:rPr>
              <a:t>Mean, nasty IRS agent will cremate your kid under questioning!</a:t>
            </a:r>
          </a:p>
          <a:p>
            <a:pPr marL="457200" indent="-457200">
              <a:spcAft>
                <a:spcPts val="2400"/>
              </a:spcAft>
              <a:buFont typeface="Wingdings" panose="05000000000000000000" pitchFamily="2" charset="2"/>
              <a:buChar char="ü"/>
            </a:pPr>
            <a:r>
              <a:rPr lang="en-US" sz="2800" b="1" dirty="0">
                <a:solidFill>
                  <a:srgbClr val="FF0000"/>
                </a:solidFill>
                <a:highlight>
                  <a:srgbClr val="FFFF00"/>
                </a:highlight>
              </a:rPr>
              <a:t>Do NOT forget the I-9</a:t>
            </a:r>
            <a:r>
              <a:rPr lang="en-US" sz="2800" dirty="0">
                <a:solidFill>
                  <a:schemeClr val="tx1">
                    <a:lumMod val="75000"/>
                  </a:schemeClr>
                </a:solidFill>
              </a:rPr>
              <a:t>, W-4, W-2 and any other forms regularly used for payroll purposes</a:t>
            </a:r>
          </a:p>
        </p:txBody>
      </p:sp>
      <p:sp>
        <p:nvSpPr>
          <p:cNvPr id="6" name="TextBox 5">
            <a:extLst>
              <a:ext uri="{FF2B5EF4-FFF2-40B4-BE49-F238E27FC236}">
                <a16:creationId xmlns:a16="http://schemas.microsoft.com/office/drawing/2014/main" id="{FBE6D7D4-F589-444B-8D5F-4D1A2EA81FAB}"/>
              </a:ext>
            </a:extLst>
          </p:cNvPr>
          <p:cNvSpPr txBox="1"/>
          <p:nvPr/>
        </p:nvSpPr>
        <p:spPr>
          <a:xfrm>
            <a:off x="990599" y="237046"/>
            <a:ext cx="7162799" cy="400110"/>
          </a:xfrm>
          <a:prstGeom prst="rect">
            <a:avLst/>
          </a:prstGeom>
          <a:solidFill>
            <a:srgbClr val="FFC000"/>
          </a:solidFill>
          <a:ln>
            <a:solidFill>
              <a:schemeClr val="accent1"/>
            </a:solidFill>
          </a:ln>
        </p:spPr>
        <p:txBody>
          <a:bodyPr wrap="square" rtlCol="0">
            <a:spAutoFit/>
          </a:bodyPr>
          <a:lstStyle/>
          <a:p>
            <a:pPr algn="ctr"/>
            <a:r>
              <a:rPr lang="en-US" sz="2000" b="1" dirty="0">
                <a:solidFill>
                  <a:srgbClr val="060606"/>
                </a:solidFill>
              </a:rPr>
              <a:t>Chapter 21 Sole Proprietor – Schedule C</a:t>
            </a:r>
          </a:p>
        </p:txBody>
      </p:sp>
    </p:spTree>
    <p:extLst>
      <p:ext uri="{BB962C8B-B14F-4D97-AF65-F5344CB8AC3E}">
        <p14:creationId xmlns:p14="http://schemas.microsoft.com/office/powerpoint/2010/main" val="207909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655226-6E4F-8847-85CD-AF95F3D3F39A}" type="slidenum">
              <a:rPr kumimoji="0" lang="en-US" sz="1000" b="0" i="0" u="none" strike="noStrike" kern="1200" cap="none" spc="0" normalizeH="0" baseline="0" noProof="0" smtClean="0">
                <a:ln>
                  <a:noFill/>
                </a:ln>
                <a:solidFill>
                  <a:srgbClr val="666666"/>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666666"/>
                </a:solidFill>
                <a:effectLst/>
                <a:uLnTx/>
                <a:uFillTx/>
                <a:latin typeface="Arial"/>
                <a:ea typeface="+mn-ea"/>
                <a:cs typeface="+mn-cs"/>
              </a:rPr>
              <a:t>1040 Individual Tax: Section C</a:t>
            </a:r>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Title 3"/>
          <p:cNvSpPr>
            <a:spLocks noGrp="1"/>
          </p:cNvSpPr>
          <p:nvPr>
            <p:ph type="title"/>
          </p:nvPr>
        </p:nvSpPr>
        <p:spPr/>
        <p:txBody>
          <a:bodyPr/>
          <a:lstStyle/>
          <a:p>
            <a:r>
              <a:rPr lang="en-US" sz="4000" u="sng" dirty="0"/>
              <a:t>Polling Question</a:t>
            </a:r>
          </a:p>
        </p:txBody>
      </p:sp>
      <p:sp>
        <p:nvSpPr>
          <p:cNvPr id="5" name="Content Placeholder 4"/>
          <p:cNvSpPr>
            <a:spLocks noGrp="1"/>
          </p:cNvSpPr>
          <p:nvPr>
            <p:ph idx="1"/>
          </p:nvPr>
        </p:nvSpPr>
        <p:spPr>
          <a:xfrm>
            <a:off x="838200" y="1600200"/>
            <a:ext cx="7848600" cy="4038600"/>
          </a:xfrm>
        </p:spPr>
        <p:txBody>
          <a:bodyPr>
            <a:noAutofit/>
          </a:bodyPr>
          <a:lstStyle/>
          <a:p>
            <a:pPr marL="0" indent="0">
              <a:buNone/>
            </a:pPr>
            <a:r>
              <a:rPr lang="en-US" sz="3200" dirty="0"/>
              <a:t>I have been attending the Gear Up 1040 Individual Tax seminars for ________. </a:t>
            </a:r>
          </a:p>
          <a:p>
            <a:pPr marL="457200" indent="-457200">
              <a:buFont typeface="+mj-lt"/>
              <a:buAutoNum type="alphaUcPeriod"/>
            </a:pPr>
            <a:r>
              <a:rPr lang="en-US" sz="3200" dirty="0"/>
              <a:t>This is my first one!</a:t>
            </a:r>
          </a:p>
          <a:p>
            <a:pPr marL="457200" indent="-457200">
              <a:buFont typeface="+mj-lt"/>
              <a:buAutoNum type="alphaUcPeriod"/>
            </a:pPr>
            <a:r>
              <a:rPr lang="en-US" sz="3200" dirty="0"/>
              <a:t>One to ten years</a:t>
            </a:r>
          </a:p>
          <a:p>
            <a:pPr marL="457200" indent="-457200">
              <a:buFont typeface="+mj-lt"/>
              <a:buAutoNum type="alphaUcPeriod"/>
            </a:pPr>
            <a:r>
              <a:rPr lang="en-US" sz="3200" dirty="0"/>
              <a:t>Ten to twenty years</a:t>
            </a:r>
          </a:p>
          <a:p>
            <a:pPr marL="457200" indent="-457200">
              <a:buFont typeface="+mj-lt"/>
              <a:buAutoNum type="alphaUcPeriod"/>
            </a:pPr>
            <a:r>
              <a:rPr lang="en-US" sz="3200" dirty="0"/>
              <a:t>Long enough to remember when it was Nuts and Bolts!</a:t>
            </a:r>
          </a:p>
        </p:txBody>
      </p:sp>
    </p:spTree>
    <p:extLst>
      <p:ext uri="{BB962C8B-B14F-4D97-AF65-F5344CB8AC3E}">
        <p14:creationId xmlns:p14="http://schemas.microsoft.com/office/powerpoint/2010/main" val="1346523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2366235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683614"/>
            <a:ext cx="7924800" cy="1203212"/>
          </a:xfrm>
        </p:spPr>
        <p:txBody>
          <a:bodyPr/>
          <a:lstStyle/>
          <a:p>
            <a:pPr algn="ctr" defTabSz="912813"/>
            <a:r>
              <a:rPr lang="en-US" altLang="en-US" sz="4000" b="1" dirty="0"/>
              <a:t>Chapter 22</a:t>
            </a:r>
            <a:br>
              <a:rPr lang="en-US" altLang="en-US" sz="4000" b="1" dirty="0"/>
            </a:br>
            <a:r>
              <a:rPr lang="en-US" altLang="en-US" sz="4000" b="1" u="sng" dirty="0"/>
              <a:t>Excess Business and Net Operating Losses</a:t>
            </a:r>
            <a:endParaRPr lang="en-US" altLang="en-US" b="1" i="1" u="sng" dirty="0"/>
          </a:p>
        </p:txBody>
      </p:sp>
      <p:sp>
        <p:nvSpPr>
          <p:cNvPr id="4" name="Rectangle 3"/>
          <p:cNvSpPr/>
          <p:nvPr/>
        </p:nvSpPr>
        <p:spPr>
          <a:xfrm>
            <a:off x="382677"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323385" y="152400"/>
            <a:ext cx="609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351</a:t>
            </a:r>
          </a:p>
        </p:txBody>
      </p:sp>
      <p:sp>
        <p:nvSpPr>
          <p:cNvPr id="9" name="Content Placeholder 1">
            <a:extLst>
              <a:ext uri="{FF2B5EF4-FFF2-40B4-BE49-F238E27FC236}">
                <a16:creationId xmlns:a16="http://schemas.microsoft.com/office/drawing/2014/main" id="{6BC940A5-0F8A-408F-BCAD-614325C93F7B}"/>
              </a:ext>
            </a:extLst>
          </p:cNvPr>
          <p:cNvSpPr txBox="1">
            <a:spLocks/>
          </p:cNvSpPr>
          <p:nvPr/>
        </p:nvSpPr>
        <p:spPr bwMode="auto">
          <a:xfrm>
            <a:off x="990600" y="2119101"/>
            <a:ext cx="74739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588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pic>
        <p:nvPicPr>
          <p:cNvPr id="2" name="Picture 1">
            <a:extLst>
              <a:ext uri="{FF2B5EF4-FFF2-40B4-BE49-F238E27FC236}">
                <a16:creationId xmlns:a16="http://schemas.microsoft.com/office/drawing/2014/main" id="{ECEDFC7C-3CFC-4866-99E6-A1CE52D2E846}"/>
              </a:ext>
            </a:extLst>
          </p:cNvPr>
          <p:cNvPicPr>
            <a:picLocks noChangeAspect="1"/>
          </p:cNvPicPr>
          <p:nvPr/>
        </p:nvPicPr>
        <p:blipFill rotWithShape="1">
          <a:blip r:embed="rId2"/>
          <a:srcRect l="32500" t="20770" r="33333" b="28461"/>
          <a:stretch/>
        </p:blipFill>
        <p:spPr>
          <a:xfrm>
            <a:off x="1562100" y="1517494"/>
            <a:ext cx="6019800" cy="4845205"/>
          </a:xfrm>
          <a:prstGeom prst="rect">
            <a:avLst/>
          </a:prstGeom>
        </p:spPr>
      </p:pic>
      <p:sp>
        <p:nvSpPr>
          <p:cNvPr id="5" name="TextBox 4">
            <a:extLst>
              <a:ext uri="{FF2B5EF4-FFF2-40B4-BE49-F238E27FC236}">
                <a16:creationId xmlns:a16="http://schemas.microsoft.com/office/drawing/2014/main" id="{E38BDA4F-4B5E-4CBC-81C7-6337ACC77BD5}"/>
              </a:ext>
            </a:extLst>
          </p:cNvPr>
          <p:cNvSpPr txBox="1"/>
          <p:nvPr/>
        </p:nvSpPr>
        <p:spPr>
          <a:xfrm>
            <a:off x="7772400" y="1600200"/>
            <a:ext cx="1066800" cy="2031325"/>
          </a:xfrm>
          <a:prstGeom prst="rect">
            <a:avLst/>
          </a:prstGeom>
          <a:noFill/>
          <a:ln>
            <a:solidFill>
              <a:srgbClr val="0070C0"/>
            </a:solidFill>
          </a:ln>
        </p:spPr>
        <p:txBody>
          <a:bodyPr wrap="square" rtlCol="0">
            <a:spAutoFit/>
          </a:bodyPr>
          <a:lstStyle/>
          <a:p>
            <a:pPr algn="ctr"/>
            <a:r>
              <a:rPr lang="en-US" b="1" dirty="0">
                <a:solidFill>
                  <a:srgbClr val="A00000"/>
                </a:solidFill>
              </a:rPr>
              <a:t>New form for 2018. </a:t>
            </a:r>
            <a:r>
              <a:rPr lang="en-US" b="1" dirty="0">
                <a:solidFill>
                  <a:srgbClr val="0070C0"/>
                </a:solidFill>
              </a:rPr>
              <a:t>See Form on page 353.</a:t>
            </a:r>
          </a:p>
        </p:txBody>
      </p:sp>
      <p:cxnSp>
        <p:nvCxnSpPr>
          <p:cNvPr id="7" name="Straight Arrow Connector 6">
            <a:extLst>
              <a:ext uri="{FF2B5EF4-FFF2-40B4-BE49-F238E27FC236}">
                <a16:creationId xmlns:a16="http://schemas.microsoft.com/office/drawing/2014/main" id="{C4990ED1-0AE6-4039-88D1-B4D0B6420E03}"/>
              </a:ext>
            </a:extLst>
          </p:cNvPr>
          <p:cNvCxnSpPr>
            <a:cxnSpLocks/>
            <a:stCxn id="8" idx="0"/>
          </p:cNvCxnSpPr>
          <p:nvPr/>
        </p:nvCxnSpPr>
        <p:spPr>
          <a:xfrm flipV="1">
            <a:off x="801254" y="2895600"/>
            <a:ext cx="798946" cy="3396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127D7AB-C514-48E3-8AD2-B7D46D9582C3}"/>
              </a:ext>
            </a:extLst>
          </p:cNvPr>
          <p:cNvSpPr txBox="1"/>
          <p:nvPr/>
        </p:nvSpPr>
        <p:spPr>
          <a:xfrm>
            <a:off x="154708" y="3235260"/>
            <a:ext cx="1293091" cy="1200329"/>
          </a:xfrm>
          <a:prstGeom prst="rect">
            <a:avLst/>
          </a:prstGeom>
          <a:noFill/>
          <a:ln>
            <a:solidFill>
              <a:srgbClr val="FF0000"/>
            </a:solidFill>
          </a:ln>
        </p:spPr>
        <p:txBody>
          <a:bodyPr wrap="square" rtlCol="0">
            <a:spAutoFit/>
          </a:bodyPr>
          <a:lstStyle/>
          <a:p>
            <a:pPr algn="ctr"/>
            <a:r>
              <a:rPr lang="en-US" b="1" dirty="0">
                <a:solidFill>
                  <a:srgbClr val="0070C0"/>
                </a:solidFill>
              </a:rPr>
              <a:t>See page 352, CAUTION box</a:t>
            </a:r>
          </a:p>
        </p:txBody>
      </p:sp>
    </p:spTree>
    <p:extLst>
      <p:ext uri="{BB962C8B-B14F-4D97-AF65-F5344CB8AC3E}">
        <p14:creationId xmlns:p14="http://schemas.microsoft.com/office/powerpoint/2010/main" val="356381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DD6EB9-C219-432F-BD72-7E0207849302}"/>
              </a:ext>
            </a:extLst>
          </p:cNvPr>
          <p:cNvSpPr txBox="1"/>
          <p:nvPr/>
        </p:nvSpPr>
        <p:spPr>
          <a:xfrm>
            <a:off x="723900" y="1981200"/>
            <a:ext cx="7696200" cy="3539430"/>
          </a:xfrm>
          <a:prstGeom prst="rect">
            <a:avLst/>
          </a:prstGeom>
          <a:noFill/>
        </p:spPr>
        <p:txBody>
          <a:bodyPr wrap="square" rtlCol="0">
            <a:spAutoFit/>
          </a:bodyPr>
          <a:lstStyle/>
          <a:p>
            <a:r>
              <a:rPr lang="en-US" sz="3200" dirty="0">
                <a:solidFill>
                  <a:srgbClr val="060606"/>
                </a:solidFill>
              </a:rPr>
              <a:t>Pay attention to </a:t>
            </a:r>
            <a:r>
              <a:rPr lang="en-US" sz="3200" dirty="0"/>
              <a:t>(</a:t>
            </a:r>
            <a:r>
              <a:rPr lang="en-US" sz="3200" b="1" dirty="0">
                <a:solidFill>
                  <a:srgbClr val="0070C0"/>
                </a:solidFill>
              </a:rPr>
              <a:t>on page 351</a:t>
            </a:r>
            <a:r>
              <a:rPr lang="en-US" sz="3200" dirty="0"/>
              <a:t>):</a:t>
            </a:r>
          </a:p>
          <a:p>
            <a:pPr marL="803275" indent="-342900">
              <a:buFont typeface="+mj-lt"/>
              <a:buAutoNum type="alphaLcParenR"/>
            </a:pPr>
            <a:r>
              <a:rPr lang="en-US" sz="3200" dirty="0">
                <a:solidFill>
                  <a:srgbClr val="060606"/>
                </a:solidFill>
              </a:rPr>
              <a:t>Item B.2…..These are the 2018 threshold amounts</a:t>
            </a:r>
          </a:p>
          <a:p>
            <a:pPr marL="803275" indent="-342900">
              <a:buFont typeface="+mj-lt"/>
              <a:buAutoNum type="alphaLcParenR"/>
            </a:pPr>
            <a:r>
              <a:rPr lang="en-US" sz="3200" dirty="0">
                <a:solidFill>
                  <a:srgbClr val="060606"/>
                </a:solidFill>
              </a:rPr>
              <a:t>Item C……..These are the new 2019 threshold amounts</a:t>
            </a:r>
          </a:p>
          <a:p>
            <a:pPr marL="803275" indent="-342900">
              <a:buFont typeface="+mj-lt"/>
              <a:buAutoNum type="alphaLcParenR"/>
            </a:pPr>
            <a:r>
              <a:rPr lang="en-US" sz="3200" dirty="0">
                <a:solidFill>
                  <a:srgbClr val="060606"/>
                </a:solidFill>
              </a:rPr>
              <a:t>The TIP Box…..Second paragraph…for MFJ returns</a:t>
            </a:r>
          </a:p>
        </p:txBody>
      </p:sp>
      <p:sp>
        <p:nvSpPr>
          <p:cNvPr id="9" name="Title 1">
            <a:extLst>
              <a:ext uri="{FF2B5EF4-FFF2-40B4-BE49-F238E27FC236}">
                <a16:creationId xmlns:a16="http://schemas.microsoft.com/office/drawing/2014/main" id="{156055BD-D889-41EC-9CFF-366E68315939}"/>
              </a:ext>
            </a:extLst>
          </p:cNvPr>
          <p:cNvSpPr txBox="1">
            <a:spLocks/>
          </p:cNvSpPr>
          <p:nvPr/>
        </p:nvSpPr>
        <p:spPr bwMode="auto">
          <a:xfrm>
            <a:off x="609600" y="228600"/>
            <a:ext cx="7924800" cy="1203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defTabSz="912813"/>
            <a:r>
              <a:rPr lang="en-US" altLang="en-US" sz="4000" b="1" kern="0" dirty="0"/>
              <a:t>Chapter 22</a:t>
            </a:r>
            <a:br>
              <a:rPr lang="en-US" altLang="en-US" sz="4000" b="1" kern="0" dirty="0"/>
            </a:br>
            <a:r>
              <a:rPr lang="en-US" altLang="en-US" sz="4000" b="1" u="sng" kern="0" dirty="0"/>
              <a:t>Excess Business Losses</a:t>
            </a:r>
            <a:endParaRPr lang="en-US" altLang="en-US" b="1" i="1" u="sng" kern="0" dirty="0"/>
          </a:p>
        </p:txBody>
      </p:sp>
    </p:spTree>
    <p:extLst>
      <p:ext uri="{BB962C8B-B14F-4D97-AF65-F5344CB8AC3E}">
        <p14:creationId xmlns:p14="http://schemas.microsoft.com/office/powerpoint/2010/main" val="229538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DD6EB9-C219-432F-BD72-7E0207849302}"/>
              </a:ext>
            </a:extLst>
          </p:cNvPr>
          <p:cNvSpPr txBox="1"/>
          <p:nvPr/>
        </p:nvSpPr>
        <p:spPr>
          <a:xfrm>
            <a:off x="723900" y="1524000"/>
            <a:ext cx="7696200" cy="584775"/>
          </a:xfrm>
          <a:prstGeom prst="rect">
            <a:avLst/>
          </a:prstGeom>
          <a:noFill/>
        </p:spPr>
        <p:txBody>
          <a:bodyPr wrap="square" rtlCol="0">
            <a:spAutoFit/>
          </a:bodyPr>
          <a:lstStyle/>
          <a:p>
            <a:pPr algn="ctr"/>
            <a:r>
              <a:rPr lang="en-US" sz="3200" b="1" u="sng" dirty="0">
                <a:solidFill>
                  <a:srgbClr val="060606"/>
                </a:solidFill>
              </a:rPr>
              <a:t>Example </a:t>
            </a:r>
            <a:r>
              <a:rPr lang="en-US" sz="3200" b="1" u="sng" dirty="0"/>
              <a:t>(</a:t>
            </a:r>
            <a:r>
              <a:rPr lang="en-US" sz="3200" b="1" u="sng" dirty="0">
                <a:solidFill>
                  <a:srgbClr val="0070C0"/>
                </a:solidFill>
              </a:rPr>
              <a:t>on bottom of page 352</a:t>
            </a:r>
            <a:r>
              <a:rPr lang="en-US" sz="3200" b="1" u="sng" dirty="0"/>
              <a:t>):</a:t>
            </a:r>
            <a:endParaRPr lang="en-US" sz="3200" b="1" u="sng" dirty="0">
              <a:solidFill>
                <a:srgbClr val="060606"/>
              </a:solidFill>
            </a:endParaRPr>
          </a:p>
        </p:txBody>
      </p:sp>
      <p:graphicFrame>
        <p:nvGraphicFramePr>
          <p:cNvPr id="2" name="Table 2">
            <a:extLst>
              <a:ext uri="{FF2B5EF4-FFF2-40B4-BE49-F238E27FC236}">
                <a16:creationId xmlns:a16="http://schemas.microsoft.com/office/drawing/2014/main" id="{ED6C9558-F397-438D-A573-6C279326A8F6}"/>
              </a:ext>
            </a:extLst>
          </p:cNvPr>
          <p:cNvGraphicFramePr>
            <a:graphicFrameLocks noGrp="1"/>
          </p:cNvGraphicFramePr>
          <p:nvPr>
            <p:extLst>
              <p:ext uri="{D42A27DB-BD31-4B8C-83A1-F6EECF244321}">
                <p14:modId xmlns:p14="http://schemas.microsoft.com/office/powerpoint/2010/main" val="1421938924"/>
              </p:ext>
            </p:extLst>
          </p:nvPr>
        </p:nvGraphicFramePr>
        <p:xfrm>
          <a:off x="1524000" y="2316480"/>
          <a:ext cx="6096000" cy="2225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35698985"/>
                    </a:ext>
                  </a:extLst>
                </a:gridCol>
                <a:gridCol w="1752600">
                  <a:extLst>
                    <a:ext uri="{9D8B030D-6E8A-4147-A177-3AD203B41FA5}">
                      <a16:colId xmlns:a16="http://schemas.microsoft.com/office/drawing/2014/main" val="2390933643"/>
                    </a:ext>
                  </a:extLst>
                </a:gridCol>
                <a:gridCol w="1828800">
                  <a:extLst>
                    <a:ext uri="{9D8B030D-6E8A-4147-A177-3AD203B41FA5}">
                      <a16:colId xmlns:a16="http://schemas.microsoft.com/office/drawing/2014/main" val="1768923002"/>
                    </a:ext>
                  </a:extLst>
                </a:gridCol>
              </a:tblGrid>
              <a:tr h="370840">
                <a:tc>
                  <a:txBody>
                    <a:bodyPr/>
                    <a:lstStyle/>
                    <a:p>
                      <a:pPr algn="ctr"/>
                      <a:endParaRPr lang="en-US" dirty="0"/>
                    </a:p>
                  </a:txBody>
                  <a:tcP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1067888051"/>
                  </a:ext>
                </a:extLst>
              </a:tr>
              <a:tr h="370840">
                <a:tc>
                  <a:txBody>
                    <a:bodyPr/>
                    <a:lstStyle/>
                    <a:p>
                      <a:r>
                        <a:rPr lang="en-US" dirty="0">
                          <a:solidFill>
                            <a:srgbClr val="060606"/>
                          </a:solidFill>
                        </a:rPr>
                        <a:t>Income from T//B</a:t>
                      </a:r>
                    </a:p>
                  </a:txBody>
                  <a:tcPr/>
                </a:tc>
                <a:tc>
                  <a:txBody>
                    <a:bodyPr/>
                    <a:lstStyle/>
                    <a:p>
                      <a:pPr algn="r"/>
                      <a:r>
                        <a:rPr lang="en-US" dirty="0">
                          <a:solidFill>
                            <a:srgbClr val="060606"/>
                          </a:solidFill>
                        </a:rPr>
                        <a:t>200,000</a:t>
                      </a:r>
                    </a:p>
                  </a:txBody>
                  <a:tcPr/>
                </a:tc>
                <a:tc>
                  <a:txBody>
                    <a:bodyPr/>
                    <a:lstStyle/>
                    <a:p>
                      <a:pPr algn="r"/>
                      <a:r>
                        <a:rPr lang="en-US" dirty="0">
                          <a:solidFill>
                            <a:srgbClr val="060606"/>
                          </a:solidFill>
                        </a:rPr>
                        <a:t>120,000</a:t>
                      </a:r>
                    </a:p>
                  </a:txBody>
                  <a:tcPr/>
                </a:tc>
                <a:extLst>
                  <a:ext uri="{0D108BD9-81ED-4DB2-BD59-A6C34878D82A}">
                    <a16:rowId xmlns:a16="http://schemas.microsoft.com/office/drawing/2014/main" val="2581078241"/>
                  </a:ext>
                </a:extLst>
              </a:tr>
              <a:tr h="370840">
                <a:tc>
                  <a:txBody>
                    <a:bodyPr/>
                    <a:lstStyle/>
                    <a:p>
                      <a:r>
                        <a:rPr lang="en-US" dirty="0">
                          <a:solidFill>
                            <a:srgbClr val="060606"/>
                          </a:solidFill>
                        </a:rPr>
                        <a:t>Deductions from T/B</a:t>
                      </a:r>
                    </a:p>
                  </a:txBody>
                  <a:tcPr/>
                </a:tc>
                <a:tc>
                  <a:txBody>
                    <a:bodyPr/>
                    <a:lstStyle/>
                    <a:p>
                      <a:pPr algn="r"/>
                      <a:r>
                        <a:rPr lang="en-US" dirty="0">
                          <a:solidFill>
                            <a:srgbClr val="060606"/>
                          </a:solidFill>
                        </a:rPr>
                        <a:t>-500,000</a:t>
                      </a:r>
                    </a:p>
                  </a:txBody>
                  <a:tcPr/>
                </a:tc>
                <a:tc>
                  <a:txBody>
                    <a:bodyPr/>
                    <a:lstStyle/>
                    <a:p>
                      <a:pPr algn="r"/>
                      <a:r>
                        <a:rPr lang="en-US" dirty="0">
                          <a:solidFill>
                            <a:srgbClr val="060606"/>
                          </a:solidFill>
                        </a:rPr>
                        <a:t>-330,000</a:t>
                      </a:r>
                    </a:p>
                  </a:txBody>
                  <a:tcPr/>
                </a:tc>
                <a:extLst>
                  <a:ext uri="{0D108BD9-81ED-4DB2-BD59-A6C34878D82A}">
                    <a16:rowId xmlns:a16="http://schemas.microsoft.com/office/drawing/2014/main" val="3592443251"/>
                  </a:ext>
                </a:extLst>
              </a:tr>
              <a:tr h="370840">
                <a:tc>
                  <a:txBody>
                    <a:bodyPr/>
                    <a:lstStyle/>
                    <a:p>
                      <a:r>
                        <a:rPr lang="en-US" dirty="0">
                          <a:solidFill>
                            <a:srgbClr val="060606"/>
                          </a:solidFill>
                        </a:rPr>
                        <a:t>Loss</a:t>
                      </a:r>
                    </a:p>
                  </a:txBody>
                  <a:tcPr/>
                </a:tc>
                <a:tc>
                  <a:txBody>
                    <a:bodyPr/>
                    <a:lstStyle/>
                    <a:p>
                      <a:pPr algn="r"/>
                      <a:r>
                        <a:rPr lang="en-US" dirty="0">
                          <a:solidFill>
                            <a:srgbClr val="060606"/>
                          </a:solidFill>
                        </a:rPr>
                        <a:t>-300,000</a:t>
                      </a:r>
                    </a:p>
                  </a:txBody>
                  <a:tcPr/>
                </a:tc>
                <a:tc>
                  <a:txBody>
                    <a:bodyPr/>
                    <a:lstStyle/>
                    <a:p>
                      <a:pPr algn="r"/>
                      <a:r>
                        <a:rPr lang="en-US" dirty="0">
                          <a:solidFill>
                            <a:srgbClr val="060606"/>
                          </a:solidFill>
                        </a:rPr>
                        <a:t>-210,000</a:t>
                      </a:r>
                    </a:p>
                  </a:txBody>
                  <a:tcPr/>
                </a:tc>
                <a:extLst>
                  <a:ext uri="{0D108BD9-81ED-4DB2-BD59-A6C34878D82A}">
                    <a16:rowId xmlns:a16="http://schemas.microsoft.com/office/drawing/2014/main" val="2349762656"/>
                  </a:ext>
                </a:extLst>
              </a:tr>
              <a:tr h="370840">
                <a:tc>
                  <a:txBody>
                    <a:bodyPr/>
                    <a:lstStyle/>
                    <a:p>
                      <a:r>
                        <a:rPr lang="en-US" dirty="0">
                          <a:solidFill>
                            <a:srgbClr val="060606"/>
                          </a:solidFill>
                        </a:rPr>
                        <a:t>Threshold for SINGLE</a:t>
                      </a:r>
                    </a:p>
                  </a:txBody>
                  <a:tcPr/>
                </a:tc>
                <a:tc>
                  <a:txBody>
                    <a:bodyPr/>
                    <a:lstStyle/>
                    <a:p>
                      <a:pPr algn="r"/>
                      <a:r>
                        <a:rPr lang="en-US" dirty="0">
                          <a:solidFill>
                            <a:srgbClr val="060606"/>
                          </a:solidFill>
                        </a:rPr>
                        <a:t>250,000</a:t>
                      </a:r>
                    </a:p>
                  </a:txBody>
                  <a:tcPr/>
                </a:tc>
                <a:tc>
                  <a:txBody>
                    <a:bodyPr/>
                    <a:lstStyle/>
                    <a:p>
                      <a:pPr algn="r"/>
                      <a:r>
                        <a:rPr lang="en-US" dirty="0"/>
                        <a:t> </a:t>
                      </a:r>
                      <a:r>
                        <a:rPr lang="en-US" dirty="0">
                          <a:solidFill>
                            <a:srgbClr val="FF0000"/>
                          </a:solidFill>
                        </a:rPr>
                        <a:t>NEW</a:t>
                      </a:r>
                      <a:r>
                        <a:rPr lang="en-US" dirty="0"/>
                        <a:t>   </a:t>
                      </a:r>
                      <a:r>
                        <a:rPr lang="en-US" dirty="0">
                          <a:solidFill>
                            <a:srgbClr val="FF0000"/>
                          </a:solidFill>
                        </a:rPr>
                        <a:t>255,000</a:t>
                      </a:r>
                    </a:p>
                  </a:txBody>
                  <a:tcPr/>
                </a:tc>
                <a:extLst>
                  <a:ext uri="{0D108BD9-81ED-4DB2-BD59-A6C34878D82A}">
                    <a16:rowId xmlns:a16="http://schemas.microsoft.com/office/drawing/2014/main" val="2211327809"/>
                  </a:ext>
                </a:extLst>
              </a:tr>
              <a:tr h="370840">
                <a:tc>
                  <a:txBody>
                    <a:bodyPr/>
                    <a:lstStyle/>
                    <a:p>
                      <a:r>
                        <a:rPr lang="en-US" dirty="0">
                          <a:solidFill>
                            <a:srgbClr val="060606"/>
                          </a:solidFill>
                        </a:rPr>
                        <a:t>Excess Business Loss</a:t>
                      </a:r>
                    </a:p>
                  </a:txBody>
                  <a:tcPr/>
                </a:tc>
                <a:tc>
                  <a:txBody>
                    <a:bodyPr/>
                    <a:lstStyle/>
                    <a:p>
                      <a:pPr algn="r"/>
                      <a:r>
                        <a:rPr lang="en-US" dirty="0">
                          <a:solidFill>
                            <a:srgbClr val="060606"/>
                          </a:solidFill>
                        </a:rPr>
                        <a:t>-50,000</a:t>
                      </a:r>
                    </a:p>
                  </a:txBody>
                  <a:tcPr/>
                </a:tc>
                <a:tc>
                  <a:txBody>
                    <a:bodyPr/>
                    <a:lstStyle/>
                    <a:p>
                      <a:pPr algn="r"/>
                      <a:r>
                        <a:rPr lang="en-US" dirty="0">
                          <a:solidFill>
                            <a:srgbClr val="FF0000"/>
                          </a:solidFill>
                        </a:rPr>
                        <a:t>None</a:t>
                      </a:r>
                    </a:p>
                  </a:txBody>
                  <a:tcPr/>
                </a:tc>
                <a:extLst>
                  <a:ext uri="{0D108BD9-81ED-4DB2-BD59-A6C34878D82A}">
                    <a16:rowId xmlns:a16="http://schemas.microsoft.com/office/drawing/2014/main" val="3057006620"/>
                  </a:ext>
                </a:extLst>
              </a:tr>
            </a:tbl>
          </a:graphicData>
        </a:graphic>
      </p:graphicFrame>
      <p:sp>
        <p:nvSpPr>
          <p:cNvPr id="5" name="TextBox 4">
            <a:extLst>
              <a:ext uri="{FF2B5EF4-FFF2-40B4-BE49-F238E27FC236}">
                <a16:creationId xmlns:a16="http://schemas.microsoft.com/office/drawing/2014/main" id="{76AB6A7E-B783-4AC7-B9E9-BFAF3C11A3BB}"/>
              </a:ext>
            </a:extLst>
          </p:cNvPr>
          <p:cNvSpPr txBox="1"/>
          <p:nvPr/>
        </p:nvSpPr>
        <p:spPr>
          <a:xfrm>
            <a:off x="1600200" y="4876800"/>
            <a:ext cx="5943600" cy="646331"/>
          </a:xfrm>
          <a:prstGeom prst="rect">
            <a:avLst/>
          </a:prstGeom>
          <a:noFill/>
          <a:ln w="19050">
            <a:solidFill>
              <a:srgbClr val="060606"/>
            </a:solidFill>
          </a:ln>
        </p:spPr>
        <p:txBody>
          <a:bodyPr wrap="square" rtlCol="0">
            <a:spAutoFit/>
          </a:bodyPr>
          <a:lstStyle/>
          <a:p>
            <a:pPr algn="ctr"/>
            <a:r>
              <a:rPr lang="en-US" dirty="0">
                <a:solidFill>
                  <a:srgbClr val="060606"/>
                </a:solidFill>
              </a:rPr>
              <a:t>NOTE: The 2018 $50,000 EBL becomes an NOL and does NOT impact the 2019 calculation of EBL.</a:t>
            </a:r>
          </a:p>
        </p:txBody>
      </p:sp>
      <p:sp>
        <p:nvSpPr>
          <p:cNvPr id="9" name="Title 1">
            <a:extLst>
              <a:ext uri="{FF2B5EF4-FFF2-40B4-BE49-F238E27FC236}">
                <a16:creationId xmlns:a16="http://schemas.microsoft.com/office/drawing/2014/main" id="{F90A9439-9411-4FDA-B776-DCE336572C2B}"/>
              </a:ext>
            </a:extLst>
          </p:cNvPr>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Tree>
    <p:extLst>
      <p:ext uri="{BB962C8B-B14F-4D97-AF65-F5344CB8AC3E}">
        <p14:creationId xmlns:p14="http://schemas.microsoft.com/office/powerpoint/2010/main" val="1144699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DD6EB9-C219-432F-BD72-7E0207849302}"/>
              </a:ext>
            </a:extLst>
          </p:cNvPr>
          <p:cNvSpPr txBox="1"/>
          <p:nvPr/>
        </p:nvSpPr>
        <p:spPr>
          <a:xfrm>
            <a:off x="723900" y="1524000"/>
            <a:ext cx="7696200" cy="584775"/>
          </a:xfrm>
          <a:prstGeom prst="rect">
            <a:avLst/>
          </a:prstGeom>
          <a:noFill/>
        </p:spPr>
        <p:txBody>
          <a:bodyPr wrap="square" rtlCol="0">
            <a:spAutoFit/>
          </a:bodyPr>
          <a:lstStyle/>
          <a:p>
            <a:pPr algn="ctr"/>
            <a:r>
              <a:rPr lang="en-US" sz="3200" b="1" u="sng" dirty="0">
                <a:solidFill>
                  <a:srgbClr val="060606"/>
                </a:solidFill>
              </a:rPr>
              <a:t>Example 2 </a:t>
            </a:r>
            <a:r>
              <a:rPr lang="en-US" sz="3200" b="1" u="sng" dirty="0"/>
              <a:t>(</a:t>
            </a:r>
            <a:r>
              <a:rPr lang="en-US" sz="3200" b="1" u="sng" dirty="0">
                <a:solidFill>
                  <a:srgbClr val="0070C0"/>
                </a:solidFill>
              </a:rPr>
              <a:t>on bottom of page 353</a:t>
            </a:r>
            <a:r>
              <a:rPr lang="en-US" sz="3200" b="1" u="sng" dirty="0"/>
              <a:t>):</a:t>
            </a:r>
            <a:endParaRPr lang="en-US" sz="3200" b="1" u="sng" dirty="0">
              <a:solidFill>
                <a:srgbClr val="060606"/>
              </a:solidFill>
            </a:endParaRPr>
          </a:p>
        </p:txBody>
      </p:sp>
      <p:graphicFrame>
        <p:nvGraphicFramePr>
          <p:cNvPr id="2" name="Table 2">
            <a:extLst>
              <a:ext uri="{FF2B5EF4-FFF2-40B4-BE49-F238E27FC236}">
                <a16:creationId xmlns:a16="http://schemas.microsoft.com/office/drawing/2014/main" id="{ED6C9558-F397-438D-A573-6C279326A8F6}"/>
              </a:ext>
            </a:extLst>
          </p:cNvPr>
          <p:cNvGraphicFramePr>
            <a:graphicFrameLocks noGrp="1"/>
          </p:cNvGraphicFramePr>
          <p:nvPr>
            <p:extLst>
              <p:ext uri="{D42A27DB-BD31-4B8C-83A1-F6EECF244321}">
                <p14:modId xmlns:p14="http://schemas.microsoft.com/office/powerpoint/2010/main" val="48721014"/>
              </p:ext>
            </p:extLst>
          </p:nvPr>
        </p:nvGraphicFramePr>
        <p:xfrm>
          <a:off x="1524000" y="2316480"/>
          <a:ext cx="6096000" cy="2225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35698985"/>
                    </a:ext>
                  </a:extLst>
                </a:gridCol>
                <a:gridCol w="1752600">
                  <a:extLst>
                    <a:ext uri="{9D8B030D-6E8A-4147-A177-3AD203B41FA5}">
                      <a16:colId xmlns:a16="http://schemas.microsoft.com/office/drawing/2014/main" val="2390933643"/>
                    </a:ext>
                  </a:extLst>
                </a:gridCol>
                <a:gridCol w="1828800">
                  <a:extLst>
                    <a:ext uri="{9D8B030D-6E8A-4147-A177-3AD203B41FA5}">
                      <a16:colId xmlns:a16="http://schemas.microsoft.com/office/drawing/2014/main" val="1768923002"/>
                    </a:ext>
                  </a:extLst>
                </a:gridCol>
              </a:tblGrid>
              <a:tr h="370840">
                <a:tc>
                  <a:txBody>
                    <a:bodyPr/>
                    <a:lstStyle/>
                    <a:p>
                      <a:pPr algn="ctr"/>
                      <a:endParaRPr lang="en-US" dirty="0"/>
                    </a:p>
                  </a:txBody>
                  <a:tcP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1067888051"/>
                  </a:ext>
                </a:extLst>
              </a:tr>
              <a:tr h="370840">
                <a:tc>
                  <a:txBody>
                    <a:bodyPr/>
                    <a:lstStyle/>
                    <a:p>
                      <a:r>
                        <a:rPr lang="en-US" dirty="0">
                          <a:solidFill>
                            <a:srgbClr val="060606"/>
                          </a:solidFill>
                        </a:rPr>
                        <a:t>Income from T//B</a:t>
                      </a:r>
                    </a:p>
                  </a:txBody>
                  <a:tcPr/>
                </a:tc>
                <a:tc>
                  <a:txBody>
                    <a:bodyPr/>
                    <a:lstStyle/>
                    <a:p>
                      <a:pPr algn="r"/>
                      <a:r>
                        <a:rPr lang="en-US" dirty="0">
                          <a:solidFill>
                            <a:srgbClr val="060606"/>
                          </a:solidFill>
                        </a:rPr>
                        <a:t>-</a:t>
                      </a:r>
                    </a:p>
                  </a:txBody>
                  <a:tcPr/>
                </a:tc>
                <a:tc>
                  <a:txBody>
                    <a:bodyPr/>
                    <a:lstStyle/>
                    <a:p>
                      <a:pPr algn="r"/>
                      <a:endParaRPr lang="en-US" dirty="0">
                        <a:solidFill>
                          <a:srgbClr val="060606"/>
                        </a:solidFill>
                      </a:endParaRPr>
                    </a:p>
                  </a:txBody>
                  <a:tcPr/>
                </a:tc>
                <a:extLst>
                  <a:ext uri="{0D108BD9-81ED-4DB2-BD59-A6C34878D82A}">
                    <a16:rowId xmlns:a16="http://schemas.microsoft.com/office/drawing/2014/main" val="2581078241"/>
                  </a:ext>
                </a:extLst>
              </a:tr>
              <a:tr h="370840">
                <a:tc>
                  <a:txBody>
                    <a:bodyPr/>
                    <a:lstStyle/>
                    <a:p>
                      <a:r>
                        <a:rPr lang="en-US" dirty="0">
                          <a:solidFill>
                            <a:srgbClr val="060606"/>
                          </a:solidFill>
                        </a:rPr>
                        <a:t>Deductions from T/B</a:t>
                      </a:r>
                    </a:p>
                  </a:txBody>
                  <a:tcPr/>
                </a:tc>
                <a:tc>
                  <a:txBody>
                    <a:bodyPr/>
                    <a:lstStyle/>
                    <a:p>
                      <a:pPr algn="r"/>
                      <a:r>
                        <a:rPr lang="en-US" dirty="0">
                          <a:solidFill>
                            <a:srgbClr val="060606"/>
                          </a:solidFill>
                        </a:rPr>
                        <a:t>-</a:t>
                      </a:r>
                    </a:p>
                  </a:txBody>
                  <a:tcPr/>
                </a:tc>
                <a:tc>
                  <a:txBody>
                    <a:bodyPr/>
                    <a:lstStyle/>
                    <a:p>
                      <a:pPr algn="r"/>
                      <a:endParaRPr lang="en-US" dirty="0">
                        <a:solidFill>
                          <a:srgbClr val="060606"/>
                        </a:solidFill>
                      </a:endParaRPr>
                    </a:p>
                  </a:txBody>
                  <a:tcPr/>
                </a:tc>
                <a:extLst>
                  <a:ext uri="{0D108BD9-81ED-4DB2-BD59-A6C34878D82A}">
                    <a16:rowId xmlns:a16="http://schemas.microsoft.com/office/drawing/2014/main" val="3592443251"/>
                  </a:ext>
                </a:extLst>
              </a:tr>
              <a:tr h="370840">
                <a:tc>
                  <a:txBody>
                    <a:bodyPr/>
                    <a:lstStyle/>
                    <a:p>
                      <a:r>
                        <a:rPr lang="en-US" dirty="0">
                          <a:solidFill>
                            <a:srgbClr val="060606"/>
                          </a:solidFill>
                        </a:rPr>
                        <a:t>Loss</a:t>
                      </a:r>
                    </a:p>
                  </a:txBody>
                  <a:tcPr/>
                </a:tc>
                <a:tc>
                  <a:txBody>
                    <a:bodyPr/>
                    <a:lstStyle/>
                    <a:p>
                      <a:pPr algn="r"/>
                      <a:r>
                        <a:rPr lang="en-US" dirty="0">
                          <a:solidFill>
                            <a:srgbClr val="060606"/>
                          </a:solidFill>
                        </a:rPr>
                        <a:t>-1,150000</a:t>
                      </a:r>
                    </a:p>
                  </a:txBody>
                  <a:tcPr/>
                </a:tc>
                <a:tc>
                  <a:txBody>
                    <a:bodyPr/>
                    <a:lstStyle/>
                    <a:p>
                      <a:pPr algn="r"/>
                      <a:endParaRPr lang="en-US" dirty="0">
                        <a:solidFill>
                          <a:srgbClr val="060606"/>
                        </a:solidFill>
                      </a:endParaRPr>
                    </a:p>
                  </a:txBody>
                  <a:tcPr/>
                </a:tc>
                <a:extLst>
                  <a:ext uri="{0D108BD9-81ED-4DB2-BD59-A6C34878D82A}">
                    <a16:rowId xmlns:a16="http://schemas.microsoft.com/office/drawing/2014/main" val="2349762656"/>
                  </a:ext>
                </a:extLst>
              </a:tr>
              <a:tr h="370840">
                <a:tc>
                  <a:txBody>
                    <a:bodyPr/>
                    <a:lstStyle/>
                    <a:p>
                      <a:r>
                        <a:rPr lang="en-US" dirty="0">
                          <a:solidFill>
                            <a:srgbClr val="060606"/>
                          </a:solidFill>
                        </a:rPr>
                        <a:t>Threshold for SINGLE</a:t>
                      </a:r>
                    </a:p>
                  </a:txBody>
                  <a:tcPr/>
                </a:tc>
                <a:tc>
                  <a:txBody>
                    <a:bodyPr/>
                    <a:lstStyle/>
                    <a:p>
                      <a:pPr algn="r"/>
                      <a:r>
                        <a:rPr lang="en-US" dirty="0">
                          <a:solidFill>
                            <a:srgbClr val="060606"/>
                          </a:solidFill>
                        </a:rPr>
                        <a:t>500,000</a:t>
                      </a:r>
                    </a:p>
                  </a:txBody>
                  <a:tcPr/>
                </a:tc>
                <a:tc>
                  <a:txBody>
                    <a:bodyPr/>
                    <a:lstStyle/>
                    <a:p>
                      <a:pPr algn="r"/>
                      <a:endParaRPr lang="en-US" dirty="0">
                        <a:solidFill>
                          <a:srgbClr val="FF0000"/>
                        </a:solidFill>
                      </a:endParaRPr>
                    </a:p>
                  </a:txBody>
                  <a:tcPr/>
                </a:tc>
                <a:extLst>
                  <a:ext uri="{0D108BD9-81ED-4DB2-BD59-A6C34878D82A}">
                    <a16:rowId xmlns:a16="http://schemas.microsoft.com/office/drawing/2014/main" val="2211327809"/>
                  </a:ext>
                </a:extLst>
              </a:tr>
              <a:tr h="370840">
                <a:tc>
                  <a:txBody>
                    <a:bodyPr/>
                    <a:lstStyle/>
                    <a:p>
                      <a:r>
                        <a:rPr lang="en-US" dirty="0">
                          <a:solidFill>
                            <a:srgbClr val="060606"/>
                          </a:solidFill>
                        </a:rPr>
                        <a:t>Excess Business Loss</a:t>
                      </a:r>
                    </a:p>
                  </a:txBody>
                  <a:tcPr/>
                </a:tc>
                <a:tc>
                  <a:txBody>
                    <a:bodyPr/>
                    <a:lstStyle/>
                    <a:p>
                      <a:pPr algn="r"/>
                      <a:r>
                        <a:rPr lang="en-US" dirty="0">
                          <a:solidFill>
                            <a:srgbClr val="060606"/>
                          </a:solidFill>
                        </a:rPr>
                        <a:t>-650,000</a:t>
                      </a:r>
                    </a:p>
                  </a:txBody>
                  <a:tcPr/>
                </a:tc>
                <a:tc>
                  <a:txBody>
                    <a:bodyPr/>
                    <a:lstStyle/>
                    <a:p>
                      <a:pPr algn="r"/>
                      <a:endParaRPr lang="en-US" dirty="0">
                        <a:solidFill>
                          <a:srgbClr val="FF0000"/>
                        </a:solidFill>
                      </a:endParaRPr>
                    </a:p>
                  </a:txBody>
                  <a:tcPr/>
                </a:tc>
                <a:extLst>
                  <a:ext uri="{0D108BD9-81ED-4DB2-BD59-A6C34878D82A}">
                    <a16:rowId xmlns:a16="http://schemas.microsoft.com/office/drawing/2014/main" val="3057006620"/>
                  </a:ext>
                </a:extLst>
              </a:tr>
            </a:tbl>
          </a:graphicData>
        </a:graphic>
      </p:graphicFrame>
      <p:sp>
        <p:nvSpPr>
          <p:cNvPr id="5" name="TextBox 4">
            <a:extLst>
              <a:ext uri="{FF2B5EF4-FFF2-40B4-BE49-F238E27FC236}">
                <a16:creationId xmlns:a16="http://schemas.microsoft.com/office/drawing/2014/main" id="{76AB6A7E-B783-4AC7-B9E9-BFAF3C11A3BB}"/>
              </a:ext>
            </a:extLst>
          </p:cNvPr>
          <p:cNvSpPr txBox="1"/>
          <p:nvPr/>
        </p:nvSpPr>
        <p:spPr>
          <a:xfrm>
            <a:off x="1600200" y="4876800"/>
            <a:ext cx="5943600" cy="646331"/>
          </a:xfrm>
          <a:prstGeom prst="rect">
            <a:avLst/>
          </a:prstGeom>
          <a:noFill/>
          <a:ln w="19050">
            <a:solidFill>
              <a:srgbClr val="060606"/>
            </a:solidFill>
          </a:ln>
        </p:spPr>
        <p:txBody>
          <a:bodyPr wrap="square" rtlCol="0">
            <a:spAutoFit/>
          </a:bodyPr>
          <a:lstStyle/>
          <a:p>
            <a:pPr algn="ctr"/>
            <a:r>
              <a:rPr lang="en-US" dirty="0">
                <a:solidFill>
                  <a:srgbClr val="060606"/>
                </a:solidFill>
              </a:rPr>
              <a:t>NOTE: The 2018 $650,000 EBL becomes an NOL</a:t>
            </a:r>
          </a:p>
          <a:p>
            <a:pPr algn="ctr"/>
            <a:r>
              <a:rPr lang="en-US" dirty="0">
                <a:solidFill>
                  <a:srgbClr val="060606"/>
                </a:solidFill>
              </a:rPr>
              <a:t> c/o to 2019</a:t>
            </a:r>
          </a:p>
        </p:txBody>
      </p:sp>
      <p:sp>
        <p:nvSpPr>
          <p:cNvPr id="8" name="Title 1">
            <a:extLst>
              <a:ext uri="{FF2B5EF4-FFF2-40B4-BE49-F238E27FC236}">
                <a16:creationId xmlns:a16="http://schemas.microsoft.com/office/drawing/2014/main" id="{A3BD6995-87DE-49D4-A00B-3F6A8C849856}"/>
              </a:ext>
            </a:extLst>
          </p:cNvPr>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Tree>
    <p:extLst>
      <p:ext uri="{BB962C8B-B14F-4D97-AF65-F5344CB8AC3E}">
        <p14:creationId xmlns:p14="http://schemas.microsoft.com/office/powerpoint/2010/main" val="161009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DD6EB9-C219-432F-BD72-7E0207849302}"/>
              </a:ext>
            </a:extLst>
          </p:cNvPr>
          <p:cNvSpPr txBox="1"/>
          <p:nvPr/>
        </p:nvSpPr>
        <p:spPr>
          <a:xfrm>
            <a:off x="723900" y="1524000"/>
            <a:ext cx="7696200" cy="1077218"/>
          </a:xfrm>
          <a:prstGeom prst="rect">
            <a:avLst/>
          </a:prstGeom>
          <a:noFill/>
          <a:ln>
            <a:solidFill>
              <a:srgbClr val="060606"/>
            </a:solidFill>
          </a:ln>
        </p:spPr>
        <p:txBody>
          <a:bodyPr wrap="square" rtlCol="0">
            <a:spAutoFit/>
          </a:bodyPr>
          <a:lstStyle/>
          <a:p>
            <a:pPr algn="ctr"/>
            <a:r>
              <a:rPr lang="en-US" sz="3200" b="1" u="sng" dirty="0">
                <a:solidFill>
                  <a:srgbClr val="060606"/>
                </a:solidFill>
              </a:rPr>
              <a:t>IMPORTANT – Interaction with QBID? </a:t>
            </a:r>
            <a:r>
              <a:rPr lang="en-US" sz="3200" b="1" u="sng" dirty="0">
                <a:solidFill>
                  <a:srgbClr val="0070C0"/>
                </a:solidFill>
              </a:rPr>
              <a:t>See page 354, Caution Box</a:t>
            </a:r>
            <a:endParaRPr lang="en-US" sz="3200" b="1" u="sng" dirty="0">
              <a:solidFill>
                <a:srgbClr val="060606"/>
              </a:solidFill>
            </a:endParaRPr>
          </a:p>
        </p:txBody>
      </p:sp>
      <p:sp>
        <p:nvSpPr>
          <p:cNvPr id="3" name="TextBox 2">
            <a:extLst>
              <a:ext uri="{FF2B5EF4-FFF2-40B4-BE49-F238E27FC236}">
                <a16:creationId xmlns:a16="http://schemas.microsoft.com/office/drawing/2014/main" id="{A4541410-752F-4C60-A0AD-D97F888B7B23}"/>
              </a:ext>
            </a:extLst>
          </p:cNvPr>
          <p:cNvSpPr txBox="1"/>
          <p:nvPr/>
        </p:nvSpPr>
        <p:spPr>
          <a:xfrm>
            <a:off x="723900" y="2895600"/>
            <a:ext cx="7696200" cy="3262432"/>
          </a:xfrm>
          <a:prstGeom prst="rect">
            <a:avLst/>
          </a:prstGeom>
          <a:noFill/>
        </p:spPr>
        <p:txBody>
          <a:bodyPr wrap="square" rtlCol="0">
            <a:spAutoFit/>
          </a:bodyPr>
          <a:lstStyle/>
          <a:p>
            <a:pPr marL="285750" indent="-285750" algn="just">
              <a:spcBef>
                <a:spcPts val="0"/>
              </a:spcBef>
              <a:spcAft>
                <a:spcPts val="1200"/>
              </a:spcAft>
              <a:buFont typeface="Arial" panose="020B0604020202020204" pitchFamily="34" charset="0"/>
              <a:buChar char="•"/>
            </a:pPr>
            <a:r>
              <a:rPr lang="en-US" sz="2800" dirty="0">
                <a:solidFill>
                  <a:srgbClr val="060606"/>
                </a:solidFill>
              </a:rPr>
              <a:t>We will continue to have to apply the Passive Loss rules BEFORE looking at the IRC 461 limitation on “excess business losses”.</a:t>
            </a:r>
          </a:p>
          <a:p>
            <a:pPr marL="285750" indent="-285750" algn="just">
              <a:spcBef>
                <a:spcPts val="0"/>
              </a:spcBef>
              <a:spcAft>
                <a:spcPts val="1200"/>
              </a:spcAft>
              <a:buFont typeface="Arial" panose="020B0604020202020204" pitchFamily="34" charset="0"/>
              <a:buChar char="•"/>
            </a:pPr>
            <a:r>
              <a:rPr lang="en-US" sz="2800" dirty="0">
                <a:solidFill>
                  <a:srgbClr val="060606"/>
                </a:solidFill>
              </a:rPr>
              <a:t>This means that if an activity is passive, it’s loss will already be limited under IRC 469 and there will be no need to apply the 461 rules.</a:t>
            </a:r>
          </a:p>
        </p:txBody>
      </p:sp>
      <p:sp>
        <p:nvSpPr>
          <p:cNvPr id="7" name="Title 1">
            <a:extLst>
              <a:ext uri="{FF2B5EF4-FFF2-40B4-BE49-F238E27FC236}">
                <a16:creationId xmlns:a16="http://schemas.microsoft.com/office/drawing/2014/main" id="{6F1BB555-84E3-4D3C-8A60-EED6A346D7EB}"/>
              </a:ext>
            </a:extLst>
          </p:cNvPr>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Tree>
    <p:extLst>
      <p:ext uri="{BB962C8B-B14F-4D97-AF65-F5344CB8AC3E}">
        <p14:creationId xmlns:p14="http://schemas.microsoft.com/office/powerpoint/2010/main" val="52096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914400" y="26988"/>
            <a:ext cx="7315200" cy="1154112"/>
          </a:xfrm>
        </p:spPr>
        <p:txBody>
          <a:bodyPr/>
          <a:lstStyle/>
          <a:p>
            <a:pPr algn="ctr" eaLnBrk="1" hangingPunct="1"/>
            <a:br>
              <a:rPr lang="en-US" altLang="en-US" sz="4100" b="1">
                <a:ea typeface="ＭＳ Ｐゴシック" charset="-128"/>
              </a:rPr>
            </a:br>
            <a:br>
              <a:rPr lang="en-US" altLang="en-US" sz="4100" b="1">
                <a:ea typeface="ＭＳ Ｐゴシック" charset="-128"/>
              </a:rPr>
            </a:br>
            <a:r>
              <a:rPr lang="en-US" altLang="en-US" sz="4100" b="1">
                <a:ea typeface="ＭＳ Ｐゴシック" charset="-128"/>
              </a:rPr>
              <a:t>Things Learned Here Today!</a:t>
            </a:r>
          </a:p>
        </p:txBody>
      </p:sp>
      <p:pic>
        <p:nvPicPr>
          <p:cNvPr id="3277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762125"/>
            <a:ext cx="688975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747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DD6EB9-C219-432F-BD72-7E0207849302}"/>
              </a:ext>
            </a:extLst>
          </p:cNvPr>
          <p:cNvSpPr txBox="1"/>
          <p:nvPr/>
        </p:nvSpPr>
        <p:spPr>
          <a:xfrm>
            <a:off x="723900" y="1524000"/>
            <a:ext cx="7696200" cy="1077218"/>
          </a:xfrm>
          <a:prstGeom prst="rect">
            <a:avLst/>
          </a:prstGeom>
          <a:noFill/>
          <a:ln>
            <a:solidFill>
              <a:srgbClr val="060606"/>
            </a:solidFill>
          </a:ln>
        </p:spPr>
        <p:txBody>
          <a:bodyPr wrap="square" rtlCol="0">
            <a:spAutoFit/>
          </a:bodyPr>
          <a:lstStyle/>
          <a:p>
            <a:pPr algn="ctr"/>
            <a:r>
              <a:rPr lang="en-US" sz="3200" b="1" u="sng" dirty="0">
                <a:solidFill>
                  <a:srgbClr val="060606"/>
                </a:solidFill>
              </a:rPr>
              <a:t>IMPORTANT – Coordination with IRC 469…</a:t>
            </a:r>
            <a:r>
              <a:rPr lang="en-US" sz="3200" b="1" u="sng" dirty="0">
                <a:solidFill>
                  <a:srgbClr val="0070C0"/>
                </a:solidFill>
              </a:rPr>
              <a:t>see page 354, Item J</a:t>
            </a:r>
            <a:r>
              <a:rPr lang="en-US" sz="3200" b="1" u="sng" dirty="0">
                <a:solidFill>
                  <a:srgbClr val="060606"/>
                </a:solidFill>
              </a:rPr>
              <a:t>.</a:t>
            </a:r>
          </a:p>
        </p:txBody>
      </p:sp>
      <p:sp>
        <p:nvSpPr>
          <p:cNvPr id="3" name="TextBox 2">
            <a:extLst>
              <a:ext uri="{FF2B5EF4-FFF2-40B4-BE49-F238E27FC236}">
                <a16:creationId xmlns:a16="http://schemas.microsoft.com/office/drawing/2014/main" id="{A4541410-752F-4C60-A0AD-D97F888B7B23}"/>
              </a:ext>
            </a:extLst>
          </p:cNvPr>
          <p:cNvSpPr txBox="1"/>
          <p:nvPr/>
        </p:nvSpPr>
        <p:spPr>
          <a:xfrm>
            <a:off x="723900" y="2895600"/>
            <a:ext cx="7696200" cy="3262432"/>
          </a:xfrm>
          <a:prstGeom prst="rect">
            <a:avLst/>
          </a:prstGeom>
          <a:noFill/>
        </p:spPr>
        <p:txBody>
          <a:bodyPr wrap="square" rtlCol="0">
            <a:spAutoFit/>
          </a:bodyPr>
          <a:lstStyle/>
          <a:p>
            <a:pPr marL="285750" indent="-285750" algn="just">
              <a:spcBef>
                <a:spcPts val="0"/>
              </a:spcBef>
              <a:spcAft>
                <a:spcPts val="1200"/>
              </a:spcAft>
              <a:buFont typeface="Arial" panose="020B0604020202020204" pitchFamily="34" charset="0"/>
              <a:buChar char="•"/>
            </a:pPr>
            <a:r>
              <a:rPr lang="en-US" sz="2800" dirty="0">
                <a:solidFill>
                  <a:srgbClr val="060606"/>
                </a:solidFill>
              </a:rPr>
              <a:t>We will continue to have to apply the Passive Loss rules BEFORE looking at the IRC 461 limitation on “excess business losses”.</a:t>
            </a:r>
          </a:p>
          <a:p>
            <a:pPr marL="285750" indent="-285750" algn="just">
              <a:spcBef>
                <a:spcPts val="0"/>
              </a:spcBef>
              <a:spcAft>
                <a:spcPts val="1200"/>
              </a:spcAft>
              <a:buFont typeface="Arial" panose="020B0604020202020204" pitchFamily="34" charset="0"/>
              <a:buChar char="•"/>
            </a:pPr>
            <a:r>
              <a:rPr lang="en-US" sz="2800" dirty="0">
                <a:solidFill>
                  <a:srgbClr val="060606"/>
                </a:solidFill>
              </a:rPr>
              <a:t>This means that if an activity is passive, it’s loss will already be limited under IRC 469 and there will be no need to apply the 461 rules.</a:t>
            </a:r>
          </a:p>
        </p:txBody>
      </p:sp>
      <p:sp>
        <p:nvSpPr>
          <p:cNvPr id="9" name="Title 1">
            <a:extLst>
              <a:ext uri="{FF2B5EF4-FFF2-40B4-BE49-F238E27FC236}">
                <a16:creationId xmlns:a16="http://schemas.microsoft.com/office/drawing/2014/main" id="{0836541F-EC2D-4B23-B375-E55B6C769E13}"/>
              </a:ext>
            </a:extLst>
          </p:cNvPr>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Tree>
    <p:extLst>
      <p:ext uri="{BB962C8B-B14F-4D97-AF65-F5344CB8AC3E}">
        <p14:creationId xmlns:p14="http://schemas.microsoft.com/office/powerpoint/2010/main" val="3448575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
        <p:nvSpPr>
          <p:cNvPr id="3" name="TextBox 2">
            <a:extLst>
              <a:ext uri="{FF2B5EF4-FFF2-40B4-BE49-F238E27FC236}">
                <a16:creationId xmlns:a16="http://schemas.microsoft.com/office/drawing/2014/main" id="{A4541410-752F-4C60-A0AD-D97F888B7B23}"/>
              </a:ext>
            </a:extLst>
          </p:cNvPr>
          <p:cNvSpPr txBox="1"/>
          <p:nvPr/>
        </p:nvSpPr>
        <p:spPr>
          <a:xfrm>
            <a:off x="723900" y="1797784"/>
            <a:ext cx="7696200" cy="3293209"/>
          </a:xfrm>
          <a:prstGeom prst="rect">
            <a:avLst/>
          </a:prstGeom>
          <a:noFill/>
        </p:spPr>
        <p:txBody>
          <a:bodyPr wrap="square" rtlCol="0">
            <a:spAutoFit/>
          </a:bodyPr>
          <a:lstStyle/>
          <a:p>
            <a:pPr marL="285750" indent="-285750" algn="just">
              <a:spcBef>
                <a:spcPts val="0"/>
              </a:spcBef>
              <a:spcAft>
                <a:spcPts val="1200"/>
              </a:spcAft>
              <a:buFont typeface="Arial" panose="020B0604020202020204" pitchFamily="34" charset="0"/>
              <a:buChar char="•"/>
            </a:pPr>
            <a:r>
              <a:rPr lang="en-US" sz="2800" dirty="0">
                <a:solidFill>
                  <a:srgbClr val="060606"/>
                </a:solidFill>
              </a:rPr>
              <a:t>So, this really means that we now have added a 4</a:t>
            </a:r>
            <a:r>
              <a:rPr lang="en-US" sz="2800" baseline="30000" dirty="0">
                <a:solidFill>
                  <a:srgbClr val="060606"/>
                </a:solidFill>
              </a:rPr>
              <a:t>th</a:t>
            </a:r>
            <a:r>
              <a:rPr lang="en-US" sz="2800" dirty="0">
                <a:solidFill>
                  <a:srgbClr val="060606"/>
                </a:solidFill>
              </a:rPr>
              <a:t> level of loss limitations….</a:t>
            </a:r>
          </a:p>
          <a:p>
            <a:pPr marL="1428750" indent="-514350" algn="just">
              <a:spcBef>
                <a:spcPts val="0"/>
              </a:spcBef>
              <a:spcAft>
                <a:spcPts val="1200"/>
              </a:spcAft>
              <a:buFont typeface="+mj-lt"/>
              <a:buAutoNum type="arabicPeriod"/>
            </a:pPr>
            <a:r>
              <a:rPr lang="en-US" sz="2800" dirty="0">
                <a:solidFill>
                  <a:srgbClr val="060606"/>
                </a:solidFill>
              </a:rPr>
              <a:t>Basis</a:t>
            </a:r>
          </a:p>
          <a:p>
            <a:pPr marL="1428750" indent="-514350" algn="just">
              <a:spcBef>
                <a:spcPts val="0"/>
              </a:spcBef>
              <a:spcAft>
                <a:spcPts val="1200"/>
              </a:spcAft>
              <a:buFont typeface="+mj-lt"/>
              <a:buAutoNum type="arabicPeriod"/>
            </a:pPr>
            <a:r>
              <a:rPr lang="en-US" sz="2800" dirty="0">
                <a:solidFill>
                  <a:srgbClr val="060606"/>
                </a:solidFill>
              </a:rPr>
              <a:t>At-Risk</a:t>
            </a:r>
          </a:p>
          <a:p>
            <a:pPr marL="1428750" indent="-514350" algn="just">
              <a:spcBef>
                <a:spcPts val="0"/>
              </a:spcBef>
              <a:spcAft>
                <a:spcPts val="1200"/>
              </a:spcAft>
              <a:buFont typeface="+mj-lt"/>
              <a:buAutoNum type="arabicPeriod"/>
            </a:pPr>
            <a:r>
              <a:rPr lang="en-US" sz="2800" dirty="0">
                <a:solidFill>
                  <a:srgbClr val="060606"/>
                </a:solidFill>
              </a:rPr>
              <a:t>Passive</a:t>
            </a:r>
          </a:p>
          <a:p>
            <a:pPr marL="1428750" indent="-514350" algn="just">
              <a:spcBef>
                <a:spcPts val="0"/>
              </a:spcBef>
              <a:spcAft>
                <a:spcPts val="1200"/>
              </a:spcAft>
              <a:buFont typeface="+mj-lt"/>
              <a:buAutoNum type="arabicPeriod"/>
            </a:pPr>
            <a:r>
              <a:rPr lang="en-US" sz="2800" b="1" dirty="0">
                <a:solidFill>
                  <a:srgbClr val="A00000"/>
                </a:solidFill>
              </a:rPr>
              <a:t>Excess Business Loss</a:t>
            </a:r>
          </a:p>
        </p:txBody>
      </p:sp>
      <p:pic>
        <p:nvPicPr>
          <p:cNvPr id="5" name="Picture 4" descr="Graffiti on a wall&#10;&#10;Description automatically generated">
            <a:extLst>
              <a:ext uri="{FF2B5EF4-FFF2-40B4-BE49-F238E27FC236}">
                <a16:creationId xmlns:a16="http://schemas.microsoft.com/office/drawing/2014/main" id="{0809201E-C43A-485B-AE8E-5E386504114A}"/>
              </a:ext>
            </a:extLst>
          </p:cNvPr>
          <p:cNvPicPr>
            <a:picLocks noChangeAspect="1"/>
          </p:cNvPicPr>
          <p:nvPr/>
        </p:nvPicPr>
        <p:blipFill>
          <a:blip r:embed="rId2"/>
          <a:stretch>
            <a:fillRect/>
          </a:stretch>
        </p:blipFill>
        <p:spPr>
          <a:xfrm>
            <a:off x="6096000" y="4012510"/>
            <a:ext cx="2842643" cy="2156966"/>
          </a:xfrm>
          <a:prstGeom prst="rect">
            <a:avLst/>
          </a:prstGeom>
        </p:spPr>
      </p:pic>
    </p:spTree>
    <p:extLst>
      <p:ext uri="{BB962C8B-B14F-4D97-AF65-F5344CB8AC3E}">
        <p14:creationId xmlns:p14="http://schemas.microsoft.com/office/powerpoint/2010/main" val="34549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
        <p:nvSpPr>
          <p:cNvPr id="3" name="TextBox 2">
            <a:extLst>
              <a:ext uri="{FF2B5EF4-FFF2-40B4-BE49-F238E27FC236}">
                <a16:creationId xmlns:a16="http://schemas.microsoft.com/office/drawing/2014/main" id="{A4541410-752F-4C60-A0AD-D97F888B7B23}"/>
              </a:ext>
            </a:extLst>
          </p:cNvPr>
          <p:cNvSpPr txBox="1"/>
          <p:nvPr/>
        </p:nvSpPr>
        <p:spPr>
          <a:xfrm>
            <a:off x="1143000" y="1828800"/>
            <a:ext cx="6858000" cy="3016210"/>
          </a:xfrm>
          <a:prstGeom prst="rect">
            <a:avLst/>
          </a:prstGeom>
          <a:noFill/>
        </p:spPr>
        <p:txBody>
          <a:bodyPr wrap="square" rtlCol="0">
            <a:spAutoFit/>
          </a:bodyPr>
          <a:lstStyle/>
          <a:p>
            <a:pPr marL="285750" indent="-285750" algn="just">
              <a:spcBef>
                <a:spcPts val="0"/>
              </a:spcBef>
              <a:spcAft>
                <a:spcPts val="1800"/>
              </a:spcAft>
              <a:buFont typeface="Arial" panose="020B0604020202020204" pitchFamily="34" charset="0"/>
              <a:buChar char="•"/>
            </a:pPr>
            <a:r>
              <a:rPr lang="en-US" sz="3200" b="1" dirty="0">
                <a:solidFill>
                  <a:srgbClr val="060606"/>
                </a:solidFill>
              </a:rPr>
              <a:t>K-1 Reporting</a:t>
            </a:r>
          </a:p>
          <a:p>
            <a:pPr marL="1090613" indent="-514350" algn="just">
              <a:spcBef>
                <a:spcPts val="0"/>
              </a:spcBef>
              <a:spcAft>
                <a:spcPts val="1800"/>
              </a:spcAft>
              <a:buFont typeface="+mj-lt"/>
              <a:buAutoNum type="arabicPeriod"/>
            </a:pPr>
            <a:r>
              <a:rPr lang="en-US" sz="3200" b="1" dirty="0">
                <a:solidFill>
                  <a:srgbClr val="060606"/>
                </a:solidFill>
              </a:rPr>
              <a:t>1065 K-1, will use line 20, code AF</a:t>
            </a:r>
          </a:p>
          <a:p>
            <a:pPr marL="1090613" indent="-514350" algn="just">
              <a:spcBef>
                <a:spcPts val="0"/>
              </a:spcBef>
              <a:spcAft>
                <a:spcPts val="1200"/>
              </a:spcAft>
              <a:buFont typeface="+mj-lt"/>
              <a:buAutoNum type="arabicPeriod"/>
            </a:pPr>
            <a:r>
              <a:rPr lang="en-US" sz="3200" b="1" dirty="0">
                <a:solidFill>
                  <a:srgbClr val="060606"/>
                </a:solidFill>
              </a:rPr>
              <a:t>1120S K-1 will use line 17, code AC</a:t>
            </a:r>
            <a:endParaRPr lang="en-US" sz="3200" b="1" dirty="0">
              <a:solidFill>
                <a:srgbClr val="A00000"/>
              </a:solidFill>
            </a:endParaRPr>
          </a:p>
        </p:txBody>
      </p:sp>
    </p:spTree>
    <p:extLst>
      <p:ext uri="{BB962C8B-B14F-4D97-AF65-F5344CB8AC3E}">
        <p14:creationId xmlns:p14="http://schemas.microsoft.com/office/powerpoint/2010/main" val="2528552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
        <p:nvSpPr>
          <p:cNvPr id="4" name="TextBox 3">
            <a:extLst>
              <a:ext uri="{FF2B5EF4-FFF2-40B4-BE49-F238E27FC236}">
                <a16:creationId xmlns:a16="http://schemas.microsoft.com/office/drawing/2014/main" id="{4EDD6EB9-C219-432F-BD72-7E0207849302}"/>
              </a:ext>
            </a:extLst>
          </p:cNvPr>
          <p:cNvSpPr txBox="1"/>
          <p:nvPr/>
        </p:nvSpPr>
        <p:spPr>
          <a:xfrm>
            <a:off x="723900" y="1524000"/>
            <a:ext cx="7696200" cy="1077218"/>
          </a:xfrm>
          <a:prstGeom prst="rect">
            <a:avLst/>
          </a:prstGeom>
          <a:noFill/>
        </p:spPr>
        <p:txBody>
          <a:bodyPr wrap="square" rtlCol="0">
            <a:spAutoFit/>
          </a:bodyPr>
          <a:lstStyle/>
          <a:p>
            <a:pPr algn="ctr"/>
            <a:r>
              <a:rPr lang="en-US" sz="3200" b="1" u="sng" dirty="0">
                <a:solidFill>
                  <a:srgbClr val="060606"/>
                </a:solidFill>
              </a:rPr>
              <a:t>Example from PPC 1040 </a:t>
            </a:r>
            <a:r>
              <a:rPr lang="en-US" sz="3200" b="1" u="sng" dirty="0" err="1">
                <a:solidFill>
                  <a:srgbClr val="060606"/>
                </a:solidFill>
              </a:rPr>
              <a:t>Deskbook</a:t>
            </a:r>
            <a:r>
              <a:rPr lang="en-US" sz="3200" b="1" u="sng" dirty="0">
                <a:solidFill>
                  <a:srgbClr val="060606"/>
                </a:solidFill>
              </a:rPr>
              <a:t>, Key Issue 8I</a:t>
            </a:r>
          </a:p>
        </p:txBody>
      </p:sp>
      <p:sp>
        <p:nvSpPr>
          <p:cNvPr id="5" name="TextBox 4">
            <a:extLst>
              <a:ext uri="{FF2B5EF4-FFF2-40B4-BE49-F238E27FC236}">
                <a16:creationId xmlns:a16="http://schemas.microsoft.com/office/drawing/2014/main" id="{76AB6A7E-B783-4AC7-B9E9-BFAF3C11A3BB}"/>
              </a:ext>
            </a:extLst>
          </p:cNvPr>
          <p:cNvSpPr txBox="1"/>
          <p:nvPr/>
        </p:nvSpPr>
        <p:spPr>
          <a:xfrm>
            <a:off x="228600" y="2612763"/>
            <a:ext cx="8686800" cy="3539430"/>
          </a:xfrm>
          <a:prstGeom prst="rect">
            <a:avLst/>
          </a:prstGeom>
          <a:solidFill>
            <a:srgbClr val="FFFF00"/>
          </a:solidFill>
          <a:ln w="19050">
            <a:solidFill>
              <a:srgbClr val="060606"/>
            </a:solidFill>
          </a:ln>
        </p:spPr>
        <p:txBody>
          <a:bodyPr wrap="square" rtlCol="0">
            <a:spAutoFit/>
          </a:bodyPr>
          <a:lstStyle/>
          <a:p>
            <a:pPr algn="just"/>
            <a:r>
              <a:rPr lang="en-US" sz="2800" b="1" u="sng" dirty="0">
                <a:solidFill>
                  <a:srgbClr val="060606"/>
                </a:solidFill>
              </a:rPr>
              <a:t>FACTS:</a:t>
            </a:r>
            <a:r>
              <a:rPr lang="en-US" sz="2800" dirty="0">
                <a:solidFill>
                  <a:srgbClr val="060606"/>
                </a:solidFill>
              </a:rPr>
              <a:t> 1/1/18 Shawna and Martin put in $500,000 each to form a partnership. Shawna is single. Martin is married filing jointly. The partnership reports a loss of $700,000, so they each will show $350,000 on their respective K-1. Both “materially participate” so the losses are NOT limited under the IRC 469 passive loss rules. Neither of them has other business income or deductions on their returns for 2018.</a:t>
            </a:r>
          </a:p>
        </p:txBody>
      </p:sp>
      <p:sp>
        <p:nvSpPr>
          <p:cNvPr id="6" name="TextBox 5">
            <a:extLst>
              <a:ext uri="{FF2B5EF4-FFF2-40B4-BE49-F238E27FC236}">
                <a16:creationId xmlns:a16="http://schemas.microsoft.com/office/drawing/2014/main" id="{F858C335-FC80-43D5-9A3F-CC0A2258E94E}"/>
              </a:ext>
            </a:extLst>
          </p:cNvPr>
          <p:cNvSpPr txBox="1"/>
          <p:nvPr/>
        </p:nvSpPr>
        <p:spPr>
          <a:xfrm>
            <a:off x="7239000" y="152400"/>
            <a:ext cx="1752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NOT IN BOOK</a:t>
            </a:r>
          </a:p>
        </p:txBody>
      </p:sp>
    </p:spTree>
    <p:extLst>
      <p:ext uri="{BB962C8B-B14F-4D97-AF65-F5344CB8AC3E}">
        <p14:creationId xmlns:p14="http://schemas.microsoft.com/office/powerpoint/2010/main" val="207580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
        <p:nvSpPr>
          <p:cNvPr id="4" name="TextBox 3">
            <a:extLst>
              <a:ext uri="{FF2B5EF4-FFF2-40B4-BE49-F238E27FC236}">
                <a16:creationId xmlns:a16="http://schemas.microsoft.com/office/drawing/2014/main" id="{4EDD6EB9-C219-432F-BD72-7E0207849302}"/>
              </a:ext>
            </a:extLst>
          </p:cNvPr>
          <p:cNvSpPr txBox="1"/>
          <p:nvPr/>
        </p:nvSpPr>
        <p:spPr>
          <a:xfrm>
            <a:off x="190500" y="1524000"/>
            <a:ext cx="8724900" cy="523220"/>
          </a:xfrm>
          <a:prstGeom prst="rect">
            <a:avLst/>
          </a:prstGeom>
          <a:noFill/>
        </p:spPr>
        <p:txBody>
          <a:bodyPr wrap="square" rtlCol="0">
            <a:spAutoFit/>
          </a:bodyPr>
          <a:lstStyle/>
          <a:p>
            <a:pPr algn="ctr"/>
            <a:r>
              <a:rPr lang="en-US" sz="2800" b="1" u="sng" dirty="0">
                <a:solidFill>
                  <a:srgbClr val="060606"/>
                </a:solidFill>
              </a:rPr>
              <a:t>Example from PPC 1040 </a:t>
            </a:r>
            <a:r>
              <a:rPr lang="en-US" sz="2800" b="1" u="sng" dirty="0" err="1">
                <a:solidFill>
                  <a:srgbClr val="060606"/>
                </a:solidFill>
              </a:rPr>
              <a:t>Deskbook</a:t>
            </a:r>
            <a:r>
              <a:rPr lang="en-US" sz="2800" b="1" u="sng" dirty="0">
                <a:solidFill>
                  <a:srgbClr val="060606"/>
                </a:solidFill>
              </a:rPr>
              <a:t>, Key Issue 8I</a:t>
            </a:r>
          </a:p>
        </p:txBody>
      </p:sp>
      <p:graphicFrame>
        <p:nvGraphicFramePr>
          <p:cNvPr id="2" name="Table 2">
            <a:extLst>
              <a:ext uri="{FF2B5EF4-FFF2-40B4-BE49-F238E27FC236}">
                <a16:creationId xmlns:a16="http://schemas.microsoft.com/office/drawing/2014/main" id="{ED6C9558-F397-438D-A573-6C279326A8F6}"/>
              </a:ext>
            </a:extLst>
          </p:cNvPr>
          <p:cNvGraphicFramePr>
            <a:graphicFrameLocks noGrp="1"/>
          </p:cNvGraphicFramePr>
          <p:nvPr>
            <p:extLst>
              <p:ext uri="{D42A27DB-BD31-4B8C-83A1-F6EECF244321}">
                <p14:modId xmlns:p14="http://schemas.microsoft.com/office/powerpoint/2010/main" val="2638079164"/>
              </p:ext>
            </p:extLst>
          </p:nvPr>
        </p:nvGraphicFramePr>
        <p:xfrm>
          <a:off x="1524000" y="2074929"/>
          <a:ext cx="6096000" cy="22250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635698985"/>
                    </a:ext>
                  </a:extLst>
                </a:gridCol>
                <a:gridCol w="1752600">
                  <a:extLst>
                    <a:ext uri="{9D8B030D-6E8A-4147-A177-3AD203B41FA5}">
                      <a16:colId xmlns:a16="http://schemas.microsoft.com/office/drawing/2014/main" val="2390933643"/>
                    </a:ext>
                  </a:extLst>
                </a:gridCol>
                <a:gridCol w="1828800">
                  <a:extLst>
                    <a:ext uri="{9D8B030D-6E8A-4147-A177-3AD203B41FA5}">
                      <a16:colId xmlns:a16="http://schemas.microsoft.com/office/drawing/2014/main" val="1768923002"/>
                    </a:ext>
                  </a:extLst>
                </a:gridCol>
              </a:tblGrid>
              <a:tr h="370840">
                <a:tc>
                  <a:txBody>
                    <a:bodyPr/>
                    <a:lstStyle/>
                    <a:p>
                      <a:pPr algn="ctr"/>
                      <a:r>
                        <a:rPr lang="en-US" dirty="0"/>
                        <a:t>2018</a:t>
                      </a:r>
                    </a:p>
                  </a:txBody>
                  <a:tcPr/>
                </a:tc>
                <a:tc>
                  <a:txBody>
                    <a:bodyPr/>
                    <a:lstStyle/>
                    <a:p>
                      <a:pPr algn="ctr"/>
                      <a:r>
                        <a:rPr lang="en-US" dirty="0"/>
                        <a:t>Shawna</a:t>
                      </a:r>
                    </a:p>
                  </a:txBody>
                  <a:tcPr/>
                </a:tc>
                <a:tc>
                  <a:txBody>
                    <a:bodyPr/>
                    <a:lstStyle/>
                    <a:p>
                      <a:pPr algn="ctr"/>
                      <a:r>
                        <a:rPr lang="en-US" dirty="0"/>
                        <a:t>Martin</a:t>
                      </a:r>
                    </a:p>
                  </a:txBody>
                  <a:tcPr/>
                </a:tc>
                <a:extLst>
                  <a:ext uri="{0D108BD9-81ED-4DB2-BD59-A6C34878D82A}">
                    <a16:rowId xmlns:a16="http://schemas.microsoft.com/office/drawing/2014/main" val="1067888051"/>
                  </a:ext>
                </a:extLst>
              </a:tr>
              <a:tr h="370840">
                <a:tc>
                  <a:txBody>
                    <a:bodyPr/>
                    <a:lstStyle/>
                    <a:p>
                      <a:r>
                        <a:rPr lang="en-US" dirty="0">
                          <a:solidFill>
                            <a:srgbClr val="060606"/>
                          </a:solidFill>
                        </a:rPr>
                        <a:t>Loss shown on K-1</a:t>
                      </a:r>
                    </a:p>
                  </a:txBody>
                  <a:tcPr/>
                </a:tc>
                <a:tc>
                  <a:txBody>
                    <a:bodyPr/>
                    <a:lstStyle/>
                    <a:p>
                      <a:pPr algn="r"/>
                      <a:r>
                        <a:rPr lang="en-US" dirty="0">
                          <a:solidFill>
                            <a:srgbClr val="060606"/>
                          </a:solidFill>
                        </a:rPr>
                        <a:t>-350,000</a:t>
                      </a:r>
                    </a:p>
                  </a:txBody>
                  <a:tcPr/>
                </a:tc>
                <a:tc>
                  <a:txBody>
                    <a:bodyPr/>
                    <a:lstStyle/>
                    <a:p>
                      <a:pPr algn="r"/>
                      <a:r>
                        <a:rPr lang="en-US" dirty="0">
                          <a:solidFill>
                            <a:srgbClr val="060606"/>
                          </a:solidFill>
                        </a:rPr>
                        <a:t>-350,000</a:t>
                      </a:r>
                    </a:p>
                  </a:txBody>
                  <a:tcPr/>
                </a:tc>
                <a:extLst>
                  <a:ext uri="{0D108BD9-81ED-4DB2-BD59-A6C34878D82A}">
                    <a16:rowId xmlns:a16="http://schemas.microsoft.com/office/drawing/2014/main" val="2581078241"/>
                  </a:ext>
                </a:extLst>
              </a:tr>
              <a:tr h="370840">
                <a:tc>
                  <a:txBody>
                    <a:bodyPr/>
                    <a:lstStyle/>
                    <a:p>
                      <a:r>
                        <a:rPr lang="en-US" dirty="0">
                          <a:solidFill>
                            <a:srgbClr val="060606"/>
                          </a:solidFill>
                        </a:rPr>
                        <a:t>T/B Deductions</a:t>
                      </a:r>
                    </a:p>
                  </a:txBody>
                  <a:tcPr/>
                </a:tc>
                <a:tc>
                  <a:txBody>
                    <a:bodyPr/>
                    <a:lstStyle/>
                    <a:p>
                      <a:pPr algn="r"/>
                      <a:r>
                        <a:rPr lang="en-US" dirty="0">
                          <a:solidFill>
                            <a:srgbClr val="060606"/>
                          </a:solidFill>
                        </a:rPr>
                        <a:t>0</a:t>
                      </a:r>
                    </a:p>
                  </a:txBody>
                  <a:tcPr/>
                </a:tc>
                <a:tc>
                  <a:txBody>
                    <a:bodyPr/>
                    <a:lstStyle/>
                    <a:p>
                      <a:pPr algn="r"/>
                      <a:r>
                        <a:rPr lang="en-US" dirty="0">
                          <a:solidFill>
                            <a:srgbClr val="060606"/>
                          </a:solidFill>
                        </a:rPr>
                        <a:t>0</a:t>
                      </a:r>
                    </a:p>
                  </a:txBody>
                  <a:tcPr/>
                </a:tc>
                <a:extLst>
                  <a:ext uri="{0D108BD9-81ED-4DB2-BD59-A6C34878D82A}">
                    <a16:rowId xmlns:a16="http://schemas.microsoft.com/office/drawing/2014/main" val="3592443251"/>
                  </a:ext>
                </a:extLst>
              </a:tr>
              <a:tr h="370840">
                <a:tc>
                  <a:txBody>
                    <a:bodyPr/>
                    <a:lstStyle/>
                    <a:p>
                      <a:r>
                        <a:rPr lang="en-US" dirty="0">
                          <a:solidFill>
                            <a:srgbClr val="060606"/>
                          </a:solidFill>
                        </a:rPr>
                        <a:t>Loss</a:t>
                      </a:r>
                    </a:p>
                  </a:txBody>
                  <a:tcPr/>
                </a:tc>
                <a:tc>
                  <a:txBody>
                    <a:bodyPr/>
                    <a:lstStyle/>
                    <a:p>
                      <a:pPr algn="r"/>
                      <a:r>
                        <a:rPr lang="en-US" dirty="0">
                          <a:solidFill>
                            <a:srgbClr val="060606"/>
                          </a:solidFill>
                        </a:rPr>
                        <a:t>-350,000</a:t>
                      </a:r>
                    </a:p>
                  </a:txBody>
                  <a:tcPr/>
                </a:tc>
                <a:tc>
                  <a:txBody>
                    <a:bodyPr/>
                    <a:lstStyle/>
                    <a:p>
                      <a:pPr algn="r"/>
                      <a:r>
                        <a:rPr lang="en-US" dirty="0">
                          <a:solidFill>
                            <a:srgbClr val="060606"/>
                          </a:solidFill>
                        </a:rPr>
                        <a:t>-350 000</a:t>
                      </a:r>
                    </a:p>
                  </a:txBody>
                  <a:tcPr/>
                </a:tc>
                <a:extLst>
                  <a:ext uri="{0D108BD9-81ED-4DB2-BD59-A6C34878D82A}">
                    <a16:rowId xmlns:a16="http://schemas.microsoft.com/office/drawing/2014/main" val="2349762656"/>
                  </a:ext>
                </a:extLst>
              </a:tr>
              <a:tr h="370840">
                <a:tc>
                  <a:txBody>
                    <a:bodyPr/>
                    <a:lstStyle/>
                    <a:p>
                      <a:r>
                        <a:rPr lang="en-US" dirty="0">
                          <a:solidFill>
                            <a:srgbClr val="060606"/>
                          </a:solidFill>
                        </a:rPr>
                        <a:t>Threshold for SINGLE</a:t>
                      </a:r>
                    </a:p>
                  </a:txBody>
                  <a:tcPr/>
                </a:tc>
                <a:tc>
                  <a:txBody>
                    <a:bodyPr/>
                    <a:lstStyle/>
                    <a:p>
                      <a:pPr algn="r"/>
                      <a:r>
                        <a:rPr lang="en-US" dirty="0">
                          <a:solidFill>
                            <a:srgbClr val="060606"/>
                          </a:solidFill>
                        </a:rPr>
                        <a:t>250,000</a:t>
                      </a:r>
                    </a:p>
                  </a:txBody>
                  <a:tcPr/>
                </a:tc>
                <a:tc>
                  <a:txBody>
                    <a:bodyPr/>
                    <a:lstStyle/>
                    <a:p>
                      <a:pPr algn="r"/>
                      <a:r>
                        <a:rPr lang="en-US" dirty="0">
                          <a:solidFill>
                            <a:srgbClr val="060606"/>
                          </a:solidFill>
                        </a:rPr>
                        <a:t>500,000</a:t>
                      </a:r>
                    </a:p>
                  </a:txBody>
                  <a:tcPr/>
                </a:tc>
                <a:extLst>
                  <a:ext uri="{0D108BD9-81ED-4DB2-BD59-A6C34878D82A}">
                    <a16:rowId xmlns:a16="http://schemas.microsoft.com/office/drawing/2014/main" val="2211327809"/>
                  </a:ext>
                </a:extLst>
              </a:tr>
              <a:tr h="370840">
                <a:tc>
                  <a:txBody>
                    <a:bodyPr/>
                    <a:lstStyle/>
                    <a:p>
                      <a:r>
                        <a:rPr lang="en-US" dirty="0">
                          <a:solidFill>
                            <a:srgbClr val="060606"/>
                          </a:solidFill>
                        </a:rPr>
                        <a:t>Excess Business Loss</a:t>
                      </a:r>
                    </a:p>
                  </a:txBody>
                  <a:tcPr/>
                </a:tc>
                <a:tc>
                  <a:txBody>
                    <a:bodyPr/>
                    <a:lstStyle/>
                    <a:p>
                      <a:pPr algn="r"/>
                      <a:r>
                        <a:rPr lang="en-US" dirty="0">
                          <a:solidFill>
                            <a:srgbClr val="060606"/>
                          </a:solidFill>
                        </a:rPr>
                        <a:t>-100,000</a:t>
                      </a:r>
                    </a:p>
                  </a:txBody>
                  <a:tcPr/>
                </a:tc>
                <a:tc>
                  <a:txBody>
                    <a:bodyPr/>
                    <a:lstStyle/>
                    <a:p>
                      <a:pPr algn="r"/>
                      <a:r>
                        <a:rPr lang="en-US" dirty="0">
                          <a:solidFill>
                            <a:srgbClr val="FF0000"/>
                          </a:solidFill>
                        </a:rPr>
                        <a:t>NONE</a:t>
                      </a:r>
                    </a:p>
                  </a:txBody>
                  <a:tcPr/>
                </a:tc>
                <a:extLst>
                  <a:ext uri="{0D108BD9-81ED-4DB2-BD59-A6C34878D82A}">
                    <a16:rowId xmlns:a16="http://schemas.microsoft.com/office/drawing/2014/main" val="3057006620"/>
                  </a:ext>
                </a:extLst>
              </a:tr>
            </a:tbl>
          </a:graphicData>
        </a:graphic>
      </p:graphicFrame>
      <p:sp>
        <p:nvSpPr>
          <p:cNvPr id="5" name="TextBox 4">
            <a:extLst>
              <a:ext uri="{FF2B5EF4-FFF2-40B4-BE49-F238E27FC236}">
                <a16:creationId xmlns:a16="http://schemas.microsoft.com/office/drawing/2014/main" id="{76AB6A7E-B783-4AC7-B9E9-BFAF3C11A3BB}"/>
              </a:ext>
            </a:extLst>
          </p:cNvPr>
          <p:cNvSpPr txBox="1"/>
          <p:nvPr/>
        </p:nvSpPr>
        <p:spPr>
          <a:xfrm>
            <a:off x="457200" y="4495800"/>
            <a:ext cx="8229600" cy="1815882"/>
          </a:xfrm>
          <a:prstGeom prst="rect">
            <a:avLst/>
          </a:prstGeom>
          <a:noFill/>
          <a:ln w="19050">
            <a:solidFill>
              <a:srgbClr val="060606"/>
            </a:solidFill>
          </a:ln>
        </p:spPr>
        <p:txBody>
          <a:bodyPr wrap="square" rtlCol="0">
            <a:spAutoFit/>
          </a:bodyPr>
          <a:lstStyle/>
          <a:p>
            <a:pPr algn="ctr"/>
            <a:r>
              <a:rPr lang="en-US" sz="2800" b="1" u="sng" dirty="0">
                <a:solidFill>
                  <a:srgbClr val="060606"/>
                </a:solidFill>
              </a:rPr>
              <a:t>NOTE:</a:t>
            </a:r>
            <a:r>
              <a:rPr lang="en-US" sz="2800" dirty="0">
                <a:solidFill>
                  <a:srgbClr val="060606"/>
                </a:solidFill>
              </a:rPr>
              <a:t> The 2018 $100,000 EBL of Shawna becomes an NOL c/o to 2019. So, Shawna gets to deduct a $250,000 loss on her 2018 return while Martin gets to deduct the full $350,000.</a:t>
            </a:r>
          </a:p>
        </p:txBody>
      </p:sp>
      <p:sp>
        <p:nvSpPr>
          <p:cNvPr id="6" name="TextBox 5">
            <a:extLst>
              <a:ext uri="{FF2B5EF4-FFF2-40B4-BE49-F238E27FC236}">
                <a16:creationId xmlns:a16="http://schemas.microsoft.com/office/drawing/2014/main" id="{CD1A7CD7-00C4-4C4B-BB80-57283FEF2895}"/>
              </a:ext>
            </a:extLst>
          </p:cNvPr>
          <p:cNvSpPr txBox="1"/>
          <p:nvPr/>
        </p:nvSpPr>
        <p:spPr>
          <a:xfrm>
            <a:off x="7239000" y="152400"/>
            <a:ext cx="1752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NOT IN BOOK</a:t>
            </a:r>
          </a:p>
        </p:txBody>
      </p:sp>
    </p:spTree>
    <p:extLst>
      <p:ext uri="{BB962C8B-B14F-4D97-AF65-F5344CB8AC3E}">
        <p14:creationId xmlns:p14="http://schemas.microsoft.com/office/powerpoint/2010/main" val="981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Excess Business Losses</a:t>
            </a:r>
            <a:endParaRPr lang="en-US" altLang="en-US" b="1" i="1" u="sng" dirty="0"/>
          </a:p>
        </p:txBody>
      </p:sp>
      <p:sp>
        <p:nvSpPr>
          <p:cNvPr id="4" name="TextBox 3">
            <a:extLst>
              <a:ext uri="{FF2B5EF4-FFF2-40B4-BE49-F238E27FC236}">
                <a16:creationId xmlns:a16="http://schemas.microsoft.com/office/drawing/2014/main" id="{4EDD6EB9-C219-432F-BD72-7E0207849302}"/>
              </a:ext>
            </a:extLst>
          </p:cNvPr>
          <p:cNvSpPr txBox="1"/>
          <p:nvPr/>
        </p:nvSpPr>
        <p:spPr>
          <a:xfrm>
            <a:off x="190500" y="1524000"/>
            <a:ext cx="8801100" cy="523220"/>
          </a:xfrm>
          <a:prstGeom prst="rect">
            <a:avLst/>
          </a:prstGeom>
          <a:noFill/>
        </p:spPr>
        <p:txBody>
          <a:bodyPr wrap="square" rtlCol="0">
            <a:spAutoFit/>
          </a:bodyPr>
          <a:lstStyle/>
          <a:p>
            <a:pPr algn="ctr"/>
            <a:r>
              <a:rPr lang="en-US" sz="2800" b="1" u="sng" dirty="0">
                <a:solidFill>
                  <a:srgbClr val="060606"/>
                </a:solidFill>
              </a:rPr>
              <a:t>Example from PPC 1040 </a:t>
            </a:r>
            <a:r>
              <a:rPr lang="en-US" sz="2800" b="1" u="sng" dirty="0" err="1">
                <a:solidFill>
                  <a:srgbClr val="060606"/>
                </a:solidFill>
              </a:rPr>
              <a:t>Deskbook</a:t>
            </a:r>
            <a:r>
              <a:rPr lang="en-US" sz="2800" b="1" u="sng" dirty="0">
                <a:solidFill>
                  <a:srgbClr val="060606"/>
                </a:solidFill>
              </a:rPr>
              <a:t>, Key Issue 8I</a:t>
            </a:r>
          </a:p>
        </p:txBody>
      </p:sp>
      <p:sp>
        <p:nvSpPr>
          <p:cNvPr id="5" name="TextBox 4">
            <a:extLst>
              <a:ext uri="{FF2B5EF4-FFF2-40B4-BE49-F238E27FC236}">
                <a16:creationId xmlns:a16="http://schemas.microsoft.com/office/drawing/2014/main" id="{76AB6A7E-B783-4AC7-B9E9-BFAF3C11A3BB}"/>
              </a:ext>
            </a:extLst>
          </p:cNvPr>
          <p:cNvSpPr txBox="1"/>
          <p:nvPr/>
        </p:nvSpPr>
        <p:spPr>
          <a:xfrm>
            <a:off x="476250" y="2073563"/>
            <a:ext cx="8229600" cy="3647152"/>
          </a:xfrm>
          <a:prstGeom prst="rect">
            <a:avLst/>
          </a:prstGeom>
          <a:noFill/>
          <a:ln w="19050">
            <a:solidFill>
              <a:srgbClr val="060606"/>
            </a:solidFill>
          </a:ln>
        </p:spPr>
        <p:txBody>
          <a:bodyPr wrap="square" rtlCol="0">
            <a:spAutoFit/>
          </a:bodyPr>
          <a:lstStyle/>
          <a:p>
            <a:pPr algn="just">
              <a:spcAft>
                <a:spcPts val="1800"/>
              </a:spcAft>
            </a:pPr>
            <a:r>
              <a:rPr lang="en-US" sz="2400" b="1" u="sng" dirty="0">
                <a:solidFill>
                  <a:srgbClr val="060606"/>
                </a:solidFill>
              </a:rPr>
              <a:t>FINAL NOTE:</a:t>
            </a:r>
            <a:r>
              <a:rPr lang="en-US" sz="2400" dirty="0">
                <a:solidFill>
                  <a:srgbClr val="060606"/>
                </a:solidFill>
              </a:rPr>
              <a:t> As I said earlier, this IRC 461 limit is a 4</a:t>
            </a:r>
            <a:r>
              <a:rPr lang="en-US" sz="2400" baseline="30000" dirty="0">
                <a:solidFill>
                  <a:srgbClr val="060606"/>
                </a:solidFill>
              </a:rPr>
              <a:t>th</a:t>
            </a:r>
            <a:r>
              <a:rPr lang="en-US" sz="2400" dirty="0">
                <a:solidFill>
                  <a:srgbClr val="060606"/>
                </a:solidFill>
              </a:rPr>
              <a:t> bar that must now be applied to determine is a loss is fully or partially deductible in the current year.</a:t>
            </a:r>
          </a:p>
          <a:p>
            <a:pPr algn="just"/>
            <a:r>
              <a:rPr lang="en-US" sz="2400" dirty="0">
                <a:solidFill>
                  <a:srgbClr val="060606"/>
                </a:solidFill>
              </a:rPr>
              <a:t>Notice that, in the PPC example we just went over, the loss (for Shawna) got limited even thought she “materially participated”. Without the operation of IRC 461, she would have been able to fully deduct the whole loss…assuming this was a trade or business activity and not a rental activity…right?!</a:t>
            </a:r>
          </a:p>
        </p:txBody>
      </p:sp>
      <p:sp>
        <p:nvSpPr>
          <p:cNvPr id="6" name="TextBox 5">
            <a:extLst>
              <a:ext uri="{FF2B5EF4-FFF2-40B4-BE49-F238E27FC236}">
                <a16:creationId xmlns:a16="http://schemas.microsoft.com/office/drawing/2014/main" id="{CD1A7CD7-00C4-4C4B-BB80-57283FEF2895}"/>
              </a:ext>
            </a:extLst>
          </p:cNvPr>
          <p:cNvSpPr txBox="1"/>
          <p:nvPr/>
        </p:nvSpPr>
        <p:spPr>
          <a:xfrm>
            <a:off x="7239000" y="152400"/>
            <a:ext cx="1752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NOT IN BOOK</a:t>
            </a:r>
          </a:p>
        </p:txBody>
      </p:sp>
    </p:spTree>
    <p:extLst>
      <p:ext uri="{BB962C8B-B14F-4D97-AF65-F5344CB8AC3E}">
        <p14:creationId xmlns:p14="http://schemas.microsoft.com/office/powerpoint/2010/main" val="306487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2400"/>
            <a:ext cx="7924800" cy="1203212"/>
          </a:xfrm>
        </p:spPr>
        <p:txBody>
          <a:bodyPr/>
          <a:lstStyle/>
          <a:p>
            <a:pPr algn="ctr" defTabSz="912813"/>
            <a:r>
              <a:rPr lang="en-US" altLang="en-US" sz="4000" b="1" dirty="0"/>
              <a:t>Chapter 22</a:t>
            </a:r>
            <a:br>
              <a:rPr lang="en-US" altLang="en-US" sz="4000" b="1" dirty="0"/>
            </a:br>
            <a:r>
              <a:rPr lang="en-US" altLang="en-US" sz="4000" b="1" u="sng" dirty="0"/>
              <a:t>Net Operating Losses</a:t>
            </a:r>
            <a:endParaRPr lang="en-US" altLang="en-US" b="1" i="1" u="sng" dirty="0"/>
          </a:p>
        </p:txBody>
      </p:sp>
      <p:sp>
        <p:nvSpPr>
          <p:cNvPr id="4" name="TextBox 3">
            <a:extLst>
              <a:ext uri="{FF2B5EF4-FFF2-40B4-BE49-F238E27FC236}">
                <a16:creationId xmlns:a16="http://schemas.microsoft.com/office/drawing/2014/main" id="{4EDD6EB9-C219-432F-BD72-7E0207849302}"/>
              </a:ext>
            </a:extLst>
          </p:cNvPr>
          <p:cNvSpPr txBox="1"/>
          <p:nvPr/>
        </p:nvSpPr>
        <p:spPr>
          <a:xfrm>
            <a:off x="190500" y="1524000"/>
            <a:ext cx="8801100" cy="523220"/>
          </a:xfrm>
          <a:prstGeom prst="rect">
            <a:avLst/>
          </a:prstGeom>
          <a:noFill/>
        </p:spPr>
        <p:txBody>
          <a:bodyPr wrap="square" rtlCol="0">
            <a:spAutoFit/>
          </a:bodyPr>
          <a:lstStyle/>
          <a:p>
            <a:pPr algn="ctr"/>
            <a:r>
              <a:rPr lang="en-US" sz="2800" b="1" u="sng" dirty="0">
                <a:solidFill>
                  <a:srgbClr val="060606"/>
                </a:solidFill>
              </a:rPr>
              <a:t>TCJA Impacts</a:t>
            </a:r>
          </a:p>
        </p:txBody>
      </p:sp>
      <p:sp>
        <p:nvSpPr>
          <p:cNvPr id="5" name="TextBox 4">
            <a:extLst>
              <a:ext uri="{FF2B5EF4-FFF2-40B4-BE49-F238E27FC236}">
                <a16:creationId xmlns:a16="http://schemas.microsoft.com/office/drawing/2014/main" id="{76AB6A7E-B783-4AC7-B9E9-BFAF3C11A3BB}"/>
              </a:ext>
            </a:extLst>
          </p:cNvPr>
          <p:cNvSpPr txBox="1"/>
          <p:nvPr/>
        </p:nvSpPr>
        <p:spPr>
          <a:xfrm>
            <a:off x="885825" y="2743200"/>
            <a:ext cx="7410450" cy="1661993"/>
          </a:xfrm>
          <a:prstGeom prst="rect">
            <a:avLst/>
          </a:prstGeom>
          <a:noFill/>
          <a:ln w="19050">
            <a:solidFill>
              <a:srgbClr val="060606"/>
            </a:solidFill>
          </a:ln>
        </p:spPr>
        <p:txBody>
          <a:bodyPr wrap="square" rtlCol="0">
            <a:spAutoFit/>
          </a:bodyPr>
          <a:lstStyle/>
          <a:p>
            <a:pPr marL="342900" indent="-342900" algn="just">
              <a:spcAft>
                <a:spcPts val="1800"/>
              </a:spcAft>
              <a:buFont typeface="Wingdings" panose="05000000000000000000" pitchFamily="2" charset="2"/>
              <a:buChar char="§"/>
            </a:pPr>
            <a:r>
              <a:rPr lang="en-US" sz="2400" dirty="0">
                <a:solidFill>
                  <a:srgbClr val="060606"/>
                </a:solidFill>
              </a:rPr>
              <a:t>NOL deduction limited to 80% of taxable income</a:t>
            </a:r>
          </a:p>
          <a:p>
            <a:pPr marL="342900" indent="-342900" algn="just">
              <a:spcAft>
                <a:spcPts val="1800"/>
              </a:spcAft>
              <a:buFont typeface="Wingdings" panose="05000000000000000000" pitchFamily="2" charset="2"/>
              <a:buChar char="§"/>
            </a:pPr>
            <a:r>
              <a:rPr lang="en-US" sz="2400" dirty="0">
                <a:solidFill>
                  <a:srgbClr val="060606"/>
                </a:solidFill>
              </a:rPr>
              <a:t>Carryovers to future years….indefinitely.</a:t>
            </a:r>
          </a:p>
          <a:p>
            <a:pPr marL="342900" indent="-342900" algn="just">
              <a:spcAft>
                <a:spcPts val="1800"/>
              </a:spcAft>
              <a:buFont typeface="Wingdings" panose="05000000000000000000" pitchFamily="2" charset="2"/>
              <a:buChar char="§"/>
            </a:pPr>
            <a:r>
              <a:rPr lang="en-US" sz="2400" dirty="0">
                <a:solidFill>
                  <a:srgbClr val="060606"/>
                </a:solidFill>
              </a:rPr>
              <a:t>2 year carryback repealed.</a:t>
            </a:r>
          </a:p>
        </p:txBody>
      </p:sp>
      <p:sp>
        <p:nvSpPr>
          <p:cNvPr id="6" name="TextBox 5">
            <a:extLst>
              <a:ext uri="{FF2B5EF4-FFF2-40B4-BE49-F238E27FC236}">
                <a16:creationId xmlns:a16="http://schemas.microsoft.com/office/drawing/2014/main" id="{CD1A7CD7-00C4-4C4B-BB80-57283FEF2895}"/>
              </a:ext>
            </a:extLst>
          </p:cNvPr>
          <p:cNvSpPr txBox="1"/>
          <p:nvPr/>
        </p:nvSpPr>
        <p:spPr>
          <a:xfrm>
            <a:off x="7239000" y="152400"/>
            <a:ext cx="17526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Page 354</a:t>
            </a:r>
          </a:p>
        </p:txBody>
      </p:sp>
    </p:spTree>
    <p:extLst>
      <p:ext uri="{BB962C8B-B14F-4D97-AF65-F5344CB8AC3E}">
        <p14:creationId xmlns:p14="http://schemas.microsoft.com/office/powerpoint/2010/main" val="26022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4003167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9530" y="337066"/>
            <a:ext cx="7924800" cy="990600"/>
          </a:xfrm>
        </p:spPr>
        <p:txBody>
          <a:bodyPr/>
          <a:lstStyle/>
          <a:p>
            <a:pPr algn="ctr" defTabSz="912813"/>
            <a:r>
              <a:rPr lang="en-US" altLang="en-US" sz="3600" b="1" dirty="0"/>
              <a:t>Chapter 23:</a:t>
            </a:r>
            <a:br>
              <a:rPr lang="en-US" altLang="en-US" sz="3600" b="1" dirty="0"/>
            </a:br>
            <a:r>
              <a:rPr lang="en-US" altLang="en-US" sz="3600" b="1" dirty="0"/>
              <a:t>Capitalization and Depreciation</a:t>
            </a:r>
            <a:endParaRPr lang="en-US" altLang="en-US" sz="3600" b="1" i="1" dirty="0"/>
          </a:p>
        </p:txBody>
      </p:sp>
      <p:sp>
        <p:nvSpPr>
          <p:cNvPr id="4" name="Rectangle 3"/>
          <p:cNvSpPr/>
          <p:nvPr/>
        </p:nvSpPr>
        <p:spPr>
          <a:xfrm>
            <a:off x="382677"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7924800" y="152400"/>
            <a:ext cx="10081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361</a:t>
            </a:r>
          </a:p>
        </p:txBody>
      </p:sp>
      <p:sp>
        <p:nvSpPr>
          <p:cNvPr id="9" name="Content Placeholder 1">
            <a:extLst>
              <a:ext uri="{FF2B5EF4-FFF2-40B4-BE49-F238E27FC236}">
                <a16:creationId xmlns:a16="http://schemas.microsoft.com/office/drawing/2014/main" id="{6BC940A5-0F8A-408F-BCAD-614325C93F7B}"/>
              </a:ext>
            </a:extLst>
          </p:cNvPr>
          <p:cNvSpPr txBox="1">
            <a:spLocks/>
          </p:cNvSpPr>
          <p:nvPr/>
        </p:nvSpPr>
        <p:spPr bwMode="auto">
          <a:xfrm>
            <a:off x="990600" y="2119101"/>
            <a:ext cx="74739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795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569" y="2133600"/>
            <a:ext cx="6098862" cy="3221736"/>
          </a:xfrm>
        </p:spPr>
        <p:txBody>
          <a:bodyPr/>
          <a:lstStyle/>
          <a:p>
            <a:pPr algn="just">
              <a:spcBef>
                <a:spcPts val="0"/>
              </a:spcBef>
              <a:spcAft>
                <a:spcPts val="1800"/>
              </a:spcAft>
              <a:buClr>
                <a:srgbClr val="060606"/>
              </a:buClr>
            </a:pPr>
            <a:r>
              <a:rPr lang="en-US" sz="2800" dirty="0">
                <a:solidFill>
                  <a:srgbClr val="060606"/>
                </a:solidFill>
              </a:rPr>
              <a:t>A whole lot of new stuff!</a:t>
            </a:r>
          </a:p>
          <a:p>
            <a:pPr algn="just">
              <a:spcBef>
                <a:spcPts val="0"/>
              </a:spcBef>
              <a:spcAft>
                <a:spcPts val="1800"/>
              </a:spcAft>
              <a:buClr>
                <a:srgbClr val="060606"/>
              </a:buClr>
            </a:pPr>
            <a:r>
              <a:rPr lang="en-US" sz="2800" dirty="0">
                <a:solidFill>
                  <a:srgbClr val="060606"/>
                </a:solidFill>
              </a:rPr>
              <a:t>Well laid out in the chapter.</a:t>
            </a:r>
          </a:p>
          <a:p>
            <a:pPr algn="just">
              <a:spcBef>
                <a:spcPts val="0"/>
              </a:spcBef>
              <a:spcAft>
                <a:spcPts val="1800"/>
              </a:spcAft>
              <a:buClr>
                <a:srgbClr val="060606"/>
              </a:buClr>
            </a:pPr>
            <a:r>
              <a:rPr lang="en-US" sz="2800" b="1" u="sng" dirty="0">
                <a:solidFill>
                  <a:srgbClr val="FF0000"/>
                </a:solidFill>
                <a:highlight>
                  <a:srgbClr val="FFFF00"/>
                </a:highlight>
              </a:rPr>
              <a:t>KEY POINT: Remember the QBID!</a:t>
            </a:r>
            <a:r>
              <a:rPr lang="en-US" sz="2800" dirty="0">
                <a:solidFill>
                  <a:srgbClr val="060606"/>
                </a:solidFill>
                <a:highlight>
                  <a:srgbClr val="FFFF00"/>
                </a:highlight>
              </a:rPr>
              <a:t> </a:t>
            </a:r>
            <a:r>
              <a:rPr lang="en-US" sz="2800" dirty="0">
                <a:solidFill>
                  <a:srgbClr val="060606"/>
                </a:solidFill>
              </a:rPr>
              <a:t>We must factor that in when deciding on depreciation to take (e.g. bonus and/or IRC 179)</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887410" y="990600"/>
            <a:ext cx="7369175"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t>What’s New</a:t>
            </a:r>
          </a:p>
        </p:txBody>
      </p:sp>
    </p:spTree>
    <p:extLst>
      <p:ext uri="{BB962C8B-B14F-4D97-AF65-F5344CB8AC3E}">
        <p14:creationId xmlns:p14="http://schemas.microsoft.com/office/powerpoint/2010/main" val="70376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914400" y="26988"/>
            <a:ext cx="7315200" cy="1154112"/>
          </a:xfrm>
        </p:spPr>
        <p:txBody>
          <a:bodyPr/>
          <a:lstStyle/>
          <a:p>
            <a:pPr algn="ctr" eaLnBrk="1" hangingPunct="1"/>
            <a:br>
              <a:rPr lang="en-US" altLang="en-US" sz="4100" b="1">
                <a:ea typeface="ＭＳ Ｐゴシック" charset="-128"/>
              </a:rPr>
            </a:br>
            <a:r>
              <a:rPr lang="en-US" altLang="en-US" sz="4100" b="1">
                <a:ea typeface="ＭＳ Ｐゴシック" charset="-128"/>
              </a:rPr>
              <a:t>Questions??</a:t>
            </a:r>
          </a:p>
        </p:txBody>
      </p:sp>
      <p:pic>
        <p:nvPicPr>
          <p:cNvPr id="33796" name="Picture 3" descr="http://downloads.clipart.com/31211439.jpg?t=1254242077&amp;h=dfdf40b2d2a91f1d4f914783103cb087&amp;u=lascp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19" t="513" r="2219" b="2374"/>
          <a:stretch>
            <a:fillRect/>
          </a:stretch>
        </p:blipFill>
        <p:spPr>
          <a:xfrm>
            <a:off x="838200" y="1981200"/>
            <a:ext cx="2127702" cy="3938588"/>
          </a:xfrm>
          <a:noFill/>
        </p:spPr>
      </p:pic>
      <p:pic>
        <p:nvPicPr>
          <p:cNvPr id="1026" name="Picture 2" descr="https://www.myedresource.com/wp-content/uploads/2016/11/keep-calm-and-ask-questions-93.png">
            <a:extLst>
              <a:ext uri="{FF2B5EF4-FFF2-40B4-BE49-F238E27FC236}">
                <a16:creationId xmlns:a16="http://schemas.microsoft.com/office/drawing/2014/main" id="{B8A43694-08AF-4E10-9347-D549BF986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927" y="2331244"/>
            <a:ext cx="38862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09810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569" y="2740891"/>
            <a:ext cx="6098862" cy="2057400"/>
          </a:xfrm>
        </p:spPr>
        <p:txBody>
          <a:bodyPr/>
          <a:lstStyle/>
          <a:p>
            <a:pPr algn="just">
              <a:spcBef>
                <a:spcPts val="0"/>
              </a:spcBef>
              <a:spcAft>
                <a:spcPts val="1800"/>
              </a:spcAft>
              <a:buClr>
                <a:srgbClr val="060606"/>
              </a:buClr>
            </a:pPr>
            <a:r>
              <a:rPr lang="en-US" sz="2800" dirty="0">
                <a:solidFill>
                  <a:srgbClr val="060606"/>
                </a:solidFill>
              </a:rPr>
              <a:t>Page 362, Item II.D. lists the 5 sections of T.D. 9636</a:t>
            </a:r>
          </a:p>
          <a:p>
            <a:pPr algn="just">
              <a:spcBef>
                <a:spcPts val="0"/>
              </a:spcBef>
              <a:spcAft>
                <a:spcPts val="1800"/>
              </a:spcAft>
              <a:buClr>
                <a:srgbClr val="060606"/>
              </a:buClr>
            </a:pPr>
            <a:r>
              <a:rPr lang="en-US" sz="2800" dirty="0">
                <a:solidFill>
                  <a:srgbClr val="060606"/>
                </a:solidFill>
              </a:rPr>
              <a:t>This is still on my website for download accessibility.</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887410" y="1524000"/>
            <a:ext cx="7369175"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t>Remember T.D. 9636…also referred to as the “repair regs”.</a:t>
            </a:r>
          </a:p>
        </p:txBody>
      </p:sp>
    </p:spTree>
    <p:extLst>
      <p:ext uri="{BB962C8B-B14F-4D97-AF65-F5344CB8AC3E}">
        <p14:creationId xmlns:p14="http://schemas.microsoft.com/office/powerpoint/2010/main" val="1965518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92" y="2362200"/>
            <a:ext cx="7369175" cy="3050309"/>
          </a:xfrm>
        </p:spPr>
        <p:txBody>
          <a:bodyPr/>
          <a:lstStyle/>
          <a:p>
            <a:pPr algn="just">
              <a:spcBef>
                <a:spcPts val="0"/>
              </a:spcBef>
              <a:spcAft>
                <a:spcPts val="1800"/>
              </a:spcAft>
              <a:buClr>
                <a:srgbClr val="060606"/>
              </a:buClr>
            </a:pPr>
            <a:r>
              <a:rPr lang="en-US" sz="2800" b="1" dirty="0">
                <a:solidFill>
                  <a:srgbClr val="0070C0"/>
                </a:solidFill>
              </a:rPr>
              <a:t>Page 364</a:t>
            </a:r>
            <a:r>
              <a:rPr lang="en-US" sz="2800" dirty="0">
                <a:solidFill>
                  <a:srgbClr val="060606"/>
                </a:solidFill>
              </a:rPr>
              <a:t>, Item IV.A……..The  “B.A.R.”</a:t>
            </a:r>
          </a:p>
          <a:p>
            <a:pPr marL="1144588" indent="-458788" algn="just">
              <a:spcBef>
                <a:spcPts val="0"/>
              </a:spcBef>
              <a:spcAft>
                <a:spcPts val="1800"/>
              </a:spcAft>
              <a:buClr>
                <a:srgbClr val="060606"/>
              </a:buClr>
            </a:pPr>
            <a:r>
              <a:rPr lang="en-US" sz="2800" b="1" dirty="0">
                <a:solidFill>
                  <a:srgbClr val="060606"/>
                </a:solidFill>
              </a:rPr>
              <a:t>B</a:t>
            </a:r>
            <a:r>
              <a:rPr lang="en-US" sz="2800" dirty="0">
                <a:solidFill>
                  <a:srgbClr val="060606"/>
                </a:solidFill>
              </a:rPr>
              <a:t> = Betterment. </a:t>
            </a:r>
            <a:r>
              <a:rPr lang="en-US" sz="2800" b="1" dirty="0" err="1">
                <a:solidFill>
                  <a:srgbClr val="0070C0"/>
                </a:solidFill>
              </a:rPr>
              <a:t>Pgs</a:t>
            </a:r>
            <a:r>
              <a:rPr lang="en-US" sz="2800" b="1" dirty="0">
                <a:solidFill>
                  <a:srgbClr val="0070C0"/>
                </a:solidFill>
              </a:rPr>
              <a:t> 364-365</a:t>
            </a:r>
            <a:r>
              <a:rPr lang="en-US" sz="2800" dirty="0">
                <a:solidFill>
                  <a:srgbClr val="060606"/>
                </a:solidFill>
              </a:rPr>
              <a:t>.</a:t>
            </a:r>
          </a:p>
          <a:p>
            <a:pPr marL="1143000" indent="-457200" algn="just">
              <a:spcBef>
                <a:spcPts val="0"/>
              </a:spcBef>
              <a:spcAft>
                <a:spcPts val="1800"/>
              </a:spcAft>
              <a:buClr>
                <a:srgbClr val="060606"/>
              </a:buClr>
              <a:buFont typeface="Arial" panose="020B0604020202020204" pitchFamily="34" charset="0"/>
              <a:buChar char="•"/>
            </a:pPr>
            <a:r>
              <a:rPr lang="en-US" sz="2800" b="1" dirty="0">
                <a:solidFill>
                  <a:srgbClr val="060606"/>
                </a:solidFill>
              </a:rPr>
              <a:t>A</a:t>
            </a:r>
            <a:r>
              <a:rPr lang="en-US" sz="2800" dirty="0">
                <a:solidFill>
                  <a:srgbClr val="060606"/>
                </a:solidFill>
              </a:rPr>
              <a:t> = Adaptation to a new or different use (</a:t>
            </a:r>
            <a:r>
              <a:rPr lang="en-US" sz="2800" b="1" dirty="0">
                <a:solidFill>
                  <a:srgbClr val="0070C0"/>
                </a:solidFill>
              </a:rPr>
              <a:t>pg. 367</a:t>
            </a:r>
            <a:r>
              <a:rPr lang="en-US" sz="2800" dirty="0">
                <a:solidFill>
                  <a:srgbClr val="060606"/>
                </a:solidFill>
              </a:rPr>
              <a:t>)</a:t>
            </a:r>
          </a:p>
          <a:p>
            <a:pPr marL="1143000" indent="-457200" algn="just">
              <a:spcBef>
                <a:spcPts val="0"/>
              </a:spcBef>
              <a:spcAft>
                <a:spcPts val="1800"/>
              </a:spcAft>
              <a:buClr>
                <a:srgbClr val="060606"/>
              </a:buClr>
              <a:buFont typeface="Arial" panose="020B0604020202020204" pitchFamily="34" charset="0"/>
              <a:buChar char="•"/>
            </a:pPr>
            <a:r>
              <a:rPr lang="en-US" sz="2800" b="1" dirty="0">
                <a:solidFill>
                  <a:srgbClr val="060606"/>
                </a:solidFill>
              </a:rPr>
              <a:t>R</a:t>
            </a:r>
            <a:r>
              <a:rPr lang="en-US" sz="2800" dirty="0">
                <a:solidFill>
                  <a:srgbClr val="060606"/>
                </a:solidFill>
              </a:rPr>
              <a:t> = Restoration (</a:t>
            </a:r>
            <a:r>
              <a:rPr lang="en-US" sz="2800" b="1" dirty="0">
                <a:solidFill>
                  <a:srgbClr val="0070C0"/>
                </a:solidFill>
              </a:rPr>
              <a:t>pgs. 366-367</a:t>
            </a:r>
            <a:r>
              <a:rPr lang="en-US" sz="2800" dirty="0">
                <a:solidFill>
                  <a:srgbClr val="060606"/>
                </a:solidFill>
              </a:rPr>
              <a:t>)</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887410" y="1066800"/>
            <a:ext cx="7369175" cy="10668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t>Let’s revisit what constitutes an IMPROVEMENT</a:t>
            </a:r>
          </a:p>
        </p:txBody>
      </p:sp>
      <p:sp>
        <p:nvSpPr>
          <p:cNvPr id="5" name="Title 1">
            <a:extLst>
              <a:ext uri="{FF2B5EF4-FFF2-40B4-BE49-F238E27FC236}">
                <a16:creationId xmlns:a16="http://schemas.microsoft.com/office/drawing/2014/main" id="{0ED238A1-EF0D-4F36-93CF-2B88BBB2D996}"/>
              </a:ext>
            </a:extLst>
          </p:cNvPr>
          <p:cNvSpPr txBox="1">
            <a:spLocks/>
          </p:cNvSpPr>
          <p:nvPr/>
        </p:nvSpPr>
        <p:spPr bwMode="auto">
          <a:xfrm>
            <a:off x="152400" y="5297054"/>
            <a:ext cx="8686799" cy="688109"/>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i="1" u="sng" kern="0" dirty="0">
                <a:solidFill>
                  <a:srgbClr val="7030A0"/>
                </a:solidFill>
              </a:rPr>
              <a:t>See the various examples in the book</a:t>
            </a:r>
          </a:p>
        </p:txBody>
      </p:sp>
    </p:spTree>
    <p:extLst>
      <p:ext uri="{BB962C8B-B14F-4D97-AF65-F5344CB8AC3E}">
        <p14:creationId xmlns:p14="http://schemas.microsoft.com/office/powerpoint/2010/main" val="2279861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92" y="2362200"/>
            <a:ext cx="7550008" cy="3733800"/>
          </a:xfrm>
        </p:spPr>
        <p:txBody>
          <a:bodyPr/>
          <a:lstStyle/>
          <a:p>
            <a:pPr algn="just">
              <a:spcBef>
                <a:spcPts val="0"/>
              </a:spcBef>
              <a:spcAft>
                <a:spcPts val="1800"/>
              </a:spcAft>
              <a:buClr>
                <a:srgbClr val="060606"/>
              </a:buClr>
            </a:pPr>
            <a:r>
              <a:rPr lang="en-US" sz="2800" b="1" dirty="0">
                <a:solidFill>
                  <a:srgbClr val="0070C0"/>
                </a:solidFill>
              </a:rPr>
              <a:t>Pages 369-371, Item IX.A-M</a:t>
            </a:r>
          </a:p>
          <a:p>
            <a:pPr marL="1144588" indent="-458788" algn="just">
              <a:spcBef>
                <a:spcPts val="0"/>
              </a:spcBef>
              <a:spcAft>
                <a:spcPts val="1800"/>
              </a:spcAft>
              <a:buClr>
                <a:srgbClr val="060606"/>
              </a:buClr>
            </a:pPr>
            <a:r>
              <a:rPr lang="en-US" sz="2800" b="1" dirty="0">
                <a:solidFill>
                  <a:srgbClr val="060606"/>
                </a:solidFill>
              </a:rPr>
              <a:t>2 rules….AFS or no AFS</a:t>
            </a:r>
            <a:r>
              <a:rPr lang="en-US" sz="2800" dirty="0">
                <a:solidFill>
                  <a:srgbClr val="060606"/>
                </a:solidFill>
              </a:rPr>
              <a:t>…</a:t>
            </a:r>
            <a:r>
              <a:rPr lang="en-US" sz="2800" b="1" dirty="0">
                <a:solidFill>
                  <a:srgbClr val="0070C0"/>
                </a:solidFill>
              </a:rPr>
              <a:t>pg. 370</a:t>
            </a:r>
          </a:p>
          <a:p>
            <a:pPr marL="1598613" indent="-458788" algn="just">
              <a:spcBef>
                <a:spcPts val="0"/>
              </a:spcBef>
              <a:spcAft>
                <a:spcPts val="1800"/>
              </a:spcAft>
              <a:buClr>
                <a:srgbClr val="060606"/>
              </a:buClr>
            </a:pPr>
            <a:r>
              <a:rPr lang="en-US" sz="2800" dirty="0">
                <a:solidFill>
                  <a:srgbClr val="060606"/>
                </a:solidFill>
              </a:rPr>
              <a:t>AFS limit is $5,000 per invoice. Written </a:t>
            </a:r>
            <a:r>
              <a:rPr lang="en-US" sz="2800" dirty="0" err="1">
                <a:solidFill>
                  <a:srgbClr val="060606"/>
                </a:solidFill>
              </a:rPr>
              <a:t>acctg</a:t>
            </a:r>
            <a:r>
              <a:rPr lang="en-US" sz="2800" dirty="0">
                <a:solidFill>
                  <a:srgbClr val="060606"/>
                </a:solidFill>
              </a:rPr>
              <a:t> procedures a MUST.</a:t>
            </a:r>
          </a:p>
          <a:p>
            <a:pPr marL="1598613" indent="-458788" algn="just">
              <a:spcBef>
                <a:spcPts val="0"/>
              </a:spcBef>
              <a:spcAft>
                <a:spcPts val="1800"/>
              </a:spcAft>
              <a:buClr>
                <a:srgbClr val="060606"/>
              </a:buClr>
            </a:pPr>
            <a:r>
              <a:rPr lang="en-US" sz="2800" dirty="0">
                <a:solidFill>
                  <a:srgbClr val="060606"/>
                </a:solidFill>
              </a:rPr>
              <a:t>Non-AFS limit is $2,500 per invoice. Written </a:t>
            </a:r>
            <a:r>
              <a:rPr lang="en-US" sz="2800" dirty="0" err="1">
                <a:solidFill>
                  <a:srgbClr val="060606"/>
                </a:solidFill>
              </a:rPr>
              <a:t>acctg</a:t>
            </a:r>
            <a:r>
              <a:rPr lang="en-US" sz="2800" dirty="0">
                <a:solidFill>
                  <a:srgbClr val="060606"/>
                </a:solidFill>
              </a:rPr>
              <a:t> procedures NOT a must.</a:t>
            </a:r>
          </a:p>
          <a:p>
            <a:pPr marL="1144588" indent="-458788" algn="just">
              <a:spcBef>
                <a:spcPts val="0"/>
              </a:spcBef>
              <a:spcAft>
                <a:spcPts val="1800"/>
              </a:spcAft>
              <a:buClr>
                <a:srgbClr val="060606"/>
              </a:buClr>
            </a:pPr>
            <a:endParaRPr lang="en-US" sz="2800"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887410" y="1066800"/>
            <a:ext cx="7369175" cy="10668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4">
                    <a:lumMod val="75000"/>
                  </a:schemeClr>
                </a:solidFill>
              </a:rPr>
              <a:t>Let’s revisit the De Minimis Safe Harbor Election</a:t>
            </a:r>
          </a:p>
        </p:txBody>
      </p:sp>
    </p:spTree>
    <p:extLst>
      <p:ext uri="{BB962C8B-B14F-4D97-AF65-F5344CB8AC3E}">
        <p14:creationId xmlns:p14="http://schemas.microsoft.com/office/powerpoint/2010/main" val="1253539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382000" cy="3733800"/>
          </a:xfrm>
        </p:spPr>
        <p:txBody>
          <a:bodyPr/>
          <a:lstStyle/>
          <a:p>
            <a:pPr algn="just">
              <a:spcBef>
                <a:spcPts val="0"/>
              </a:spcBef>
              <a:spcAft>
                <a:spcPts val="1800"/>
              </a:spcAft>
              <a:buClr>
                <a:srgbClr val="060606"/>
              </a:buClr>
            </a:pPr>
            <a:r>
              <a:rPr lang="en-US" sz="2800" b="1" dirty="0">
                <a:solidFill>
                  <a:srgbClr val="0070C0"/>
                </a:solidFill>
              </a:rPr>
              <a:t>Pages 369-371, Item IX.A-M</a:t>
            </a:r>
          </a:p>
          <a:p>
            <a:pPr marL="1144588" indent="-458788" algn="just">
              <a:spcBef>
                <a:spcPts val="0"/>
              </a:spcBef>
              <a:spcAft>
                <a:spcPts val="600"/>
              </a:spcAft>
              <a:buClr>
                <a:srgbClr val="060606"/>
              </a:buClr>
            </a:pPr>
            <a:r>
              <a:rPr lang="en-US" sz="2800" b="1" dirty="0">
                <a:solidFill>
                  <a:srgbClr val="060606"/>
                </a:solidFill>
              </a:rPr>
              <a:t>The “limits” can be less or more. </a:t>
            </a:r>
            <a:r>
              <a:rPr lang="en-US" sz="2800" b="1" dirty="0">
                <a:solidFill>
                  <a:srgbClr val="0070C0"/>
                </a:solidFill>
              </a:rPr>
              <a:t>Pg. 370, Items J and K</a:t>
            </a:r>
          </a:p>
          <a:p>
            <a:pPr marL="1144588" indent="-458788" algn="just">
              <a:spcBef>
                <a:spcPts val="0"/>
              </a:spcBef>
              <a:spcAft>
                <a:spcPts val="600"/>
              </a:spcAft>
              <a:buClr>
                <a:srgbClr val="060606"/>
              </a:buClr>
            </a:pPr>
            <a:r>
              <a:rPr lang="en-US" sz="2800" b="1" dirty="0">
                <a:solidFill>
                  <a:srgbClr val="060606"/>
                </a:solidFill>
              </a:rPr>
              <a:t>The election is made ANNUALLY by attaching a statement to the return (</a:t>
            </a:r>
            <a:r>
              <a:rPr lang="en-US" sz="2800" b="1" i="1" dirty="0">
                <a:solidFill>
                  <a:srgbClr val="060606"/>
                </a:solidFill>
              </a:rPr>
              <a:t>did your software do this?</a:t>
            </a:r>
            <a:r>
              <a:rPr lang="en-US" sz="2800" b="1" dirty="0">
                <a:solidFill>
                  <a:srgbClr val="060606"/>
                </a:solidFill>
              </a:rPr>
              <a:t>)…</a:t>
            </a:r>
            <a:r>
              <a:rPr lang="en-US" sz="2800" b="1" dirty="0">
                <a:solidFill>
                  <a:srgbClr val="0070C0"/>
                </a:solidFill>
              </a:rPr>
              <a:t>pg. 370, Item L.</a:t>
            </a:r>
          </a:p>
          <a:p>
            <a:pPr marL="1144588" indent="-458788" algn="just">
              <a:spcBef>
                <a:spcPts val="0"/>
              </a:spcBef>
              <a:spcAft>
                <a:spcPts val="600"/>
              </a:spcAft>
              <a:buClr>
                <a:srgbClr val="060606"/>
              </a:buClr>
            </a:pPr>
            <a:r>
              <a:rPr lang="en-US" sz="2800" b="1" dirty="0">
                <a:solidFill>
                  <a:srgbClr val="060606"/>
                </a:solidFill>
              </a:rPr>
              <a:t>The election is irrevocable…</a:t>
            </a:r>
            <a:r>
              <a:rPr lang="en-US" sz="2800" b="1" dirty="0" err="1">
                <a:solidFill>
                  <a:srgbClr val="0070C0"/>
                </a:solidFill>
              </a:rPr>
              <a:t>pg</a:t>
            </a:r>
            <a:r>
              <a:rPr lang="en-US" sz="2800" b="1" dirty="0">
                <a:solidFill>
                  <a:srgbClr val="0070C0"/>
                </a:solidFill>
              </a:rPr>
              <a:t> 369, item E.</a:t>
            </a:r>
            <a:endParaRPr lang="en-US" sz="2800" dirty="0">
              <a:solidFill>
                <a:srgbClr val="0070C0"/>
              </a:solidFill>
            </a:endParaRPr>
          </a:p>
          <a:p>
            <a:pPr marL="1144588" indent="-458788" algn="just">
              <a:spcBef>
                <a:spcPts val="0"/>
              </a:spcBef>
              <a:spcAft>
                <a:spcPts val="1800"/>
              </a:spcAft>
              <a:buClr>
                <a:srgbClr val="060606"/>
              </a:buClr>
            </a:pPr>
            <a:endParaRPr lang="en-US" sz="2800"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887410" y="1066800"/>
            <a:ext cx="7369175" cy="10668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4">
                    <a:lumMod val="75000"/>
                  </a:schemeClr>
                </a:solidFill>
              </a:rPr>
              <a:t>Let’s revisit the De Minimis Safe Harbor Election</a:t>
            </a:r>
          </a:p>
        </p:txBody>
      </p:sp>
    </p:spTree>
    <p:extLst>
      <p:ext uri="{BB962C8B-B14F-4D97-AF65-F5344CB8AC3E}">
        <p14:creationId xmlns:p14="http://schemas.microsoft.com/office/powerpoint/2010/main" val="3147923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8" y="2133600"/>
            <a:ext cx="7772400" cy="3733800"/>
          </a:xfrm>
        </p:spPr>
        <p:txBody>
          <a:bodyPr/>
          <a:lstStyle/>
          <a:p>
            <a:pPr algn="just">
              <a:spcBef>
                <a:spcPts val="0"/>
              </a:spcBef>
              <a:spcAft>
                <a:spcPts val="1800"/>
              </a:spcAft>
              <a:buClr>
                <a:srgbClr val="060606"/>
              </a:buClr>
            </a:pPr>
            <a:r>
              <a:rPr lang="en-US" sz="2800" b="1" u="sng" dirty="0">
                <a:solidFill>
                  <a:srgbClr val="0070C0"/>
                </a:solidFill>
              </a:rPr>
              <a:t>Pages 371-372, Item X., A-E (Note A and B)</a:t>
            </a:r>
          </a:p>
          <a:p>
            <a:pPr marL="1144588" indent="-458788" algn="just">
              <a:spcBef>
                <a:spcPts val="0"/>
              </a:spcBef>
              <a:spcAft>
                <a:spcPts val="1800"/>
              </a:spcAft>
              <a:buClr>
                <a:srgbClr val="060606"/>
              </a:buClr>
            </a:pPr>
            <a:r>
              <a:rPr lang="en-US" sz="2800" b="1" dirty="0">
                <a:solidFill>
                  <a:srgbClr val="060606"/>
                </a:solidFill>
              </a:rPr>
              <a:t>Basically, another de minimis rule with a bit more calculations!!</a:t>
            </a:r>
          </a:p>
          <a:p>
            <a:pPr marL="1144588" indent="-458788" algn="just">
              <a:spcBef>
                <a:spcPts val="0"/>
              </a:spcBef>
              <a:spcAft>
                <a:spcPts val="1800"/>
              </a:spcAft>
              <a:buClr>
                <a:srgbClr val="060606"/>
              </a:buClr>
            </a:pPr>
            <a:r>
              <a:rPr lang="en-US" sz="2800" b="1" dirty="0">
                <a:solidFill>
                  <a:srgbClr val="060606"/>
                </a:solidFill>
              </a:rPr>
              <a:t>Also made annually with a statement attached to the return…</a:t>
            </a:r>
            <a:r>
              <a:rPr lang="en-US" sz="2800" b="1" dirty="0">
                <a:solidFill>
                  <a:srgbClr val="0070C0"/>
                </a:solidFill>
              </a:rPr>
              <a:t>page 371, Item X. D.</a:t>
            </a:r>
          </a:p>
          <a:p>
            <a:pPr marL="1144588" indent="-458788" algn="just">
              <a:spcBef>
                <a:spcPts val="0"/>
              </a:spcBef>
              <a:spcAft>
                <a:spcPts val="1800"/>
              </a:spcAft>
              <a:buClr>
                <a:srgbClr val="060606"/>
              </a:buClr>
            </a:pPr>
            <a:r>
              <a:rPr lang="en-US" sz="2800" b="1" dirty="0">
                <a:solidFill>
                  <a:srgbClr val="060606"/>
                </a:solidFill>
              </a:rPr>
              <a:t>The election is irrevocable.</a:t>
            </a:r>
            <a:endParaRPr lang="en-US" sz="2800" dirty="0">
              <a:solidFill>
                <a:srgbClr val="060606"/>
              </a:solidFill>
            </a:endParaRPr>
          </a:p>
          <a:p>
            <a:pPr marL="1144588" indent="-458788" algn="just">
              <a:spcBef>
                <a:spcPts val="0"/>
              </a:spcBef>
              <a:spcAft>
                <a:spcPts val="1800"/>
              </a:spcAft>
              <a:buClr>
                <a:srgbClr val="060606"/>
              </a:buClr>
            </a:pPr>
            <a:endParaRPr lang="en-US" sz="2800"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1">
                    <a:lumMod val="60000"/>
                    <a:lumOff val="40000"/>
                  </a:schemeClr>
                </a:solidFill>
              </a:rPr>
              <a:t>Let’s revisit the Safe Harbor Election</a:t>
            </a:r>
          </a:p>
        </p:txBody>
      </p:sp>
    </p:spTree>
    <p:extLst>
      <p:ext uri="{BB962C8B-B14F-4D97-AF65-F5344CB8AC3E}">
        <p14:creationId xmlns:p14="http://schemas.microsoft.com/office/powerpoint/2010/main" val="917849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92" y="2362200"/>
            <a:ext cx="7550008" cy="3733800"/>
          </a:xfrm>
        </p:spPr>
        <p:txBody>
          <a:bodyPr/>
          <a:lstStyle/>
          <a:p>
            <a:pPr algn="just">
              <a:spcBef>
                <a:spcPts val="0"/>
              </a:spcBef>
              <a:spcAft>
                <a:spcPts val="1800"/>
              </a:spcAft>
              <a:buClr>
                <a:srgbClr val="060606"/>
              </a:buClr>
            </a:pPr>
            <a:r>
              <a:rPr lang="en-US" sz="2800" b="1" u="sng" dirty="0">
                <a:solidFill>
                  <a:srgbClr val="A00000"/>
                </a:solidFill>
              </a:rPr>
              <a:t>WARNING…</a:t>
            </a:r>
            <a:r>
              <a:rPr lang="en-US" sz="2800" b="1" u="sng" dirty="0">
                <a:solidFill>
                  <a:srgbClr val="0070C0"/>
                </a:solidFill>
              </a:rPr>
              <a:t>page 371, Item E.</a:t>
            </a:r>
          </a:p>
          <a:p>
            <a:pPr marL="1144588" indent="-458788" algn="just">
              <a:spcBef>
                <a:spcPts val="0"/>
              </a:spcBef>
              <a:spcAft>
                <a:spcPts val="1800"/>
              </a:spcAft>
              <a:buClr>
                <a:srgbClr val="060606"/>
              </a:buClr>
            </a:pPr>
            <a:r>
              <a:rPr lang="en-US" sz="2800" b="1" dirty="0">
                <a:solidFill>
                  <a:srgbClr val="060606"/>
                </a:solidFill>
              </a:rPr>
              <a:t>This election is a CLIFF!! Once surpassed, it is NOT available.</a:t>
            </a:r>
          </a:p>
          <a:p>
            <a:pPr marL="1144588" indent="-458788" algn="just">
              <a:spcBef>
                <a:spcPts val="0"/>
              </a:spcBef>
              <a:spcAft>
                <a:spcPts val="1800"/>
              </a:spcAft>
              <a:buClr>
                <a:srgbClr val="060606"/>
              </a:buClr>
            </a:pPr>
            <a:r>
              <a:rPr lang="en-US" sz="2800" b="1" dirty="0">
                <a:solidFill>
                  <a:srgbClr val="060606"/>
                </a:solidFill>
              </a:rPr>
              <a:t>See Example on </a:t>
            </a:r>
            <a:r>
              <a:rPr lang="en-US" sz="2800" b="1" dirty="0">
                <a:solidFill>
                  <a:srgbClr val="0070C0"/>
                </a:solidFill>
              </a:rPr>
              <a:t>page 371</a:t>
            </a:r>
            <a:r>
              <a:rPr lang="en-US" sz="2800" b="1" dirty="0">
                <a:solidFill>
                  <a:srgbClr val="060606"/>
                </a:solidFill>
              </a:rPr>
              <a:t> and its variation on </a:t>
            </a:r>
            <a:r>
              <a:rPr lang="en-US" sz="2800" b="1" dirty="0">
                <a:solidFill>
                  <a:srgbClr val="0070C0"/>
                </a:solidFill>
              </a:rPr>
              <a:t>page 372.</a:t>
            </a:r>
            <a:endParaRPr lang="en-US" sz="2800" dirty="0">
              <a:solidFill>
                <a:srgbClr val="0070C0"/>
              </a:solidFill>
            </a:endParaRPr>
          </a:p>
          <a:p>
            <a:pPr marL="1144588" indent="-458788" algn="just">
              <a:spcBef>
                <a:spcPts val="0"/>
              </a:spcBef>
              <a:spcAft>
                <a:spcPts val="1800"/>
              </a:spcAft>
              <a:buClr>
                <a:srgbClr val="060606"/>
              </a:buClr>
            </a:pPr>
            <a:endParaRPr lang="en-US" sz="2800"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1">
                    <a:lumMod val="60000"/>
                    <a:lumOff val="40000"/>
                  </a:schemeClr>
                </a:solidFill>
              </a:rPr>
              <a:t>Let’s revisit the Safe Harbor Election</a:t>
            </a:r>
          </a:p>
        </p:txBody>
      </p:sp>
    </p:spTree>
    <p:extLst>
      <p:ext uri="{BB962C8B-B14F-4D97-AF65-F5344CB8AC3E}">
        <p14:creationId xmlns:p14="http://schemas.microsoft.com/office/powerpoint/2010/main" val="2895966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2819400"/>
            <a:ext cx="5791200" cy="1600200"/>
          </a:xfrm>
        </p:spPr>
        <p:txBody>
          <a:bodyPr/>
          <a:lstStyle/>
          <a:p>
            <a:pPr algn="just">
              <a:spcBef>
                <a:spcPts val="0"/>
              </a:spcBef>
              <a:spcAft>
                <a:spcPts val="1800"/>
              </a:spcAft>
              <a:buClr>
                <a:srgbClr val="060606"/>
              </a:buClr>
            </a:pPr>
            <a:r>
              <a:rPr lang="en-US" sz="3200" b="1" u="sng" dirty="0">
                <a:solidFill>
                  <a:srgbClr val="A00000"/>
                </a:solidFill>
              </a:rPr>
              <a:t>The Safe Harbor is applied and elected on a building by building basis…</a:t>
            </a:r>
            <a:r>
              <a:rPr lang="en-US" sz="3200" b="1" u="sng" dirty="0">
                <a:solidFill>
                  <a:srgbClr val="0070C0"/>
                </a:solidFill>
              </a:rPr>
              <a:t>NOTE box on page 372</a:t>
            </a:r>
            <a:r>
              <a:rPr lang="en-US" sz="3200" b="1" u="sng" dirty="0">
                <a:solidFill>
                  <a:srgbClr val="A00000"/>
                </a:solidFill>
              </a:rPr>
              <a:t>.</a:t>
            </a:r>
            <a:endParaRPr lang="en-US" sz="3200"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1">
                    <a:lumMod val="60000"/>
                    <a:lumOff val="40000"/>
                  </a:schemeClr>
                </a:solidFill>
              </a:rPr>
              <a:t>Let’s revisit the Safe Harbor Election</a:t>
            </a:r>
          </a:p>
        </p:txBody>
      </p:sp>
    </p:spTree>
    <p:extLst>
      <p:ext uri="{BB962C8B-B14F-4D97-AF65-F5344CB8AC3E}">
        <p14:creationId xmlns:p14="http://schemas.microsoft.com/office/powerpoint/2010/main" val="4184586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192" y="2362200"/>
            <a:ext cx="7550008" cy="2819400"/>
          </a:xfrm>
        </p:spPr>
        <p:txBody>
          <a:bodyPr/>
          <a:lstStyle/>
          <a:p>
            <a:pPr algn="just">
              <a:spcBef>
                <a:spcPts val="0"/>
              </a:spcBef>
              <a:spcAft>
                <a:spcPts val="1800"/>
              </a:spcAft>
              <a:buClr>
                <a:srgbClr val="060606"/>
              </a:buClr>
            </a:pPr>
            <a:r>
              <a:rPr lang="en-US" sz="2800" b="1" u="sng" dirty="0">
                <a:solidFill>
                  <a:srgbClr val="0070C0"/>
                </a:solidFill>
              </a:rPr>
              <a:t>Good Examples in the book</a:t>
            </a:r>
          </a:p>
          <a:p>
            <a:pPr marL="1144588" indent="-458788" algn="just">
              <a:spcBef>
                <a:spcPts val="0"/>
              </a:spcBef>
              <a:spcAft>
                <a:spcPts val="1800"/>
              </a:spcAft>
              <a:buClr>
                <a:srgbClr val="060606"/>
              </a:buClr>
            </a:pPr>
            <a:r>
              <a:rPr lang="en-US" sz="2800" b="1" dirty="0">
                <a:solidFill>
                  <a:srgbClr val="060606"/>
                </a:solidFill>
              </a:rPr>
              <a:t>Example </a:t>
            </a:r>
            <a:r>
              <a:rPr lang="en-US" sz="2800" b="1" dirty="0">
                <a:solidFill>
                  <a:srgbClr val="0070C0"/>
                </a:solidFill>
              </a:rPr>
              <a:t>page 371</a:t>
            </a:r>
            <a:r>
              <a:rPr lang="en-US" sz="2800" b="1" dirty="0">
                <a:solidFill>
                  <a:srgbClr val="060606"/>
                </a:solidFill>
              </a:rPr>
              <a:t> and carrying over to </a:t>
            </a:r>
            <a:r>
              <a:rPr lang="en-US" sz="2800" b="1" dirty="0">
                <a:solidFill>
                  <a:srgbClr val="0070C0"/>
                </a:solidFill>
              </a:rPr>
              <a:t>page 372.</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1">
                    <a:lumMod val="60000"/>
                    <a:lumOff val="40000"/>
                  </a:schemeClr>
                </a:solidFill>
              </a:rPr>
              <a:t>Let’s revisit the Safe Harbor Election</a:t>
            </a:r>
          </a:p>
        </p:txBody>
      </p:sp>
    </p:spTree>
    <p:extLst>
      <p:ext uri="{BB962C8B-B14F-4D97-AF65-F5344CB8AC3E}">
        <p14:creationId xmlns:p14="http://schemas.microsoft.com/office/powerpoint/2010/main" val="2066762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36" y="1828800"/>
            <a:ext cx="7966002" cy="4343400"/>
          </a:xfrm>
        </p:spPr>
        <p:txBody>
          <a:bodyPr/>
          <a:lstStyle/>
          <a:p>
            <a:pPr algn="just">
              <a:spcBef>
                <a:spcPts val="0"/>
              </a:spcBef>
              <a:spcAft>
                <a:spcPts val="600"/>
              </a:spcAft>
              <a:buClr>
                <a:srgbClr val="060606"/>
              </a:buClr>
            </a:pPr>
            <a:r>
              <a:rPr lang="en-US" sz="2800" b="1" u="sng" dirty="0">
                <a:solidFill>
                  <a:srgbClr val="0070C0"/>
                </a:solidFill>
              </a:rPr>
              <a:t>Good Examples in the book</a:t>
            </a:r>
          </a:p>
          <a:p>
            <a:pPr marL="1144588" indent="-458788" algn="just">
              <a:spcBef>
                <a:spcPts val="0"/>
              </a:spcBef>
              <a:spcAft>
                <a:spcPts val="600"/>
              </a:spcAft>
              <a:buClr>
                <a:srgbClr val="060606"/>
              </a:buClr>
            </a:pPr>
            <a:r>
              <a:rPr lang="en-US" sz="2800" b="1" dirty="0">
                <a:solidFill>
                  <a:srgbClr val="060606"/>
                </a:solidFill>
              </a:rPr>
              <a:t>2</a:t>
            </a:r>
            <a:r>
              <a:rPr lang="en-US" sz="2800" b="1" baseline="30000" dirty="0">
                <a:solidFill>
                  <a:srgbClr val="060606"/>
                </a:solidFill>
              </a:rPr>
              <a:t>nd</a:t>
            </a:r>
            <a:r>
              <a:rPr lang="en-US" sz="2800" b="1" dirty="0">
                <a:solidFill>
                  <a:srgbClr val="060606"/>
                </a:solidFill>
              </a:rPr>
              <a:t> Example on </a:t>
            </a:r>
            <a:r>
              <a:rPr lang="en-US" sz="2800" b="1" dirty="0">
                <a:solidFill>
                  <a:srgbClr val="0070C0"/>
                </a:solidFill>
              </a:rPr>
              <a:t>page 372…</a:t>
            </a:r>
            <a:r>
              <a:rPr lang="en-US" sz="2800" b="1" i="1" u="sng" dirty="0">
                <a:solidFill>
                  <a:schemeClr val="accent3">
                    <a:lumMod val="75000"/>
                  </a:schemeClr>
                </a:solidFill>
              </a:rPr>
              <a:t>LEASED PREMISES rule.</a:t>
            </a:r>
          </a:p>
          <a:p>
            <a:pPr marL="1144588" indent="-458788" algn="just">
              <a:spcBef>
                <a:spcPts val="0"/>
              </a:spcBef>
              <a:spcAft>
                <a:spcPts val="600"/>
              </a:spcAft>
              <a:buClr>
                <a:srgbClr val="060606"/>
              </a:buClr>
            </a:pPr>
            <a:r>
              <a:rPr lang="en-US" sz="2800" b="1" i="1" u="sng" dirty="0">
                <a:solidFill>
                  <a:srgbClr val="0070C0"/>
                </a:solidFill>
              </a:rPr>
              <a:t>Pg. 371, item B</a:t>
            </a:r>
            <a:r>
              <a:rPr lang="en-US" sz="2800" b="1" i="1" u="sng" dirty="0">
                <a:solidFill>
                  <a:srgbClr val="FF0000"/>
                </a:solidFill>
              </a:rPr>
              <a:t>…“Unadjusted basis” cannot exceed $1,000,000. What?!?!...if leasing, there IS NO unadjusted basis….what gives?</a:t>
            </a:r>
          </a:p>
          <a:p>
            <a:pPr marL="1144588" indent="-458788" algn="just">
              <a:spcBef>
                <a:spcPts val="0"/>
              </a:spcBef>
              <a:spcAft>
                <a:spcPts val="600"/>
              </a:spcAft>
              <a:buClr>
                <a:srgbClr val="060606"/>
              </a:buClr>
            </a:pPr>
            <a:r>
              <a:rPr lang="en-US" sz="2800" b="1" i="1" u="sng" dirty="0">
                <a:solidFill>
                  <a:srgbClr val="060606"/>
                </a:solidFill>
              </a:rPr>
              <a:t>Concession: we get to use a </a:t>
            </a:r>
            <a:r>
              <a:rPr lang="en-US" sz="2800" b="1" i="1" u="sng" dirty="0">
                <a:solidFill>
                  <a:srgbClr val="060606"/>
                </a:solidFill>
                <a:highlight>
                  <a:srgbClr val="FFFF00"/>
                </a:highlight>
              </a:rPr>
              <a:t>Deemed</a:t>
            </a:r>
            <a:r>
              <a:rPr lang="en-US" sz="2800" b="1" i="1" u="sng" dirty="0">
                <a:solidFill>
                  <a:srgbClr val="060606"/>
                </a:solidFill>
              </a:rPr>
              <a:t> “unadjusted basis” = monthly rent x term in months.</a:t>
            </a:r>
          </a:p>
          <a:p>
            <a:pPr marL="1144588" indent="-458788" algn="just">
              <a:spcBef>
                <a:spcPts val="0"/>
              </a:spcBef>
              <a:spcAft>
                <a:spcPts val="1800"/>
              </a:spcAft>
              <a:buClr>
                <a:srgbClr val="060606"/>
              </a:buClr>
            </a:pPr>
            <a:endParaRPr lang="en-US" sz="2800" b="1" i="1" u="sng" dirty="0">
              <a:solidFill>
                <a:srgbClr val="FF0000"/>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no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chemeClr val="accent1">
                    <a:lumMod val="60000"/>
                    <a:lumOff val="40000"/>
                  </a:schemeClr>
                </a:solidFill>
              </a:rPr>
              <a:t>Let’s revisit the Safe Harbor Election</a:t>
            </a:r>
          </a:p>
        </p:txBody>
      </p:sp>
    </p:spTree>
    <p:extLst>
      <p:ext uri="{BB962C8B-B14F-4D97-AF65-F5344CB8AC3E}">
        <p14:creationId xmlns:p14="http://schemas.microsoft.com/office/powerpoint/2010/main" val="3906355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36" y="1828800"/>
            <a:ext cx="7966002" cy="4343400"/>
          </a:xfrm>
        </p:spPr>
        <p:txBody>
          <a:bodyPr/>
          <a:lstStyle/>
          <a:p>
            <a:pPr algn="just">
              <a:spcBef>
                <a:spcPts val="0"/>
              </a:spcBef>
              <a:spcAft>
                <a:spcPts val="600"/>
              </a:spcAft>
              <a:buClr>
                <a:srgbClr val="060606"/>
              </a:buClr>
            </a:pPr>
            <a:r>
              <a:rPr lang="en-US" sz="2800" b="1" u="sng" dirty="0" err="1">
                <a:solidFill>
                  <a:srgbClr val="0070C0"/>
                </a:solidFill>
              </a:rPr>
              <a:t>Pgs</a:t>
            </a:r>
            <a:r>
              <a:rPr lang="en-US" sz="2800" b="1" u="sng" dirty="0">
                <a:solidFill>
                  <a:srgbClr val="0070C0"/>
                </a:solidFill>
              </a:rPr>
              <a:t> 374-376 in the book</a:t>
            </a:r>
          </a:p>
          <a:p>
            <a:pPr marL="1144588" indent="-458788" algn="just">
              <a:spcBef>
                <a:spcPts val="0"/>
              </a:spcBef>
              <a:spcAft>
                <a:spcPts val="600"/>
              </a:spcAft>
              <a:buClr>
                <a:srgbClr val="060606"/>
              </a:buClr>
            </a:pPr>
            <a:r>
              <a:rPr lang="en-US" sz="2800" b="1" dirty="0">
                <a:solidFill>
                  <a:srgbClr val="060606"/>
                </a:solidFill>
              </a:rPr>
              <a:t>The difficulty here lies in the determination of the adjusted basis of the retired asset (the ROOF in the Example on </a:t>
            </a:r>
            <a:r>
              <a:rPr lang="en-US" sz="2800" b="1" dirty="0">
                <a:solidFill>
                  <a:srgbClr val="0070C0"/>
                </a:solidFill>
              </a:rPr>
              <a:t>page 375</a:t>
            </a:r>
            <a:r>
              <a:rPr lang="en-US" sz="2800" b="1" dirty="0">
                <a:solidFill>
                  <a:srgbClr val="060606"/>
                </a:solidFill>
              </a:rPr>
              <a:t>).</a:t>
            </a:r>
            <a:endParaRPr lang="en-US" sz="2800" b="1" i="1" u="sng" dirty="0">
              <a:solidFill>
                <a:srgbClr val="060606"/>
              </a:solidFill>
            </a:endParaRPr>
          </a:p>
          <a:p>
            <a:pPr marL="1144588" indent="-458788" algn="just">
              <a:spcBef>
                <a:spcPts val="0"/>
              </a:spcBef>
              <a:spcAft>
                <a:spcPts val="1800"/>
              </a:spcAft>
              <a:buClr>
                <a:srgbClr val="060606"/>
              </a:buClr>
            </a:pPr>
            <a:r>
              <a:rPr lang="en-US" sz="2800" b="1" i="1" u="sng" dirty="0">
                <a:solidFill>
                  <a:srgbClr val="060606"/>
                </a:solidFill>
              </a:rPr>
              <a:t>IRS allows us to use</a:t>
            </a:r>
            <a:r>
              <a:rPr lang="en-US" sz="2800" b="1" i="1" u="sng" dirty="0">
                <a:solidFill>
                  <a:srgbClr val="FF0000"/>
                </a:solidFill>
              </a:rPr>
              <a:t> ANY REASONABLE METHOD…but </a:t>
            </a:r>
            <a:r>
              <a:rPr lang="en-US" sz="2800" b="1" i="1" u="sng" dirty="0">
                <a:solidFill>
                  <a:srgbClr val="0070C0"/>
                </a:solidFill>
              </a:rPr>
              <a:t>see Item F on </a:t>
            </a:r>
            <a:r>
              <a:rPr lang="en-US" sz="2800" b="1" i="1" u="sng" dirty="0" err="1">
                <a:solidFill>
                  <a:srgbClr val="0070C0"/>
                </a:solidFill>
              </a:rPr>
              <a:t>pg</a:t>
            </a:r>
            <a:r>
              <a:rPr lang="en-US" sz="2800" b="1" i="1" u="sng" dirty="0">
                <a:solidFill>
                  <a:srgbClr val="0070C0"/>
                </a:solidFill>
              </a:rPr>
              <a:t> 375….then work the Example.</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Partial Dispositions</a:t>
            </a:r>
          </a:p>
        </p:txBody>
      </p:sp>
    </p:spTree>
    <p:extLst>
      <p:ext uri="{BB962C8B-B14F-4D97-AF65-F5344CB8AC3E}">
        <p14:creationId xmlns:p14="http://schemas.microsoft.com/office/powerpoint/2010/main" val="329937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a:xfrm>
            <a:off x="914400" y="26988"/>
            <a:ext cx="7315200" cy="1154112"/>
          </a:xfrm>
        </p:spPr>
        <p:txBody>
          <a:bodyPr/>
          <a:lstStyle/>
          <a:p>
            <a:pPr algn="ctr" eaLnBrk="1" hangingPunct="1"/>
            <a:br>
              <a:rPr lang="en-US" altLang="en-US" sz="4100">
                <a:ea typeface="ＭＳ Ｐゴシック" charset="-128"/>
              </a:rPr>
            </a:br>
            <a:br>
              <a:rPr lang="en-US" altLang="en-US" sz="4100" b="1">
                <a:ea typeface="ＭＳ Ｐゴシック" charset="-128"/>
              </a:rPr>
            </a:br>
            <a:r>
              <a:rPr lang="en-US" altLang="en-US" sz="4100" b="1">
                <a:ea typeface="ＭＳ Ｐゴシック" charset="-128"/>
              </a:rPr>
              <a:t>Please be courteous…</a:t>
            </a:r>
          </a:p>
        </p:txBody>
      </p:sp>
      <p:pic>
        <p:nvPicPr>
          <p:cNvPr id="34818" name="Content Placeholder 1" descr="Phone.jpg"/>
          <p:cNvPicPr>
            <a:picLocks noGrp="1" noChangeAspect="1"/>
          </p:cNvPicPr>
          <p:nvPr>
            <p:ph idx="1"/>
          </p:nvPr>
        </p:nvPicPr>
        <p:blipFill>
          <a:blip r:embed="rId2">
            <a:extLst>
              <a:ext uri="{28A0092B-C50C-407E-A947-70E740481C1C}">
                <a14:useLocalDpi xmlns:a14="http://schemas.microsoft.com/office/drawing/2010/main" val="0"/>
              </a:ext>
            </a:extLst>
          </a:blip>
          <a:srcRect t="397" b="150"/>
          <a:stretch>
            <a:fillRect/>
          </a:stretch>
        </p:blipFill>
        <p:spPr>
          <a:xfrm>
            <a:off x="4062413" y="1474788"/>
            <a:ext cx="4770437" cy="5129212"/>
          </a:xfrm>
        </p:spPr>
      </p:pic>
      <p:sp>
        <p:nvSpPr>
          <p:cNvPr id="34820" name="TextBox 4"/>
          <p:cNvSpPr txBox="1">
            <a:spLocks noChangeArrowheads="1"/>
          </p:cNvSpPr>
          <p:nvPr/>
        </p:nvSpPr>
        <p:spPr bwMode="auto">
          <a:xfrm>
            <a:off x="525463" y="2341563"/>
            <a:ext cx="352266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50000"/>
              </a:spcBef>
              <a:spcAft>
                <a:spcPct val="0"/>
              </a:spcAft>
              <a:defRPr sz="2400">
                <a:solidFill>
                  <a:schemeClr val="tx1"/>
                </a:solidFill>
                <a:latin typeface="Arial" charset="0"/>
                <a:ea typeface="ＭＳ Ｐゴシック" charset="-128"/>
              </a:defRPr>
            </a:lvl6pPr>
            <a:lvl7pPr marL="2971800" indent="-228600" eaLnBrk="0" fontAlgn="base" hangingPunct="0">
              <a:spcBef>
                <a:spcPct val="50000"/>
              </a:spcBef>
              <a:spcAft>
                <a:spcPct val="0"/>
              </a:spcAft>
              <a:defRPr sz="2400">
                <a:solidFill>
                  <a:schemeClr val="tx1"/>
                </a:solidFill>
                <a:latin typeface="Arial" charset="0"/>
                <a:ea typeface="ＭＳ Ｐゴシック" charset="-128"/>
              </a:defRPr>
            </a:lvl7pPr>
            <a:lvl8pPr marL="3429000" indent="-228600" eaLnBrk="0" fontAlgn="base" hangingPunct="0">
              <a:spcBef>
                <a:spcPct val="50000"/>
              </a:spcBef>
              <a:spcAft>
                <a:spcPct val="0"/>
              </a:spcAft>
              <a:defRPr sz="2400">
                <a:solidFill>
                  <a:schemeClr val="tx1"/>
                </a:solidFill>
                <a:latin typeface="Arial" charset="0"/>
                <a:ea typeface="ＭＳ Ｐゴシック" charset="-128"/>
              </a:defRPr>
            </a:lvl8pPr>
            <a:lvl9pPr marL="3886200" indent="-228600" eaLnBrk="0" fontAlgn="base" hangingPunct="0">
              <a:spcBef>
                <a:spcPct val="50000"/>
              </a:spcBef>
              <a:spcAft>
                <a:spcPct val="0"/>
              </a:spcAft>
              <a:defRPr sz="2400">
                <a:solidFill>
                  <a:schemeClr val="tx1"/>
                </a:solidFill>
                <a:latin typeface="Arial" charset="0"/>
                <a:ea typeface="ＭＳ Ｐゴシック" charset="-128"/>
              </a:defRPr>
            </a:lvl9pPr>
          </a:lstStyle>
          <a:p>
            <a:pPr eaLnBrk="1" hangingPunct="1"/>
            <a:r>
              <a:rPr lang="en-US" altLang="en-US"/>
              <a:t>Please turn your cell phone off (or to silent mode), and take any telephone calls out in the corridor.  </a:t>
            </a:r>
          </a:p>
          <a:p>
            <a:pPr eaLnBrk="1" hangingPunct="1"/>
            <a:endParaRPr lang="en-US" altLang="en-US"/>
          </a:p>
          <a:p>
            <a:pPr eaLnBrk="1" hangingPunct="1"/>
            <a:r>
              <a:rPr lang="en-US" altLang="en-US"/>
              <a:t>Thank you,</a:t>
            </a:r>
          </a:p>
          <a:p>
            <a:pPr eaLnBrk="1" hangingPunct="1"/>
            <a:r>
              <a:rPr lang="en-US" altLang="en-US"/>
              <a:t>Your friendly neighbor</a:t>
            </a:r>
          </a:p>
        </p:txBody>
      </p:sp>
    </p:spTree>
    <p:extLst>
      <p:ext uri="{BB962C8B-B14F-4D97-AF65-F5344CB8AC3E}">
        <p14:creationId xmlns:p14="http://schemas.microsoft.com/office/powerpoint/2010/main" val="246337029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679" y="2743200"/>
            <a:ext cx="6222638" cy="1905000"/>
          </a:xfrm>
        </p:spPr>
        <p:txBody>
          <a:bodyPr/>
          <a:lstStyle/>
          <a:p>
            <a:pPr algn="just">
              <a:spcBef>
                <a:spcPts val="0"/>
              </a:spcBef>
              <a:spcAft>
                <a:spcPts val="1800"/>
              </a:spcAft>
              <a:buClr>
                <a:srgbClr val="060606"/>
              </a:buClr>
            </a:pPr>
            <a:r>
              <a:rPr lang="en-US" sz="2800" b="1" u="sng" dirty="0" err="1">
                <a:solidFill>
                  <a:srgbClr val="0070C0"/>
                </a:solidFill>
              </a:rPr>
              <a:t>Pg</a:t>
            </a:r>
            <a:r>
              <a:rPr lang="en-US" sz="2800" b="1" u="sng" dirty="0">
                <a:solidFill>
                  <a:srgbClr val="0070C0"/>
                </a:solidFill>
              </a:rPr>
              <a:t> 376 in the book</a:t>
            </a:r>
          </a:p>
          <a:p>
            <a:pPr marL="858838" indent="-458788" algn="just">
              <a:spcBef>
                <a:spcPts val="0"/>
              </a:spcBef>
              <a:spcAft>
                <a:spcPts val="600"/>
              </a:spcAft>
              <a:buClr>
                <a:srgbClr val="060606"/>
              </a:buClr>
            </a:pPr>
            <a:r>
              <a:rPr lang="en-US" sz="2800" b="1" i="1" u="sng" dirty="0">
                <a:solidFill>
                  <a:srgbClr val="060606"/>
                </a:solidFill>
              </a:rPr>
              <a:t>Look at the NOTE box on page 376 regarding the IRC 179 issue. NICE!!</a:t>
            </a:r>
            <a:endParaRPr lang="en-US" sz="2800" b="1" i="1" u="sng" dirty="0">
              <a:solidFill>
                <a:srgbClr val="0070C0"/>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Partial Dispositions</a:t>
            </a:r>
          </a:p>
        </p:txBody>
      </p:sp>
    </p:spTree>
    <p:extLst>
      <p:ext uri="{BB962C8B-B14F-4D97-AF65-F5344CB8AC3E}">
        <p14:creationId xmlns:p14="http://schemas.microsoft.com/office/powerpoint/2010/main" val="13268596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198" y="2514600"/>
            <a:ext cx="5943600" cy="2057400"/>
          </a:xfrm>
        </p:spPr>
        <p:txBody>
          <a:bodyPr/>
          <a:lstStyle/>
          <a:p>
            <a:pPr algn="just">
              <a:spcBef>
                <a:spcPts val="0"/>
              </a:spcBef>
              <a:spcAft>
                <a:spcPts val="1800"/>
              </a:spcAft>
              <a:buClr>
                <a:srgbClr val="060606"/>
              </a:buClr>
            </a:pPr>
            <a:r>
              <a:rPr lang="en-US" sz="2800" b="1" u="sng" dirty="0">
                <a:solidFill>
                  <a:srgbClr val="0070C0"/>
                </a:solidFill>
              </a:rPr>
              <a:t>See </a:t>
            </a:r>
            <a:r>
              <a:rPr lang="en-US" sz="2800" b="1" u="sng" dirty="0" err="1">
                <a:solidFill>
                  <a:srgbClr val="0070C0"/>
                </a:solidFill>
              </a:rPr>
              <a:t>Pgs</a:t>
            </a:r>
            <a:r>
              <a:rPr lang="en-US" sz="2800" b="1" u="sng" dirty="0">
                <a:solidFill>
                  <a:srgbClr val="0070C0"/>
                </a:solidFill>
              </a:rPr>
              <a:t> 376-378 in the book</a:t>
            </a:r>
          </a:p>
          <a:p>
            <a:pPr marL="1144588" indent="-458788" algn="just">
              <a:spcBef>
                <a:spcPts val="0"/>
              </a:spcBef>
              <a:spcAft>
                <a:spcPts val="600"/>
              </a:spcAft>
              <a:buClr>
                <a:srgbClr val="060606"/>
              </a:buClr>
            </a:pPr>
            <a:r>
              <a:rPr lang="en-US" sz="2800" b="1" i="1" u="sng" dirty="0">
                <a:solidFill>
                  <a:srgbClr val="060606"/>
                </a:solidFill>
              </a:rPr>
              <a:t>IMPORTANT:</a:t>
            </a:r>
            <a:r>
              <a:rPr lang="en-US" sz="2800" b="1" dirty="0">
                <a:solidFill>
                  <a:srgbClr val="060606"/>
                </a:solidFill>
              </a:rPr>
              <a:t> Always use a professional firm that does this for a living.</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Cost Seg Studies</a:t>
            </a:r>
          </a:p>
        </p:txBody>
      </p:sp>
    </p:spTree>
    <p:extLst>
      <p:ext uri="{BB962C8B-B14F-4D97-AF65-F5344CB8AC3E}">
        <p14:creationId xmlns:p14="http://schemas.microsoft.com/office/powerpoint/2010/main" val="285133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199" y="2362200"/>
            <a:ext cx="6975402" cy="2819400"/>
          </a:xfrm>
        </p:spPr>
        <p:txBody>
          <a:bodyPr/>
          <a:lstStyle/>
          <a:p>
            <a:pPr marL="1144588" indent="-458788" algn="just">
              <a:spcBef>
                <a:spcPts val="0"/>
              </a:spcBef>
              <a:spcAft>
                <a:spcPts val="1800"/>
              </a:spcAft>
              <a:buClr>
                <a:srgbClr val="060606"/>
              </a:buClr>
            </a:pPr>
            <a:r>
              <a:rPr lang="en-US" sz="2800" b="1" i="1" u="sng" dirty="0">
                <a:solidFill>
                  <a:srgbClr val="060606"/>
                </a:solidFill>
              </a:rPr>
              <a:t>IMPORTANT: It can be done after the fact as well….</a:t>
            </a:r>
            <a:r>
              <a:rPr lang="en-US" sz="2800" b="1" i="1" u="sng" dirty="0">
                <a:solidFill>
                  <a:srgbClr val="0070C0"/>
                </a:solidFill>
              </a:rPr>
              <a:t>NOT IN BOOK.</a:t>
            </a:r>
          </a:p>
          <a:p>
            <a:pPr marL="1144588" indent="-458788" algn="just">
              <a:spcBef>
                <a:spcPts val="0"/>
              </a:spcBef>
              <a:spcAft>
                <a:spcPts val="600"/>
              </a:spcAft>
              <a:buClr>
                <a:srgbClr val="060606"/>
              </a:buClr>
            </a:pPr>
            <a:r>
              <a:rPr lang="en-US" sz="2800" b="1" i="1" u="sng" dirty="0">
                <a:solidFill>
                  <a:srgbClr val="060606"/>
                </a:solidFill>
              </a:rPr>
              <a:t>Must consider the NPV of cost vs benefit.</a:t>
            </a: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Cost Seg Studies</a:t>
            </a:r>
          </a:p>
        </p:txBody>
      </p:sp>
    </p:spTree>
    <p:extLst>
      <p:ext uri="{BB962C8B-B14F-4D97-AF65-F5344CB8AC3E}">
        <p14:creationId xmlns:p14="http://schemas.microsoft.com/office/powerpoint/2010/main" val="775888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199" y="2362200"/>
            <a:ext cx="6975402" cy="3276600"/>
          </a:xfrm>
        </p:spPr>
        <p:txBody>
          <a:bodyPr/>
          <a:lstStyle/>
          <a:p>
            <a:pPr marL="573088" indent="-404813" algn="just">
              <a:spcBef>
                <a:spcPts val="0"/>
              </a:spcBef>
              <a:spcAft>
                <a:spcPts val="1800"/>
              </a:spcAft>
              <a:buClr>
                <a:srgbClr val="060606"/>
              </a:buClr>
            </a:pPr>
            <a:r>
              <a:rPr lang="en-US" sz="2800" i="1" u="sng" dirty="0">
                <a:solidFill>
                  <a:srgbClr val="060606"/>
                </a:solidFill>
              </a:rPr>
              <a:t>Go over the Example on </a:t>
            </a:r>
            <a:r>
              <a:rPr lang="en-US" sz="2800" b="1" i="1" u="sng" dirty="0">
                <a:solidFill>
                  <a:srgbClr val="0070C0"/>
                </a:solidFill>
              </a:rPr>
              <a:t>page 380</a:t>
            </a:r>
            <a:r>
              <a:rPr lang="en-US" sz="2800" i="1" u="sng" dirty="0">
                <a:solidFill>
                  <a:srgbClr val="060606"/>
                </a:solidFill>
              </a:rPr>
              <a:t> for some good planning tips.</a:t>
            </a:r>
          </a:p>
          <a:p>
            <a:pPr marL="573088" indent="-404813" algn="just">
              <a:spcBef>
                <a:spcPts val="0"/>
              </a:spcBef>
              <a:spcAft>
                <a:spcPts val="1800"/>
              </a:spcAft>
              <a:buClr>
                <a:srgbClr val="060606"/>
              </a:buClr>
            </a:pPr>
            <a:r>
              <a:rPr lang="en-US" sz="2800" i="1" u="sng" dirty="0">
                <a:solidFill>
                  <a:srgbClr val="060606"/>
                </a:solidFill>
              </a:rPr>
              <a:t>Note the TCJA changes to bonus depreciation on </a:t>
            </a:r>
            <a:r>
              <a:rPr lang="en-US" sz="2800" b="1" i="1" u="sng" dirty="0">
                <a:solidFill>
                  <a:srgbClr val="0070C0"/>
                </a:solidFill>
              </a:rPr>
              <a:t>page 382, Items A-C</a:t>
            </a:r>
            <a:r>
              <a:rPr lang="en-US" sz="2800" i="1" u="sng" dirty="0">
                <a:solidFill>
                  <a:srgbClr val="060606"/>
                </a:solidFill>
              </a:rPr>
              <a:t>.</a:t>
            </a:r>
          </a:p>
          <a:p>
            <a:pPr marL="573088" indent="-404813" algn="just">
              <a:spcBef>
                <a:spcPts val="0"/>
              </a:spcBef>
              <a:spcAft>
                <a:spcPts val="1800"/>
              </a:spcAft>
              <a:buClr>
                <a:srgbClr val="060606"/>
              </a:buClr>
            </a:pPr>
            <a:r>
              <a:rPr lang="en-US" sz="2800" i="1" u="sng" dirty="0">
                <a:solidFill>
                  <a:srgbClr val="060606"/>
                </a:solidFill>
              </a:rPr>
              <a:t>QBID considerations: see </a:t>
            </a:r>
            <a:r>
              <a:rPr lang="en-US" sz="2800" b="1" i="1" u="sng" dirty="0">
                <a:solidFill>
                  <a:srgbClr val="0070C0"/>
                </a:solidFill>
              </a:rPr>
              <a:t>page 384 OBSERVATION box</a:t>
            </a:r>
            <a:r>
              <a:rPr lang="en-US" sz="2800" i="1" u="sng" dirty="0">
                <a:solidFill>
                  <a:srgbClr val="060606"/>
                </a:solidFill>
              </a:rPr>
              <a:t>.</a:t>
            </a:r>
          </a:p>
          <a:p>
            <a:pPr marL="1144588" indent="-458788" algn="just">
              <a:spcBef>
                <a:spcPts val="0"/>
              </a:spcBef>
              <a:spcAft>
                <a:spcPts val="1800"/>
              </a:spcAft>
              <a:buClr>
                <a:srgbClr val="060606"/>
              </a:buClr>
            </a:pPr>
            <a:endParaRPr lang="en-US" sz="2800" b="1" i="1" u="sng"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Depreciation Considerations</a:t>
            </a:r>
          </a:p>
        </p:txBody>
      </p:sp>
    </p:spTree>
    <p:extLst>
      <p:ext uri="{BB962C8B-B14F-4D97-AF65-F5344CB8AC3E}">
        <p14:creationId xmlns:p14="http://schemas.microsoft.com/office/powerpoint/2010/main" val="3743201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6199" y="2362200"/>
            <a:ext cx="6975402" cy="3276600"/>
          </a:xfrm>
        </p:spPr>
        <p:txBody>
          <a:bodyPr/>
          <a:lstStyle/>
          <a:p>
            <a:pPr marL="573088" indent="-404813" algn="just">
              <a:spcBef>
                <a:spcPts val="0"/>
              </a:spcBef>
              <a:spcAft>
                <a:spcPts val="1800"/>
              </a:spcAft>
              <a:buClr>
                <a:srgbClr val="060606"/>
              </a:buClr>
            </a:pPr>
            <a:r>
              <a:rPr lang="en-US" sz="2800" i="1" u="sng" dirty="0">
                <a:solidFill>
                  <a:srgbClr val="060606"/>
                </a:solidFill>
              </a:rPr>
              <a:t>Review the rule in </a:t>
            </a:r>
            <a:r>
              <a:rPr lang="en-US" sz="2800" i="1" u="sng" dirty="0">
                <a:solidFill>
                  <a:srgbClr val="0070C0"/>
                </a:solidFill>
              </a:rPr>
              <a:t>Item H, page 391</a:t>
            </a:r>
            <a:r>
              <a:rPr lang="en-US" sz="2800" i="1" u="sng" dirty="0">
                <a:solidFill>
                  <a:srgbClr val="060606"/>
                </a:solidFill>
              </a:rPr>
              <a:t>.</a:t>
            </a:r>
          </a:p>
          <a:p>
            <a:pPr marL="1090613" indent="-404813" algn="just">
              <a:spcBef>
                <a:spcPts val="0"/>
              </a:spcBef>
              <a:spcAft>
                <a:spcPts val="1800"/>
              </a:spcAft>
              <a:buClr>
                <a:srgbClr val="060606"/>
              </a:buClr>
            </a:pPr>
            <a:r>
              <a:rPr lang="en-US" sz="2800" i="1" u="sng" dirty="0">
                <a:solidFill>
                  <a:srgbClr val="060606"/>
                </a:solidFill>
              </a:rPr>
              <a:t>Many practitioners get trapped by the $25,500 figure that ONLY applies to IRC 179. It does NOT apply to BONUS depreciation, as shown in the </a:t>
            </a:r>
            <a:r>
              <a:rPr lang="en-US" sz="2800" b="1" i="1" u="sng" dirty="0">
                <a:solidFill>
                  <a:srgbClr val="0070C0"/>
                </a:solidFill>
              </a:rPr>
              <a:t>Example page 391</a:t>
            </a:r>
            <a:r>
              <a:rPr lang="en-US" sz="2800" i="1" u="sng" dirty="0">
                <a:solidFill>
                  <a:srgbClr val="060606"/>
                </a:solidFill>
              </a:rPr>
              <a:t>.</a:t>
            </a:r>
          </a:p>
          <a:p>
            <a:pPr marL="1144588" indent="-458788" algn="just">
              <a:spcBef>
                <a:spcPts val="0"/>
              </a:spcBef>
              <a:spcAft>
                <a:spcPts val="1800"/>
              </a:spcAft>
              <a:buClr>
                <a:srgbClr val="060606"/>
              </a:buClr>
            </a:pPr>
            <a:endParaRPr lang="en-US" sz="2800" b="1" i="1" u="sng" dirty="0">
              <a:solidFill>
                <a:srgbClr val="060606"/>
              </a:solidFill>
            </a:endParaRPr>
          </a:p>
        </p:txBody>
      </p:sp>
      <p:sp>
        <p:nvSpPr>
          <p:cNvPr id="6" name="TextBox 5">
            <a:extLst>
              <a:ext uri="{FF2B5EF4-FFF2-40B4-BE49-F238E27FC236}">
                <a16:creationId xmlns:a16="http://schemas.microsoft.com/office/drawing/2014/main" id="{B2F823D2-EE6A-42E5-8DE4-15122F38D5E6}"/>
              </a:ext>
            </a:extLst>
          </p:cNvPr>
          <p:cNvSpPr txBox="1"/>
          <p:nvPr/>
        </p:nvSpPr>
        <p:spPr>
          <a:xfrm>
            <a:off x="990599" y="237046"/>
            <a:ext cx="7162799"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23 Capitalization and Depreciation</a:t>
            </a:r>
          </a:p>
        </p:txBody>
      </p:sp>
      <p:sp>
        <p:nvSpPr>
          <p:cNvPr id="7" name="Title 1">
            <a:extLst>
              <a:ext uri="{FF2B5EF4-FFF2-40B4-BE49-F238E27FC236}">
                <a16:creationId xmlns:a16="http://schemas.microsoft.com/office/drawing/2014/main" id="{3FCD2401-A620-422E-80E4-58BF25F27327}"/>
              </a:ext>
            </a:extLst>
          </p:cNvPr>
          <p:cNvSpPr txBox="1">
            <a:spLocks/>
          </p:cNvSpPr>
          <p:nvPr/>
        </p:nvSpPr>
        <p:spPr bwMode="auto">
          <a:xfrm>
            <a:off x="304800" y="1066800"/>
            <a:ext cx="8458200" cy="609600"/>
          </a:xfrm>
          <a:prstGeom prst="rect">
            <a:avLst/>
          </a:prstGeom>
          <a:solidFill>
            <a:schemeClr val="accent3">
              <a:lumMod val="40000"/>
              <a:lumOff val="60000"/>
            </a:schemeClr>
          </a:solidFill>
          <a:ln w="9525">
            <a:solidFill>
              <a:srgbClr val="060606"/>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a:lnSpc>
                <a:spcPct val="100000"/>
              </a:lnSpc>
            </a:pPr>
            <a:r>
              <a:rPr lang="en-US" sz="3600" b="1" u="sng" kern="0" dirty="0">
                <a:solidFill>
                  <a:srgbClr val="FF0000"/>
                </a:solidFill>
              </a:rPr>
              <a:t>Depreciation Considerations</a:t>
            </a:r>
          </a:p>
        </p:txBody>
      </p:sp>
    </p:spTree>
    <p:extLst>
      <p:ext uri="{BB962C8B-B14F-4D97-AF65-F5344CB8AC3E}">
        <p14:creationId xmlns:p14="http://schemas.microsoft.com/office/powerpoint/2010/main" val="2391862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14912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211015" y="685800"/>
            <a:ext cx="8721970" cy="1118171"/>
          </a:xfrm>
        </p:spPr>
        <p:txBody>
          <a:bodyPr/>
          <a:lstStyle/>
          <a:p>
            <a:pPr algn="ctr" defTabSz="912813">
              <a:lnSpc>
                <a:spcPct val="100000"/>
              </a:lnSpc>
              <a:spcAft>
                <a:spcPts val="1200"/>
              </a:spcAft>
            </a:pPr>
            <a:r>
              <a:rPr lang="en-US" altLang="en-US" sz="3600" b="1" dirty="0"/>
              <a:t>Chapter 24</a:t>
            </a:r>
            <a:br>
              <a:rPr lang="en-US" altLang="en-US" sz="3600" b="1" dirty="0"/>
            </a:br>
            <a:r>
              <a:rPr lang="en-US" altLang="en-US" sz="3600" b="1" dirty="0"/>
              <a:t>Independent Contractor or Employee</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001000" y="152400"/>
            <a:ext cx="9319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395</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4233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917574" y="751225"/>
            <a:ext cx="7369175" cy="836612"/>
          </a:xfrm>
        </p:spPr>
        <p:txBody>
          <a:bodyPr/>
          <a:lstStyle/>
          <a:p>
            <a:pPr algn="ctr"/>
            <a:r>
              <a:rPr lang="en-US" altLang="en-US" sz="3600" b="1" u="sng" dirty="0">
                <a:ea typeface="ＭＳ Ｐゴシック" pitchFamily="-65" charset="-128"/>
              </a:rPr>
              <a:t>Major consideration for QBID</a:t>
            </a:r>
          </a:p>
        </p:txBody>
      </p:sp>
      <p:sp>
        <p:nvSpPr>
          <p:cNvPr id="122883" name="Content Placeholder 2"/>
          <p:cNvSpPr>
            <a:spLocks noGrp="1"/>
          </p:cNvSpPr>
          <p:nvPr>
            <p:ph idx="1"/>
          </p:nvPr>
        </p:nvSpPr>
        <p:spPr>
          <a:xfrm>
            <a:off x="1447800" y="2057400"/>
            <a:ext cx="6324600" cy="3810000"/>
          </a:xfrm>
        </p:spPr>
        <p:txBody>
          <a:bodyPr/>
          <a:lstStyle/>
          <a:p>
            <a:pPr algn="just">
              <a:buClr>
                <a:srgbClr val="060606"/>
              </a:buClr>
            </a:pPr>
            <a:r>
              <a:rPr lang="en-US" altLang="en-US" sz="2800" dirty="0">
                <a:solidFill>
                  <a:srgbClr val="060606"/>
                </a:solidFill>
                <a:ea typeface="ＭＳ Ｐゴシック" pitchFamily="-65" charset="-128"/>
              </a:rPr>
              <a:t>TCJA enactment will have major importance in this arena.</a:t>
            </a:r>
          </a:p>
          <a:p>
            <a:pPr marL="685800" algn="just">
              <a:buClr>
                <a:srgbClr val="060606"/>
              </a:buClr>
            </a:pPr>
            <a:r>
              <a:rPr lang="en-US" altLang="en-US" sz="2800" dirty="0">
                <a:solidFill>
                  <a:srgbClr val="060606"/>
                </a:solidFill>
                <a:ea typeface="ＭＳ Ｐゴシック" pitchFamily="-65" charset="-128"/>
              </a:rPr>
              <a:t>If employee status, no QBID</a:t>
            </a:r>
          </a:p>
          <a:p>
            <a:pPr marL="685800" algn="just">
              <a:buClr>
                <a:srgbClr val="060606"/>
              </a:buClr>
            </a:pPr>
            <a:r>
              <a:rPr lang="en-US" altLang="en-US" sz="2800" dirty="0">
                <a:solidFill>
                  <a:srgbClr val="060606"/>
                </a:solidFill>
                <a:ea typeface="ＭＳ Ｐゴシック" pitchFamily="-65" charset="-128"/>
              </a:rPr>
              <a:t>If independent contractor, may get a nice QBID</a:t>
            </a:r>
          </a:p>
          <a:p>
            <a:pPr marL="685800" algn="just">
              <a:buClr>
                <a:srgbClr val="060606"/>
              </a:buClr>
            </a:pPr>
            <a:r>
              <a:rPr lang="en-US" altLang="en-US" sz="2800" dirty="0">
                <a:solidFill>
                  <a:srgbClr val="060606"/>
                </a:solidFill>
                <a:ea typeface="ＭＳ Ｐゴシック" pitchFamily="-65" charset="-128"/>
              </a:rPr>
              <a:t>If a “statutory employee”….is the W-2 correctly marked?</a:t>
            </a:r>
          </a:p>
        </p:txBody>
      </p:sp>
      <p:sp>
        <p:nvSpPr>
          <p:cNvPr id="1228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37155880-19BC-4769-9723-68518BA545CF}"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67</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sp>
        <p:nvSpPr>
          <p:cNvPr id="5" name="TextBox 4">
            <a:extLst>
              <a:ext uri="{FF2B5EF4-FFF2-40B4-BE49-F238E27FC236}">
                <a16:creationId xmlns:a16="http://schemas.microsoft.com/office/drawing/2014/main" id="{7FB36071-B3F5-4E03-B5FA-4382B58C2536}"/>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586383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917574" y="751225"/>
            <a:ext cx="7369175" cy="836612"/>
          </a:xfrm>
        </p:spPr>
        <p:txBody>
          <a:bodyPr/>
          <a:lstStyle/>
          <a:p>
            <a:pPr algn="ctr"/>
            <a:r>
              <a:rPr lang="en-US" altLang="en-US" sz="3600" b="1" dirty="0">
                <a:ea typeface="ＭＳ Ｐゴシック" pitchFamily="-65" charset="-128"/>
              </a:rPr>
              <a:t>Four Types of Workers</a:t>
            </a:r>
          </a:p>
        </p:txBody>
      </p:sp>
      <p:sp>
        <p:nvSpPr>
          <p:cNvPr id="122883" name="Content Placeholder 2"/>
          <p:cNvSpPr>
            <a:spLocks noGrp="1"/>
          </p:cNvSpPr>
          <p:nvPr>
            <p:ph idx="1"/>
          </p:nvPr>
        </p:nvSpPr>
        <p:spPr>
          <a:xfrm>
            <a:off x="2209800" y="2057400"/>
            <a:ext cx="5102225" cy="2589212"/>
          </a:xfrm>
        </p:spPr>
        <p:txBody>
          <a:bodyPr/>
          <a:lstStyle/>
          <a:p>
            <a:r>
              <a:rPr lang="en-US" altLang="en-US" sz="2800" dirty="0">
                <a:solidFill>
                  <a:srgbClr val="060606"/>
                </a:solidFill>
                <a:ea typeface="ＭＳ Ｐゴシック" pitchFamily="-65" charset="-128"/>
              </a:rPr>
              <a:t>Common law employees</a:t>
            </a:r>
          </a:p>
          <a:p>
            <a:r>
              <a:rPr lang="en-US" altLang="en-US" sz="2800" dirty="0">
                <a:solidFill>
                  <a:srgbClr val="060606"/>
                </a:solidFill>
                <a:ea typeface="ＭＳ Ｐゴシック" pitchFamily="-65" charset="-128"/>
              </a:rPr>
              <a:t>Statutory employees</a:t>
            </a:r>
          </a:p>
          <a:p>
            <a:r>
              <a:rPr lang="en-US" altLang="en-US" sz="2800" dirty="0">
                <a:solidFill>
                  <a:srgbClr val="060606"/>
                </a:solidFill>
                <a:ea typeface="ＭＳ Ｐゴシック" pitchFamily="-65" charset="-128"/>
              </a:rPr>
              <a:t>Statutory non-employees</a:t>
            </a:r>
          </a:p>
          <a:p>
            <a:r>
              <a:rPr lang="en-US" altLang="en-US" sz="2800" dirty="0">
                <a:solidFill>
                  <a:srgbClr val="060606"/>
                </a:solidFill>
                <a:ea typeface="ＭＳ Ｐゴシック" pitchFamily="-65" charset="-128"/>
              </a:rPr>
              <a:t>Independent contractors</a:t>
            </a:r>
          </a:p>
        </p:txBody>
      </p:sp>
      <p:sp>
        <p:nvSpPr>
          <p:cNvPr id="1228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37155880-19BC-4769-9723-68518BA545CF}"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68</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sp>
        <p:nvSpPr>
          <p:cNvPr id="5" name="TextBox 4">
            <a:extLst>
              <a:ext uri="{FF2B5EF4-FFF2-40B4-BE49-F238E27FC236}">
                <a16:creationId xmlns:a16="http://schemas.microsoft.com/office/drawing/2014/main" id="{7FB36071-B3F5-4E03-B5FA-4382B58C2536}"/>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10257715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94493" y="995002"/>
            <a:ext cx="8415338" cy="544512"/>
          </a:xfrm>
        </p:spPr>
        <p:txBody>
          <a:bodyPr/>
          <a:lstStyle/>
          <a:p>
            <a:pPr algn="ctr"/>
            <a:r>
              <a:rPr lang="en-US" altLang="en-US" sz="3600" b="1" u="sng" dirty="0">
                <a:ea typeface="ＭＳ Ｐゴシック" pitchFamily="-65" charset="-128"/>
              </a:rPr>
              <a:t>Statutory Employees</a:t>
            </a:r>
          </a:p>
        </p:txBody>
      </p:sp>
      <p:sp>
        <p:nvSpPr>
          <p:cNvPr id="123907" name="Content Placeholder 2"/>
          <p:cNvSpPr>
            <a:spLocks noGrp="1"/>
          </p:cNvSpPr>
          <p:nvPr>
            <p:ph idx="1"/>
          </p:nvPr>
        </p:nvSpPr>
        <p:spPr>
          <a:xfrm>
            <a:off x="1338263" y="1545648"/>
            <a:ext cx="7086600" cy="4570412"/>
          </a:xfrm>
        </p:spPr>
        <p:txBody>
          <a:bodyPr/>
          <a:lstStyle/>
          <a:p>
            <a:r>
              <a:rPr lang="en-US" altLang="en-US" sz="2800" dirty="0">
                <a:solidFill>
                  <a:srgbClr val="060606"/>
                </a:solidFill>
                <a:ea typeface="ＭＳ Ｐゴシック" pitchFamily="-65" charset="-128"/>
              </a:rPr>
              <a:t>Considered employees for FICA and Medicare withholding</a:t>
            </a:r>
          </a:p>
          <a:p>
            <a:r>
              <a:rPr lang="en-US" altLang="en-US" sz="2800" dirty="0">
                <a:solidFill>
                  <a:srgbClr val="060606"/>
                </a:solidFill>
                <a:ea typeface="ＭＳ Ｐゴシック" pitchFamily="-65" charset="-128"/>
              </a:rPr>
              <a:t>They receive W2 Forms</a:t>
            </a:r>
          </a:p>
          <a:p>
            <a:r>
              <a:rPr lang="en-US" altLang="en-US" sz="2800" dirty="0">
                <a:solidFill>
                  <a:srgbClr val="060606"/>
                </a:solidFill>
                <a:ea typeface="ＭＳ Ｐゴシック" pitchFamily="-65" charset="-128"/>
              </a:rPr>
              <a:t>Statutory box will be checked</a:t>
            </a:r>
          </a:p>
          <a:p>
            <a:r>
              <a:rPr lang="en-US" altLang="en-US" sz="2800" dirty="0">
                <a:solidFill>
                  <a:srgbClr val="060606"/>
                </a:solidFill>
                <a:ea typeface="ＭＳ Ｐゴシック" pitchFamily="-65" charset="-128"/>
              </a:rPr>
              <a:t>Report W2 income on Schedule C</a:t>
            </a:r>
          </a:p>
          <a:p>
            <a:r>
              <a:rPr lang="en-US" altLang="en-US" sz="2800" dirty="0">
                <a:solidFill>
                  <a:srgbClr val="060606"/>
                </a:solidFill>
                <a:ea typeface="ＭＳ Ｐゴシック" pitchFamily="-65" charset="-128"/>
              </a:rPr>
              <a:t>Deduct related expenses on Schedule C</a:t>
            </a:r>
          </a:p>
          <a:p>
            <a:r>
              <a:rPr lang="en-US" altLang="en-US" sz="2800" dirty="0">
                <a:solidFill>
                  <a:srgbClr val="060606"/>
                </a:solidFill>
                <a:ea typeface="ＭＳ Ｐゴシック" pitchFamily="-65" charset="-128"/>
              </a:rPr>
              <a:t>Do not prepare Schedule SE</a:t>
            </a:r>
          </a:p>
          <a:p>
            <a:r>
              <a:rPr lang="en-US" altLang="en-US" sz="2800" b="1" dirty="0">
                <a:solidFill>
                  <a:srgbClr val="FF0000"/>
                </a:solidFill>
                <a:ea typeface="ＭＳ Ｐゴシック" pitchFamily="-65" charset="-128"/>
              </a:rPr>
              <a:t>Will be eligible for QBID!!!</a:t>
            </a:r>
          </a:p>
        </p:txBody>
      </p:sp>
      <p:sp>
        <p:nvSpPr>
          <p:cNvPr id="1239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226158DF-60C3-49D0-BE81-462BA9140E3C}"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69</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D49298D3-C9D0-4B14-BF0D-23E0A455881C}"/>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113916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914400" y="26988"/>
            <a:ext cx="7315200" cy="1154112"/>
          </a:xfrm>
        </p:spPr>
        <p:txBody>
          <a:bodyPr/>
          <a:lstStyle/>
          <a:p>
            <a:pPr algn="ctr" eaLnBrk="1" hangingPunct="1"/>
            <a:br>
              <a:rPr lang="en-US" altLang="en-US" sz="4100" b="1" dirty="0">
                <a:ea typeface="ＭＳ Ｐゴシック" charset="-128"/>
              </a:rPr>
            </a:br>
            <a:r>
              <a:rPr lang="en-US" altLang="en-US" sz="4100" b="1" dirty="0">
                <a:ea typeface="ＭＳ Ｐゴシック" charset="-128"/>
              </a:rPr>
              <a:t>Other Items</a:t>
            </a:r>
          </a:p>
        </p:txBody>
      </p:sp>
      <p:sp>
        <p:nvSpPr>
          <p:cNvPr id="3" name="Content Placeholder 2">
            <a:extLst>
              <a:ext uri="{FF2B5EF4-FFF2-40B4-BE49-F238E27FC236}">
                <a16:creationId xmlns:a16="http://schemas.microsoft.com/office/drawing/2014/main" id="{7FF83951-EB06-4975-A59F-23B6C2E86669}"/>
              </a:ext>
            </a:extLst>
          </p:cNvPr>
          <p:cNvSpPr>
            <a:spLocks noGrp="1"/>
          </p:cNvSpPr>
          <p:nvPr>
            <p:ph idx="1"/>
          </p:nvPr>
        </p:nvSpPr>
        <p:spPr>
          <a:xfrm>
            <a:off x="1143000" y="1981200"/>
            <a:ext cx="7369175" cy="3276600"/>
          </a:xfrm>
        </p:spPr>
        <p:txBody>
          <a:bodyPr/>
          <a:lstStyle/>
          <a:p>
            <a:r>
              <a:rPr lang="en-US" sz="3600" dirty="0"/>
              <a:t>Breaks</a:t>
            </a:r>
          </a:p>
          <a:p>
            <a:r>
              <a:rPr lang="en-US" sz="3600" dirty="0"/>
              <a:t>Lunch</a:t>
            </a:r>
          </a:p>
          <a:p>
            <a:r>
              <a:rPr lang="en-US" sz="3600" dirty="0"/>
              <a:t>Emailing the Gear Up instructors</a:t>
            </a:r>
          </a:p>
          <a:p>
            <a:r>
              <a:rPr lang="en-US" sz="3600" dirty="0"/>
              <a:t>Don’t distract those near you</a:t>
            </a:r>
          </a:p>
        </p:txBody>
      </p:sp>
    </p:spTree>
    <p:extLst>
      <p:ext uri="{BB962C8B-B14F-4D97-AF65-F5344CB8AC3E}">
        <p14:creationId xmlns:p14="http://schemas.microsoft.com/office/powerpoint/2010/main" val="420972545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2FCFD6AA-8EB7-44CD-BC56-F744BBA9BDB6}"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70</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sp>
        <p:nvSpPr>
          <p:cNvPr id="8" name="TextBox 7">
            <a:extLst>
              <a:ext uri="{FF2B5EF4-FFF2-40B4-BE49-F238E27FC236}">
                <a16:creationId xmlns:a16="http://schemas.microsoft.com/office/drawing/2014/main" id="{8002EEA3-E672-4EB5-9C80-AA7C21817358}"/>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pic>
        <p:nvPicPr>
          <p:cNvPr id="3" name="Picture 2">
            <a:extLst>
              <a:ext uri="{FF2B5EF4-FFF2-40B4-BE49-F238E27FC236}">
                <a16:creationId xmlns:a16="http://schemas.microsoft.com/office/drawing/2014/main" id="{491CC0E1-B464-45D8-9E74-1DE5809C0A10}"/>
              </a:ext>
            </a:extLst>
          </p:cNvPr>
          <p:cNvPicPr>
            <a:picLocks noChangeAspect="1"/>
          </p:cNvPicPr>
          <p:nvPr/>
        </p:nvPicPr>
        <p:blipFill rotWithShape="1">
          <a:blip r:embed="rId2"/>
          <a:srcRect l="31667" t="16667" r="30000" b="42000"/>
          <a:stretch/>
        </p:blipFill>
        <p:spPr>
          <a:xfrm>
            <a:off x="609600" y="871827"/>
            <a:ext cx="7924800" cy="5340626"/>
          </a:xfrm>
          <a:prstGeom prst="rect">
            <a:avLst/>
          </a:prstGeom>
        </p:spPr>
      </p:pic>
      <p:sp>
        <p:nvSpPr>
          <p:cNvPr id="124933" name="Right Arrow 12"/>
          <p:cNvSpPr>
            <a:spLocks noChangeArrowheads="1"/>
          </p:cNvSpPr>
          <p:nvPr/>
        </p:nvSpPr>
        <p:spPr bwMode="auto">
          <a:xfrm rot="20862955" flipV="1">
            <a:off x="4301561" y="3511434"/>
            <a:ext cx="819150" cy="411163"/>
          </a:xfrm>
          <a:prstGeom prst="rightArrow">
            <a:avLst>
              <a:gd name="adj1" fmla="val 50000"/>
              <a:gd name="adj2" fmla="val 5003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182880" bIns="0"/>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a:ln>
                <a:noFill/>
              </a:ln>
              <a:solidFill>
                <a:srgbClr val="4B4B4B"/>
              </a:solidFill>
              <a:effectLst/>
              <a:uLnTx/>
              <a:uFillTx/>
              <a:latin typeface="Arial" charset="0"/>
              <a:ea typeface="ＭＳ Ｐゴシック" pitchFamily="-65" charset="-128"/>
              <a:cs typeface="Arial" charset="0"/>
            </a:endParaRPr>
          </a:p>
        </p:txBody>
      </p:sp>
    </p:spTree>
    <p:extLst>
      <p:ext uri="{BB962C8B-B14F-4D97-AF65-F5344CB8AC3E}">
        <p14:creationId xmlns:p14="http://schemas.microsoft.com/office/powerpoint/2010/main" val="806136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66725" y="987277"/>
            <a:ext cx="8415338" cy="544512"/>
          </a:xfrm>
        </p:spPr>
        <p:txBody>
          <a:bodyPr/>
          <a:lstStyle/>
          <a:p>
            <a:pPr algn="ctr"/>
            <a:r>
              <a:rPr lang="en-US" altLang="en-US" sz="3600" b="1" u="sng" dirty="0">
                <a:ea typeface="ＭＳ Ｐゴシック" pitchFamily="-65" charset="-128"/>
              </a:rPr>
              <a:t>Statutory Employees</a:t>
            </a:r>
          </a:p>
        </p:txBody>
      </p:sp>
      <p:sp>
        <p:nvSpPr>
          <p:cNvPr id="3" name="Content Placeholder 2"/>
          <p:cNvSpPr>
            <a:spLocks noGrp="1"/>
          </p:cNvSpPr>
          <p:nvPr>
            <p:ph idx="1"/>
          </p:nvPr>
        </p:nvSpPr>
        <p:spPr>
          <a:xfrm>
            <a:off x="792163" y="1861248"/>
            <a:ext cx="7369175" cy="4009475"/>
          </a:xfrm>
        </p:spPr>
        <p:txBody>
          <a:bodyPr/>
          <a:lstStyle/>
          <a:p>
            <a:pPr marL="0" indent="0">
              <a:spcBef>
                <a:spcPts val="0"/>
              </a:spcBef>
              <a:buFontTx/>
              <a:buNone/>
              <a:defRPr/>
            </a:pPr>
            <a:r>
              <a:rPr lang="en-US" sz="2800" dirty="0">
                <a:solidFill>
                  <a:srgbClr val="060606"/>
                </a:solidFill>
              </a:rPr>
              <a:t>Who are they:</a:t>
            </a:r>
          </a:p>
          <a:p>
            <a:pPr marL="738188">
              <a:spcBef>
                <a:spcPts val="0"/>
              </a:spcBef>
              <a:spcAft>
                <a:spcPts val="1200"/>
              </a:spcAft>
              <a:defRPr/>
            </a:pPr>
            <a:r>
              <a:rPr lang="en-US" sz="2800" dirty="0">
                <a:solidFill>
                  <a:srgbClr val="060606"/>
                </a:solidFill>
              </a:rPr>
              <a:t>Drivers distributing beverages, meat vegetables, fruits, bakery products, laundry or dry cleaning</a:t>
            </a:r>
          </a:p>
          <a:p>
            <a:pPr marL="738188">
              <a:spcBef>
                <a:spcPts val="0"/>
              </a:spcBef>
              <a:spcAft>
                <a:spcPts val="1200"/>
              </a:spcAft>
              <a:defRPr/>
            </a:pPr>
            <a:r>
              <a:rPr lang="en-US" sz="2800" dirty="0">
                <a:solidFill>
                  <a:srgbClr val="060606"/>
                </a:solidFill>
              </a:rPr>
              <a:t>Life insurance agents full time - primarily for one company</a:t>
            </a:r>
          </a:p>
          <a:p>
            <a:pPr marL="738188">
              <a:spcBef>
                <a:spcPts val="0"/>
              </a:spcBef>
              <a:spcAft>
                <a:spcPts val="1200"/>
              </a:spcAft>
              <a:defRPr/>
            </a:pPr>
            <a:r>
              <a:rPr lang="en-US" sz="2800" dirty="0">
                <a:solidFill>
                  <a:srgbClr val="060606"/>
                </a:solidFill>
              </a:rPr>
              <a:t>Home workers</a:t>
            </a:r>
          </a:p>
          <a:p>
            <a:pPr marL="738188">
              <a:spcBef>
                <a:spcPts val="0"/>
              </a:spcBef>
              <a:spcAft>
                <a:spcPts val="1200"/>
              </a:spcAft>
              <a:defRPr/>
            </a:pPr>
            <a:r>
              <a:rPr lang="en-US" sz="2800" dirty="0">
                <a:solidFill>
                  <a:srgbClr val="060606"/>
                </a:solidFill>
              </a:rPr>
              <a:t>Travelling sales agents</a:t>
            </a:r>
          </a:p>
        </p:txBody>
      </p:sp>
      <p:sp>
        <p:nvSpPr>
          <p:cNvPr id="1259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50000"/>
              </a:spcBef>
              <a:buClr>
                <a:schemeClr val="tx2"/>
              </a:buClr>
              <a:buChar char="•"/>
              <a:defRPr sz="2400">
                <a:solidFill>
                  <a:schemeClr val="tx1"/>
                </a:solidFill>
                <a:latin typeface="Arial" charset="0"/>
                <a:ea typeface="ＭＳ Ｐゴシック" pitchFamily="-65" charset="-128"/>
              </a:defRPr>
            </a:lvl1pPr>
            <a:lvl2pPr marL="742950" indent="-285750" eaLnBrk="0" hangingPunct="0">
              <a:spcBef>
                <a:spcPct val="30000"/>
              </a:spcBef>
              <a:buClr>
                <a:schemeClr val="tx2"/>
              </a:buClr>
              <a:buFont typeface="Arial" charset="0"/>
              <a:buChar char="–"/>
              <a:defRPr sz="2000">
                <a:solidFill>
                  <a:schemeClr val="tx1"/>
                </a:solidFill>
                <a:latin typeface="Arial" charset="0"/>
                <a:ea typeface="ＭＳ Ｐゴシック" pitchFamily="-65" charset="-128"/>
              </a:defRPr>
            </a:lvl2pPr>
            <a:lvl3pPr marL="1143000" indent="-228600" eaLnBrk="0" hangingPunct="0">
              <a:spcBef>
                <a:spcPct val="25000"/>
              </a:spcBef>
              <a:buClr>
                <a:schemeClr val="tx2"/>
              </a:buClr>
              <a:buChar char="•"/>
              <a:defRPr sz="2400">
                <a:solidFill>
                  <a:schemeClr val="tx1"/>
                </a:solidFill>
                <a:latin typeface="Arial" charset="0"/>
                <a:ea typeface="ＭＳ Ｐゴシック" pitchFamily="-65" charset="-128"/>
              </a:defRPr>
            </a:lvl3pPr>
            <a:lvl4pPr marL="1600200" indent="-228600" eaLnBrk="0" hangingPunct="0">
              <a:spcBef>
                <a:spcPct val="20000"/>
              </a:spcBef>
              <a:buClr>
                <a:schemeClr val="tx2"/>
              </a:buClr>
              <a:buFont typeface="Arial" charset="0"/>
              <a:buChar char="–"/>
              <a:defRPr sz="1600">
                <a:solidFill>
                  <a:schemeClr val="tx1"/>
                </a:solidFill>
                <a:latin typeface="Arial" charset="0"/>
                <a:ea typeface="ＭＳ Ｐゴシック" pitchFamily="-65" charset="-128"/>
              </a:defRPr>
            </a:lvl4pPr>
            <a:lvl5pPr marL="2057400" indent="-228600" eaLnBrk="0" hangingPunct="0">
              <a:spcBef>
                <a:spcPct val="20000"/>
              </a:spcBef>
              <a:buClr>
                <a:schemeClr val="tx2"/>
              </a:buClr>
              <a:buChar char="•"/>
              <a:defRPr sz="1400">
                <a:solidFill>
                  <a:schemeClr val="tx1"/>
                </a:solidFill>
                <a:latin typeface="Arial" charset="0"/>
                <a:ea typeface="ＭＳ Ｐゴシック" pitchFamily="-65"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65"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F9711866-3A0D-4E2A-853C-40AE6F6B7C7D}" type="slidenum">
              <a:rPr kumimoji="0" lang="en-US" altLang="en-US" sz="800" b="0" i="0" u="none" strike="noStrike" kern="1200" cap="none" spc="0" normalizeH="0" baseline="0" noProof="0" smtClean="0">
                <a:ln>
                  <a:noFill/>
                </a:ln>
                <a:solidFill>
                  <a:srgbClr val="4B4B4B"/>
                </a:solidFill>
                <a:effectLst/>
                <a:uLnTx/>
                <a:uFillTx/>
                <a:latin typeface="Arial" charset="0"/>
                <a:ea typeface="ＭＳ Ｐゴシック" pitchFamily="-65" charset="-128"/>
                <a:cs typeface="+mn-cs"/>
              </a:rPr>
              <a:pPr marL="0" marR="0" lvl="0" indent="0" algn="r" defTabSz="914400" rtl="0" eaLnBrk="0" fontAlgn="base" latinLnBrk="0" hangingPunct="0">
                <a:lnSpc>
                  <a:spcPct val="100000"/>
                </a:lnSpc>
                <a:spcBef>
                  <a:spcPct val="50000"/>
                </a:spcBef>
                <a:spcAft>
                  <a:spcPct val="0"/>
                </a:spcAft>
                <a:buClrTx/>
                <a:buSzTx/>
                <a:buFontTx/>
                <a:buNone/>
                <a:tabLst/>
                <a:defRPr/>
              </a:pPr>
              <a:t>71</a:t>
            </a:fld>
            <a:endParaRPr kumimoji="0" lang="en-US" altLang="en-US" sz="800" b="0" i="0" u="none" strike="noStrike" kern="1200" cap="none" spc="0" normalizeH="0" baseline="0" noProof="0">
              <a:ln>
                <a:noFill/>
              </a:ln>
              <a:solidFill>
                <a:srgbClr val="4B4B4B"/>
              </a:solidFill>
              <a:effectLst/>
              <a:uLnTx/>
              <a:uFillTx/>
              <a:latin typeface="Arial" charset="0"/>
              <a:ea typeface="ＭＳ Ｐゴシック" pitchFamily="-65" charset="-128"/>
              <a:cs typeface="+mn-cs"/>
            </a:endParaRPr>
          </a:p>
        </p:txBody>
      </p:sp>
      <p:sp>
        <p:nvSpPr>
          <p:cNvPr id="6" name="TextBox 5">
            <a:extLst>
              <a:ext uri="{FF2B5EF4-FFF2-40B4-BE49-F238E27FC236}">
                <a16:creationId xmlns:a16="http://schemas.microsoft.com/office/drawing/2014/main" id="{A03D1E89-9CBB-45A4-8BED-F739B192B32B}"/>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29970645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6725" y="949176"/>
            <a:ext cx="8415338" cy="544512"/>
          </a:xfrm>
        </p:spPr>
        <p:txBody>
          <a:bodyPr/>
          <a:lstStyle/>
          <a:p>
            <a:pPr algn="ctr"/>
            <a:r>
              <a:rPr lang="en-US" altLang="en-US" sz="3600" b="1" dirty="0">
                <a:ea typeface="ＭＳ Ｐゴシック" pitchFamily="34" charset="-128"/>
              </a:rPr>
              <a:t>Statutory </a:t>
            </a:r>
            <a:r>
              <a:rPr lang="en-US" altLang="en-US" sz="3600" b="1" u="sng" dirty="0">
                <a:ea typeface="ＭＳ Ｐゴシック" pitchFamily="34" charset="-128"/>
              </a:rPr>
              <a:t>Non</a:t>
            </a:r>
            <a:r>
              <a:rPr lang="en-US" altLang="en-US" sz="3600" b="1" dirty="0">
                <a:ea typeface="ＭＳ Ｐゴシック" pitchFamily="34" charset="-128"/>
              </a:rPr>
              <a:t>employees</a:t>
            </a:r>
          </a:p>
        </p:txBody>
      </p:sp>
      <p:sp>
        <p:nvSpPr>
          <p:cNvPr id="3" name="Content Placeholder 2"/>
          <p:cNvSpPr>
            <a:spLocks noGrp="1"/>
          </p:cNvSpPr>
          <p:nvPr>
            <p:ph idx="1"/>
          </p:nvPr>
        </p:nvSpPr>
        <p:spPr>
          <a:xfrm>
            <a:off x="1284289" y="1676400"/>
            <a:ext cx="6869112" cy="3886200"/>
          </a:xfrm>
        </p:spPr>
        <p:txBody>
          <a:bodyPr/>
          <a:lstStyle/>
          <a:p>
            <a:pPr marL="0" indent="0">
              <a:buFontTx/>
              <a:buNone/>
              <a:defRPr/>
            </a:pPr>
            <a:r>
              <a:rPr lang="en-US" sz="2800" dirty="0">
                <a:solidFill>
                  <a:srgbClr val="060606"/>
                </a:solidFill>
              </a:rPr>
              <a:t>Who are they:</a:t>
            </a:r>
          </a:p>
          <a:p>
            <a:pPr marL="684213">
              <a:defRPr/>
            </a:pPr>
            <a:r>
              <a:rPr lang="en-US" sz="2800" dirty="0">
                <a:solidFill>
                  <a:srgbClr val="060606"/>
                </a:solidFill>
              </a:rPr>
              <a:t>Workers paid relative to their sales</a:t>
            </a:r>
          </a:p>
          <a:p>
            <a:pPr marL="684213">
              <a:defRPr/>
            </a:pPr>
            <a:r>
              <a:rPr lang="en-US" sz="2800" dirty="0">
                <a:solidFill>
                  <a:srgbClr val="060606"/>
                </a:solidFill>
              </a:rPr>
              <a:t>Perform under a written contract</a:t>
            </a:r>
          </a:p>
          <a:p>
            <a:pPr marL="684213">
              <a:defRPr/>
            </a:pPr>
            <a:r>
              <a:rPr lang="en-US" sz="2800" dirty="0">
                <a:solidFill>
                  <a:srgbClr val="060606"/>
                </a:solidFill>
              </a:rPr>
              <a:t>Must be a direct seller </a:t>
            </a:r>
          </a:p>
          <a:p>
            <a:pPr marL="684213">
              <a:defRPr/>
            </a:pPr>
            <a:r>
              <a:rPr lang="en-US" sz="2800" dirty="0">
                <a:solidFill>
                  <a:srgbClr val="060606"/>
                </a:solidFill>
              </a:rPr>
              <a:t>Licensed real estate agents</a:t>
            </a:r>
          </a:p>
          <a:p>
            <a:pPr marL="684213">
              <a:defRPr/>
            </a:pPr>
            <a:r>
              <a:rPr lang="en-US" sz="2800" dirty="0">
                <a:solidFill>
                  <a:srgbClr val="060606"/>
                </a:solidFill>
              </a:rPr>
              <a:t>Licensed real estate appraisers</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421164C0-862D-4E29-ADCD-FA1D75EA142E}"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72</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sp>
        <p:nvSpPr>
          <p:cNvPr id="6" name="TextBox 5">
            <a:extLst>
              <a:ext uri="{FF2B5EF4-FFF2-40B4-BE49-F238E27FC236}">
                <a16:creationId xmlns:a16="http://schemas.microsoft.com/office/drawing/2014/main" id="{0421D6D9-3CA8-4359-AD57-6E0C1336CA1F}"/>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58968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0999" y="979009"/>
            <a:ext cx="8610600" cy="722312"/>
          </a:xfrm>
        </p:spPr>
        <p:txBody>
          <a:bodyPr/>
          <a:lstStyle/>
          <a:p>
            <a:r>
              <a:rPr lang="en-US" altLang="en-US" sz="3600" b="1" dirty="0">
                <a:ea typeface="ＭＳ Ｐゴシック" pitchFamily="34" charset="-128"/>
              </a:rPr>
              <a:t>Can Worker Receive Both W2 and 1099</a:t>
            </a:r>
          </a:p>
        </p:txBody>
      </p:sp>
      <p:sp>
        <p:nvSpPr>
          <p:cNvPr id="3" name="Content Placeholder 2"/>
          <p:cNvSpPr>
            <a:spLocks noGrp="1"/>
          </p:cNvSpPr>
          <p:nvPr>
            <p:ph idx="1"/>
          </p:nvPr>
        </p:nvSpPr>
        <p:spPr>
          <a:xfrm>
            <a:off x="1001712" y="1913866"/>
            <a:ext cx="7369175" cy="3732212"/>
          </a:xfrm>
        </p:spPr>
        <p:txBody>
          <a:bodyPr/>
          <a:lstStyle/>
          <a:p>
            <a:pPr marL="0" indent="0" algn="ctr">
              <a:buFontTx/>
              <a:buNone/>
              <a:defRPr/>
            </a:pPr>
            <a:r>
              <a:rPr lang="en-US" sz="2800" u="sng" dirty="0">
                <a:solidFill>
                  <a:srgbClr val="060606"/>
                </a:solidFill>
              </a:rPr>
              <a:t>IRS has a bias against “dual service”</a:t>
            </a:r>
          </a:p>
          <a:p>
            <a:pPr marL="628650" indent="0">
              <a:buFontTx/>
              <a:buNone/>
              <a:defRPr/>
            </a:pPr>
            <a:r>
              <a:rPr lang="en-US" sz="2800" dirty="0">
                <a:solidFill>
                  <a:srgbClr val="060606"/>
                </a:solidFill>
              </a:rPr>
              <a:t>Some exceptions:</a:t>
            </a:r>
          </a:p>
          <a:p>
            <a:pPr marL="1311275">
              <a:defRPr/>
            </a:pPr>
            <a:r>
              <a:rPr lang="en-US" sz="2800" dirty="0">
                <a:solidFill>
                  <a:srgbClr val="060606"/>
                </a:solidFill>
              </a:rPr>
              <a:t>Officer (W2) and director (1099)</a:t>
            </a:r>
          </a:p>
          <a:p>
            <a:pPr marL="1311275">
              <a:defRPr/>
            </a:pPr>
            <a:r>
              <a:rPr lang="en-US" sz="2800" dirty="0">
                <a:solidFill>
                  <a:srgbClr val="060606"/>
                </a:solidFill>
              </a:rPr>
              <a:t>Officer (W2) and salesman (1099)</a:t>
            </a:r>
          </a:p>
          <a:p>
            <a:pPr marL="1311275">
              <a:defRPr/>
            </a:pPr>
            <a:r>
              <a:rPr lang="en-US" sz="2800" dirty="0">
                <a:solidFill>
                  <a:srgbClr val="060606"/>
                </a:solidFill>
              </a:rPr>
              <a:t>Real Estate Agent (1099) and bookkeeper (W2)</a:t>
            </a:r>
          </a:p>
        </p:txBody>
      </p:sp>
      <p:sp>
        <p:nvSpPr>
          <p:cNvPr id="225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88018960-8F07-4EB0-93C3-84D2093BE787}"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73</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sp>
        <p:nvSpPr>
          <p:cNvPr id="6" name="TextBox 5">
            <a:extLst>
              <a:ext uri="{FF2B5EF4-FFF2-40B4-BE49-F238E27FC236}">
                <a16:creationId xmlns:a16="http://schemas.microsoft.com/office/drawing/2014/main" id="{847F93DF-DA30-4AD4-8D8F-F02E7B45B397}"/>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3748029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926346" y="1676400"/>
            <a:ext cx="7369175" cy="2284412"/>
          </a:xfrm>
        </p:spPr>
        <p:txBody>
          <a:bodyPr/>
          <a:lstStyle/>
          <a:p>
            <a:r>
              <a:rPr lang="en-US" altLang="en-US" sz="2800" dirty="0">
                <a:solidFill>
                  <a:srgbClr val="060606"/>
                </a:solidFill>
                <a:ea typeface="ＭＳ Ｐゴシック" pitchFamily="34" charset="-128"/>
              </a:rPr>
              <a:t>It’s not a matter of choice</a:t>
            </a:r>
          </a:p>
          <a:p>
            <a:pPr lvl="1"/>
            <a:r>
              <a:rPr lang="en-US" altLang="en-US" sz="2800" dirty="0">
                <a:solidFill>
                  <a:srgbClr val="060606"/>
                </a:solidFill>
                <a:ea typeface="ＭＳ Ｐゴシック" pitchFamily="34" charset="-128"/>
              </a:rPr>
              <a:t>Even if both the employer and the worker are in agreement</a:t>
            </a:r>
          </a:p>
          <a:p>
            <a:pPr lvl="1"/>
            <a:r>
              <a:rPr lang="en-US" altLang="en-US" sz="2800" b="1" dirty="0">
                <a:solidFill>
                  <a:srgbClr val="FF0000"/>
                </a:solidFill>
                <a:ea typeface="ＭＳ Ｐゴシック" pitchFamily="34" charset="-128"/>
              </a:rPr>
              <a:t>Remember:</a:t>
            </a:r>
            <a:r>
              <a:rPr lang="en-US" altLang="en-US" sz="2800" dirty="0">
                <a:solidFill>
                  <a:srgbClr val="060606"/>
                </a:solidFill>
                <a:ea typeface="ＭＳ Ｐゴシック" pitchFamily="34" charset="-128"/>
              </a:rPr>
              <a:t> a HIPPO is always a HIPPO no matter how you dress it up!!</a:t>
            </a:r>
          </a:p>
          <a:p>
            <a:r>
              <a:rPr lang="en-US" altLang="en-US" sz="2800" dirty="0">
                <a:solidFill>
                  <a:srgbClr val="060606"/>
                </a:solidFill>
                <a:ea typeface="ＭＳ Ｐゴシック" pitchFamily="34" charset="-128"/>
              </a:rPr>
              <a:t>It’s a matter of facts and circumstances</a:t>
            </a: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61BC80C-CDE1-4ABA-9925-6373F9A9BDA9}"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74</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pic>
        <p:nvPicPr>
          <p:cNvPr id="1026" name="Picture 2" descr="https://classroomclipart.com/images/gallery/Clipart/Animals/Hippo_Clipart/TN_cute-hippo-cartoon-186.jpg">
            <a:extLst>
              <a:ext uri="{FF2B5EF4-FFF2-40B4-BE49-F238E27FC236}">
                <a16:creationId xmlns:a16="http://schemas.microsoft.com/office/drawing/2014/main" id="{A0EC77EA-0907-4087-9490-333619A44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709672"/>
            <a:ext cx="2438400" cy="18006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858750-3DF7-4C2D-A60F-A9E53289154F}"/>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544545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61BC80C-CDE1-4ABA-9925-6373F9A9BDA9}"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75</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587F6ABA-C6FE-4A91-A4CB-8237C8C9FEE0}"/>
              </a:ext>
            </a:extLst>
          </p:cNvPr>
          <p:cNvSpPr txBox="1"/>
          <p:nvPr/>
        </p:nvSpPr>
        <p:spPr>
          <a:xfrm>
            <a:off x="1295400" y="2057400"/>
            <a:ext cx="6858000" cy="2862322"/>
          </a:xfrm>
          <a:prstGeom prst="rect">
            <a:avLst/>
          </a:prstGeom>
          <a:noFill/>
        </p:spPr>
        <p:txBody>
          <a:bodyPr wrap="square" rtlCol="0">
            <a:spAutoFit/>
          </a:bodyPr>
          <a:lstStyle/>
          <a:p>
            <a:pPr algn="ctr"/>
            <a:r>
              <a:rPr lang="en-US" sz="6000" b="1" i="1" u="sng" dirty="0">
                <a:solidFill>
                  <a:srgbClr val="FF0000"/>
                </a:solidFill>
              </a:rPr>
              <a:t>THE REAL ISSUE, FOR MOST OF OUR CLIENTS?</a:t>
            </a:r>
          </a:p>
        </p:txBody>
      </p:sp>
      <p:sp>
        <p:nvSpPr>
          <p:cNvPr id="8" name="TextBox 7">
            <a:extLst>
              <a:ext uri="{FF2B5EF4-FFF2-40B4-BE49-F238E27FC236}">
                <a16:creationId xmlns:a16="http://schemas.microsoft.com/office/drawing/2014/main" id="{8155DCB6-FF5A-4764-AE10-05333B4A1EC9}"/>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3460094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61BC80C-CDE1-4ABA-9925-6373F9A9BDA9}"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76</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587F6ABA-C6FE-4A91-A4CB-8237C8C9FEE0}"/>
              </a:ext>
            </a:extLst>
          </p:cNvPr>
          <p:cNvSpPr txBox="1"/>
          <p:nvPr/>
        </p:nvSpPr>
        <p:spPr>
          <a:xfrm>
            <a:off x="1295400" y="1600200"/>
            <a:ext cx="6991350" cy="1200329"/>
          </a:xfrm>
          <a:prstGeom prst="rect">
            <a:avLst/>
          </a:prstGeom>
          <a:noFill/>
        </p:spPr>
        <p:txBody>
          <a:bodyPr wrap="square" rtlCol="0">
            <a:spAutoFit/>
          </a:bodyPr>
          <a:lstStyle/>
          <a:p>
            <a:pPr algn="ctr"/>
            <a:r>
              <a:rPr lang="en-US" sz="3600" b="1" i="1" u="sng" dirty="0">
                <a:solidFill>
                  <a:srgbClr val="FF0000"/>
                </a:solidFill>
              </a:rPr>
              <a:t>Just how much do you LUV your employees?!</a:t>
            </a:r>
          </a:p>
        </p:txBody>
      </p:sp>
      <p:pic>
        <p:nvPicPr>
          <p:cNvPr id="2050" name="Picture 2" descr="http://images.clipartpanda.com/love-clipart-yToe9Lejc.png">
            <a:extLst>
              <a:ext uri="{FF2B5EF4-FFF2-40B4-BE49-F238E27FC236}">
                <a16:creationId xmlns:a16="http://schemas.microsoft.com/office/drawing/2014/main" id="{F7212D38-28BD-43BC-B0E1-F8A4725FE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58477"/>
            <a:ext cx="4514850" cy="33359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C47CEC-A6D1-48C9-B507-E20318F365FA}"/>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3700158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50000"/>
              </a:spcBef>
              <a:buClr>
                <a:schemeClr val="tx2"/>
              </a:buClr>
              <a:buChar char="•"/>
              <a:defRPr sz="2400">
                <a:solidFill>
                  <a:schemeClr val="tx1"/>
                </a:solidFill>
                <a:latin typeface="Arial" charset="0"/>
                <a:ea typeface="ＭＳ Ｐゴシック" pitchFamily="34" charset="-128"/>
              </a:defRPr>
            </a:lvl1pPr>
            <a:lvl2pPr marL="742950" indent="-285750">
              <a:spcBef>
                <a:spcPct val="30000"/>
              </a:spcBef>
              <a:buClr>
                <a:schemeClr val="tx2"/>
              </a:buClr>
              <a:buFont typeface="Arial" charset="0"/>
              <a:buChar char="–"/>
              <a:defRPr sz="2000">
                <a:solidFill>
                  <a:schemeClr val="tx1"/>
                </a:solidFill>
                <a:latin typeface="Arial" charset="0"/>
                <a:ea typeface="ＭＳ Ｐゴシック" pitchFamily="34" charset="-128"/>
              </a:defRPr>
            </a:lvl2pPr>
            <a:lvl3pPr marL="1143000" indent="-228600">
              <a:spcBef>
                <a:spcPct val="25000"/>
              </a:spcBef>
              <a:buClr>
                <a:schemeClr val="tx2"/>
              </a:buClr>
              <a:buChar char="•"/>
              <a:defRPr sz="2400">
                <a:solidFill>
                  <a:schemeClr val="tx1"/>
                </a:solidFill>
                <a:latin typeface="Arial" charset="0"/>
                <a:ea typeface="ＭＳ Ｐゴシック" pitchFamily="34" charset="-128"/>
              </a:defRPr>
            </a:lvl3pPr>
            <a:lvl4pPr marL="1600200" indent="-228600">
              <a:spcBef>
                <a:spcPct val="20000"/>
              </a:spcBef>
              <a:buClr>
                <a:schemeClr val="tx2"/>
              </a:buClr>
              <a:buFont typeface="Arial" charset="0"/>
              <a:buChar char="–"/>
              <a:defRPr sz="1600">
                <a:solidFill>
                  <a:schemeClr val="tx1"/>
                </a:solidFill>
                <a:latin typeface="Arial" charset="0"/>
                <a:ea typeface="ＭＳ Ｐゴシック" pitchFamily="34" charset="-128"/>
              </a:defRPr>
            </a:lvl4pPr>
            <a:lvl5pPr marL="2057400" indent="-228600">
              <a:spcBef>
                <a:spcPct val="20000"/>
              </a:spcBef>
              <a:buClr>
                <a:schemeClr val="tx2"/>
              </a:buClr>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2"/>
              </a:buClr>
              <a:buChar char="•"/>
              <a:defRPr sz="1400">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261BC80C-CDE1-4ABA-9925-6373F9A9BDA9}" type="slidenum">
              <a:rPr kumimoji="0" lang="en-US" altLang="en-US" sz="800" b="0" i="0" u="none" strike="noStrike" kern="1200" cap="none" spc="0" normalizeH="0" baseline="0" noProof="0" smtClean="0">
                <a:ln>
                  <a:noFill/>
                </a:ln>
                <a:solidFill>
                  <a:srgbClr val="666666"/>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77</a:t>
            </a:fld>
            <a:endParaRPr kumimoji="0" lang="en-US" altLang="en-US" sz="800" b="0" i="0" u="none" strike="noStrike" kern="1200" cap="none" spc="0" normalizeH="0" baseline="0" noProof="0">
              <a:ln>
                <a:noFill/>
              </a:ln>
              <a:solidFill>
                <a:srgbClr val="666666"/>
              </a:solidFill>
              <a:effectLst/>
              <a:uLnTx/>
              <a:uFillTx/>
              <a:latin typeface="Arial" charset="0"/>
              <a:ea typeface="ＭＳ Ｐゴシック" pitchFamily="34" charset="-128"/>
              <a:cs typeface="+mn-cs"/>
            </a:endParaRPr>
          </a:p>
        </p:txBody>
      </p:sp>
      <p:sp>
        <p:nvSpPr>
          <p:cNvPr id="2" name="TextBox 1">
            <a:extLst>
              <a:ext uri="{FF2B5EF4-FFF2-40B4-BE49-F238E27FC236}">
                <a16:creationId xmlns:a16="http://schemas.microsoft.com/office/drawing/2014/main" id="{587F6ABA-C6FE-4A91-A4CB-8237C8C9FEE0}"/>
              </a:ext>
            </a:extLst>
          </p:cNvPr>
          <p:cNvSpPr txBox="1"/>
          <p:nvPr/>
        </p:nvSpPr>
        <p:spPr>
          <a:xfrm>
            <a:off x="1114425" y="1625381"/>
            <a:ext cx="6991350" cy="646331"/>
          </a:xfrm>
          <a:prstGeom prst="rect">
            <a:avLst/>
          </a:prstGeom>
          <a:noFill/>
        </p:spPr>
        <p:txBody>
          <a:bodyPr wrap="square" rtlCol="0">
            <a:spAutoFit/>
          </a:bodyPr>
          <a:lstStyle/>
          <a:p>
            <a:pPr algn="ctr"/>
            <a:r>
              <a:rPr lang="en-US" sz="3600" b="1" i="1" u="sng" dirty="0">
                <a:solidFill>
                  <a:srgbClr val="00B0F0"/>
                </a:solidFill>
              </a:rPr>
              <a:t>One last </a:t>
            </a:r>
            <a:r>
              <a:rPr lang="en-US" sz="3600" b="1" i="1" u="sng" dirty="0">
                <a:solidFill>
                  <a:srgbClr val="FF0000"/>
                </a:solidFill>
              </a:rPr>
              <a:t>CYA</a:t>
            </a:r>
            <a:r>
              <a:rPr lang="en-US" sz="3600" b="1" i="1" u="sng" dirty="0">
                <a:solidFill>
                  <a:srgbClr val="00B0F0"/>
                </a:solidFill>
              </a:rPr>
              <a:t> recommendation</a:t>
            </a:r>
          </a:p>
        </p:txBody>
      </p:sp>
      <p:sp>
        <p:nvSpPr>
          <p:cNvPr id="3" name="TextBox 2">
            <a:extLst>
              <a:ext uri="{FF2B5EF4-FFF2-40B4-BE49-F238E27FC236}">
                <a16:creationId xmlns:a16="http://schemas.microsoft.com/office/drawing/2014/main" id="{8588DD8B-36F8-4B24-9AD9-3577921D8A15}"/>
              </a:ext>
            </a:extLst>
          </p:cNvPr>
          <p:cNvSpPr txBox="1"/>
          <p:nvPr/>
        </p:nvSpPr>
        <p:spPr>
          <a:xfrm>
            <a:off x="1371600" y="2743200"/>
            <a:ext cx="6477000" cy="1569660"/>
          </a:xfrm>
          <a:prstGeom prst="rect">
            <a:avLst/>
          </a:prstGeom>
          <a:noFill/>
        </p:spPr>
        <p:txBody>
          <a:bodyPr wrap="square" rtlCol="0">
            <a:spAutoFit/>
          </a:bodyPr>
          <a:lstStyle/>
          <a:p>
            <a:pPr algn="just"/>
            <a:r>
              <a:rPr lang="en-US" sz="3200" dirty="0">
                <a:solidFill>
                  <a:srgbClr val="060606"/>
                </a:solidFill>
              </a:rPr>
              <a:t>Do not attempt to help a client in this situation without the help of an expert attorney.</a:t>
            </a:r>
          </a:p>
        </p:txBody>
      </p:sp>
      <p:sp>
        <p:nvSpPr>
          <p:cNvPr id="9" name="TextBox 8">
            <a:extLst>
              <a:ext uri="{FF2B5EF4-FFF2-40B4-BE49-F238E27FC236}">
                <a16:creationId xmlns:a16="http://schemas.microsoft.com/office/drawing/2014/main" id="{35FBCF55-20C5-40EF-96EC-A217524EE794}"/>
              </a:ext>
            </a:extLst>
          </p:cNvPr>
          <p:cNvSpPr txBox="1"/>
          <p:nvPr/>
        </p:nvSpPr>
        <p:spPr>
          <a:xfrm>
            <a:off x="792163" y="304800"/>
            <a:ext cx="7619998"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24 Independent Contractor or Employee</a:t>
            </a:r>
          </a:p>
        </p:txBody>
      </p:sp>
    </p:spTree>
    <p:extLst>
      <p:ext uri="{BB962C8B-B14F-4D97-AF65-F5344CB8AC3E}">
        <p14:creationId xmlns:p14="http://schemas.microsoft.com/office/powerpoint/2010/main" val="4242675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16143748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456592" y="377134"/>
            <a:ext cx="6230815" cy="1581381"/>
          </a:xfrm>
        </p:spPr>
        <p:txBody>
          <a:bodyPr/>
          <a:lstStyle/>
          <a:p>
            <a:pPr algn="ctr" defTabSz="912813">
              <a:lnSpc>
                <a:spcPct val="100000"/>
              </a:lnSpc>
              <a:spcAft>
                <a:spcPts val="1200"/>
              </a:spcAft>
            </a:pPr>
            <a:r>
              <a:rPr lang="en-US" altLang="en-US" sz="4400" b="1" dirty="0"/>
              <a:t>Chapter 25</a:t>
            </a:r>
            <a:br>
              <a:rPr lang="en-US" altLang="en-US" sz="4400" b="1" dirty="0"/>
            </a:br>
            <a:r>
              <a:rPr lang="en-US" altLang="en-US" sz="4400" b="1" dirty="0"/>
              <a:t>Self-Employment Tax</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7772400" y="152400"/>
            <a:ext cx="11605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407</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03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917575" y="1447800"/>
            <a:ext cx="7369175" cy="4648200"/>
          </a:xfrm>
          <a:solidFill>
            <a:schemeClr val="accent1"/>
          </a:solidFill>
        </p:spPr>
        <p:txBody>
          <a:bodyPr/>
          <a:lstStyle/>
          <a:p>
            <a:endParaRPr lang="en-US" dirty="0"/>
          </a:p>
        </p:txBody>
      </p:sp>
    </p:spTree>
    <p:extLst>
      <p:ext uri="{BB962C8B-B14F-4D97-AF65-F5344CB8AC3E}">
        <p14:creationId xmlns:p14="http://schemas.microsoft.com/office/powerpoint/2010/main" val="11659053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76275" y="914400"/>
            <a:ext cx="7924800" cy="1282239"/>
          </a:xfrm>
        </p:spPr>
        <p:txBody>
          <a:bodyPr/>
          <a:lstStyle/>
          <a:p>
            <a:pPr algn="ctr" defTabSz="912813">
              <a:lnSpc>
                <a:spcPct val="100000"/>
              </a:lnSpc>
              <a:spcAft>
                <a:spcPts val="0"/>
              </a:spcAft>
            </a:pPr>
            <a:r>
              <a:rPr lang="en-US" altLang="en-US" sz="4000" b="1" u="sng" dirty="0"/>
              <a:t>IRC 1402</a:t>
            </a:r>
            <a:br>
              <a:rPr lang="en-US" altLang="en-US" sz="4000" b="1" u="sng" dirty="0"/>
            </a:br>
            <a:r>
              <a:rPr lang="en-US" altLang="en-US" sz="4000" b="1" u="sng" dirty="0"/>
              <a:t>Where all the action is!</a:t>
            </a:r>
            <a:endParaRPr lang="en-US" altLang="en-US" sz="40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444312"/>
            <a:ext cx="7296150" cy="32149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algn="just">
              <a:lnSpc>
                <a:spcPct val="90000"/>
              </a:lnSpc>
              <a:buClrTx/>
              <a:buFont typeface="Arial" panose="020B0604020202020204" pitchFamily="34" charset="0"/>
              <a:buChar char="•"/>
              <a:defRPr/>
            </a:pPr>
            <a:r>
              <a:rPr lang="en-US" sz="2800" i="1" kern="0" dirty="0">
                <a:solidFill>
                  <a:srgbClr val="060606"/>
                </a:solidFill>
                <a:ea typeface="ＭＳ Ｐゴシック" charset="-128"/>
              </a:rPr>
              <a:t>IRC 1402 is the ONLY place on the planet that tells us what income is subject to SE.</a:t>
            </a:r>
          </a:p>
          <a:p>
            <a:pPr algn="just">
              <a:lnSpc>
                <a:spcPct val="90000"/>
              </a:lnSpc>
              <a:buClrTx/>
              <a:buFont typeface="Arial" panose="020B0604020202020204" pitchFamily="34" charset="0"/>
              <a:buChar char="•"/>
              <a:defRPr/>
            </a:pPr>
            <a:r>
              <a:rPr lang="en-US" sz="2800" kern="0" dirty="0">
                <a:solidFill>
                  <a:srgbClr val="FF0000"/>
                </a:solidFill>
                <a:ea typeface="ＭＳ Ｐゴシック" charset="-128"/>
                <a:cs typeface="Times New Roman" panose="02020603050405020304" pitchFamily="18" charset="0"/>
              </a:rPr>
              <a:t>It does this by telling us what is </a:t>
            </a:r>
            <a:r>
              <a:rPr lang="en-US" sz="2800" b="1" u="sng" kern="0" dirty="0">
                <a:solidFill>
                  <a:srgbClr val="FF0000"/>
                </a:solidFill>
                <a:ea typeface="ＭＳ Ｐゴシック" charset="-128"/>
                <a:cs typeface="Times New Roman" panose="02020603050405020304" pitchFamily="18" charset="0"/>
              </a:rPr>
              <a:t>NOT</a:t>
            </a:r>
            <a:r>
              <a:rPr lang="en-US" sz="2800" kern="0" dirty="0">
                <a:solidFill>
                  <a:srgbClr val="FF0000"/>
                </a:solidFill>
                <a:ea typeface="ＭＳ Ｐゴシック" charset="-128"/>
                <a:cs typeface="Times New Roman" panose="02020603050405020304" pitchFamily="18" charset="0"/>
              </a:rPr>
              <a:t> subject to SE.</a:t>
            </a:r>
          </a:p>
          <a:p>
            <a:pPr algn="just">
              <a:lnSpc>
                <a:spcPct val="90000"/>
              </a:lnSpc>
              <a:buClrTx/>
              <a:buFont typeface="Arial" panose="020B0604020202020204" pitchFamily="34" charset="0"/>
              <a:buChar char="•"/>
              <a:defRPr/>
            </a:pPr>
            <a:r>
              <a:rPr lang="en-US" sz="2800" kern="0" dirty="0">
                <a:solidFill>
                  <a:srgbClr val="060606"/>
                </a:solidFill>
                <a:ea typeface="ＭＳ Ｐゴシック" charset="-128"/>
                <a:cs typeface="Times New Roman" panose="02020603050405020304" pitchFamily="18" charset="0"/>
              </a:rPr>
              <a:t>It is, basically, a laundry list of “stuff” that is NOT subject to SE. Currently, that list contains 17 items.</a:t>
            </a:r>
            <a:endParaRPr lang="en-US" sz="2800" kern="0" dirty="0">
              <a:solidFill>
                <a:srgbClr val="060606"/>
              </a:solidFill>
              <a:cs typeface="Times New Roman" panose="02020603050405020304" pitchFamily="18" charset="0"/>
            </a:endParaRPr>
          </a:p>
        </p:txBody>
      </p:sp>
      <p:sp>
        <p:nvSpPr>
          <p:cNvPr id="5" name="TextBox 4">
            <a:extLst>
              <a:ext uri="{FF2B5EF4-FFF2-40B4-BE49-F238E27FC236}">
                <a16:creationId xmlns:a16="http://schemas.microsoft.com/office/drawing/2014/main" id="{1CDA6489-F2CD-44E9-A05B-9123FCC0984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971860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655226-6E4F-8847-85CD-AF95F3D3F39A}" type="slidenum">
              <a:rPr kumimoji="0" lang="en-US" sz="1000" b="0" i="0" u="none" strike="noStrike" kern="1200" cap="none" spc="0" normalizeH="0" baseline="0" noProof="0" smtClean="0">
                <a:ln>
                  <a:noFill/>
                </a:ln>
                <a:solidFill>
                  <a:srgbClr val="666666"/>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81</a:t>
            </a:fld>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666666"/>
                </a:solidFill>
                <a:effectLst/>
                <a:uLnTx/>
                <a:uFillTx/>
                <a:latin typeface="Arial"/>
                <a:ea typeface="+mn-ea"/>
                <a:cs typeface="+mn-cs"/>
              </a:rPr>
              <a:t>1040 Individual Tax: Section C</a:t>
            </a:r>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5" name="Content Placeholder 4"/>
          <p:cNvSpPr>
            <a:spLocks noGrp="1"/>
          </p:cNvSpPr>
          <p:nvPr>
            <p:ph idx="1"/>
          </p:nvPr>
        </p:nvSpPr>
        <p:spPr>
          <a:xfrm>
            <a:off x="859706" y="1866900"/>
            <a:ext cx="7422206" cy="3543300"/>
          </a:xfrm>
        </p:spPr>
        <p:txBody>
          <a:bodyPr>
            <a:noAutofit/>
          </a:bodyPr>
          <a:lstStyle/>
          <a:p>
            <a:pPr algn="just">
              <a:spcAft>
                <a:spcPts val="3000"/>
              </a:spcAft>
              <a:buClr>
                <a:srgbClr val="060606"/>
              </a:buClr>
            </a:pPr>
            <a:r>
              <a:rPr lang="en-US" sz="2800" dirty="0">
                <a:solidFill>
                  <a:srgbClr val="060606"/>
                </a:solidFill>
              </a:rPr>
              <a:t>Earned income received from an isolated or sporadic activity that differs from the taxpayer's regular trade or business is generally not subject to self-employment (SE) tax </a:t>
            </a:r>
            <a:r>
              <a:rPr lang="en-US" sz="2800" b="1" i="1" u="sng" dirty="0">
                <a:solidFill>
                  <a:srgbClr val="FF0000"/>
                </a:solidFill>
                <a:highlight>
                  <a:srgbClr val="FFFF00"/>
                </a:highlight>
              </a:rPr>
              <a:t>because it does not rise to the level of a trade or business.</a:t>
            </a:r>
            <a:r>
              <a:rPr lang="en-US" sz="2800" b="1" dirty="0">
                <a:highlight>
                  <a:srgbClr val="FFFF00"/>
                </a:highlight>
              </a:rPr>
              <a:t> </a:t>
            </a:r>
          </a:p>
          <a:p>
            <a:pPr algn="just">
              <a:buClr>
                <a:srgbClr val="060606"/>
              </a:buClr>
            </a:pPr>
            <a:r>
              <a:rPr lang="en-US" sz="2800" dirty="0">
                <a:solidFill>
                  <a:srgbClr val="060606"/>
                </a:solidFill>
              </a:rPr>
              <a:t>See the case on </a:t>
            </a:r>
            <a:r>
              <a:rPr lang="en-US" sz="2800" b="1" dirty="0">
                <a:solidFill>
                  <a:srgbClr val="0070C0"/>
                </a:solidFill>
              </a:rPr>
              <a:t>pages 408-409</a:t>
            </a:r>
            <a:r>
              <a:rPr lang="en-US" sz="2800" dirty="0">
                <a:solidFill>
                  <a:srgbClr val="060606"/>
                </a:solidFill>
              </a:rPr>
              <a:t>.</a:t>
            </a:r>
          </a:p>
        </p:txBody>
      </p:sp>
      <p:sp>
        <p:nvSpPr>
          <p:cNvPr id="9" name="TextBox 8">
            <a:extLst>
              <a:ext uri="{FF2B5EF4-FFF2-40B4-BE49-F238E27FC236}">
                <a16:creationId xmlns:a16="http://schemas.microsoft.com/office/drawing/2014/main" id="{864C2EDD-C27E-4D19-A89A-DD76884D452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1088781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18625" y="990600"/>
            <a:ext cx="7924800" cy="1282239"/>
          </a:xfrm>
        </p:spPr>
        <p:txBody>
          <a:bodyPr/>
          <a:lstStyle/>
          <a:p>
            <a:pPr algn="ctr" defTabSz="912813">
              <a:lnSpc>
                <a:spcPct val="100000"/>
              </a:lnSpc>
              <a:spcAft>
                <a:spcPts val="0"/>
              </a:spcAft>
            </a:pPr>
            <a:r>
              <a:rPr lang="en-US" altLang="en-US" sz="4000" b="1" dirty="0"/>
              <a:t>IRC 1402</a:t>
            </a:r>
            <a:br>
              <a:rPr lang="en-US" altLang="en-US" sz="4000" b="1" dirty="0"/>
            </a:br>
            <a:r>
              <a:rPr lang="en-US" altLang="en-US" sz="4000" b="1" dirty="0"/>
              <a:t>Where all the action is!</a:t>
            </a:r>
            <a:endParaRPr lang="en-US" altLang="en-US" sz="4000" b="1" i="1"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590800"/>
            <a:ext cx="7296150" cy="29863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algn="just">
              <a:lnSpc>
                <a:spcPct val="90000"/>
              </a:lnSpc>
              <a:spcAft>
                <a:spcPts val="3000"/>
              </a:spcAft>
              <a:buFont typeface="Arial" panose="020B0604020202020204" pitchFamily="34" charset="0"/>
              <a:buChar char="•"/>
              <a:defRPr/>
            </a:pPr>
            <a:r>
              <a:rPr lang="en-US" sz="2800" i="1" kern="0" dirty="0">
                <a:solidFill>
                  <a:schemeClr val="accent2">
                    <a:lumMod val="75000"/>
                  </a:schemeClr>
                </a:solidFill>
                <a:ea typeface="ＭＳ Ｐゴシック" charset="-128"/>
              </a:rPr>
              <a:t>When you have rental income on Schedule E, why is it that you do NOT carry that income back to a Schedule SE?</a:t>
            </a:r>
          </a:p>
          <a:p>
            <a:pPr marL="230188" indent="0" algn="just">
              <a:lnSpc>
                <a:spcPct val="90000"/>
              </a:lnSpc>
              <a:spcBef>
                <a:spcPts val="0"/>
              </a:spcBef>
              <a:buNone/>
              <a:defRPr/>
            </a:pPr>
            <a:r>
              <a:rPr lang="en-US" sz="2800" b="1" u="sng" kern="0" dirty="0">
                <a:solidFill>
                  <a:srgbClr val="060606"/>
                </a:solidFill>
                <a:cs typeface="Times New Roman" panose="02020603050405020304" pitchFamily="18" charset="0"/>
              </a:rPr>
              <a:t>ANSWER:</a:t>
            </a:r>
            <a:r>
              <a:rPr lang="en-US" sz="2800" kern="0" dirty="0">
                <a:solidFill>
                  <a:srgbClr val="060606"/>
                </a:solidFill>
                <a:cs typeface="Times New Roman" panose="02020603050405020304" pitchFamily="18" charset="0"/>
              </a:rPr>
              <a:t> Solely because IRC 1402(a)(1) specifically excludes such income from the SE tax.</a:t>
            </a:r>
          </a:p>
        </p:txBody>
      </p:sp>
      <p:sp>
        <p:nvSpPr>
          <p:cNvPr id="6" name="TextBox 5">
            <a:extLst>
              <a:ext uri="{FF2B5EF4-FFF2-40B4-BE49-F238E27FC236}">
                <a16:creationId xmlns:a16="http://schemas.microsoft.com/office/drawing/2014/main" id="{07E72742-792B-42D6-B6ED-AEF0EF53103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
        <p:nvSpPr>
          <p:cNvPr id="7" name="TextBox 6">
            <a:extLst>
              <a:ext uri="{FF2B5EF4-FFF2-40B4-BE49-F238E27FC236}">
                <a16:creationId xmlns:a16="http://schemas.microsoft.com/office/drawing/2014/main" id="{C6E5EECF-74A3-465F-8638-C087EF151521}"/>
              </a:ext>
            </a:extLst>
          </p:cNvPr>
          <p:cNvSpPr txBox="1"/>
          <p:nvPr/>
        </p:nvSpPr>
        <p:spPr>
          <a:xfrm>
            <a:off x="7772400" y="152400"/>
            <a:ext cx="11605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409</a:t>
            </a:r>
          </a:p>
        </p:txBody>
      </p:sp>
    </p:spTree>
    <p:extLst>
      <p:ext uri="{BB962C8B-B14F-4D97-AF65-F5344CB8AC3E}">
        <p14:creationId xmlns:p14="http://schemas.microsoft.com/office/powerpoint/2010/main" val="3990670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23925" y="2667000"/>
            <a:ext cx="7296150" cy="3291099"/>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algn="just">
              <a:lnSpc>
                <a:spcPct val="90000"/>
              </a:lnSpc>
              <a:spcAft>
                <a:spcPts val="1800"/>
              </a:spcAft>
              <a:buFont typeface="Arial" panose="020B0604020202020204" pitchFamily="34" charset="0"/>
              <a:buChar char="•"/>
              <a:defRPr/>
            </a:pPr>
            <a:r>
              <a:rPr lang="en-US" sz="2800" i="1" kern="0" dirty="0">
                <a:solidFill>
                  <a:schemeClr val="accent2">
                    <a:lumMod val="75000"/>
                  </a:schemeClr>
                </a:solidFill>
                <a:ea typeface="ＭＳ Ｐゴシック" charset="-128"/>
              </a:rPr>
              <a:t>When you have interest and dividend income reported on Schedule B, why is it that you do NOT carry that income back to a Schedule SE?</a:t>
            </a:r>
          </a:p>
          <a:p>
            <a:pPr marL="230188" indent="0" algn="just">
              <a:lnSpc>
                <a:spcPct val="90000"/>
              </a:lnSpc>
              <a:buNone/>
              <a:defRPr/>
            </a:pPr>
            <a:r>
              <a:rPr lang="en-US" sz="2800" b="1" u="sng" kern="0" dirty="0">
                <a:solidFill>
                  <a:srgbClr val="060606"/>
                </a:solidFill>
                <a:cs typeface="Times New Roman" panose="02020603050405020304" pitchFamily="18" charset="0"/>
              </a:rPr>
              <a:t>ANSWER:</a:t>
            </a:r>
            <a:r>
              <a:rPr lang="en-US" sz="2800" kern="0" dirty="0">
                <a:solidFill>
                  <a:srgbClr val="060606"/>
                </a:solidFill>
                <a:cs typeface="Times New Roman" panose="02020603050405020304" pitchFamily="18" charset="0"/>
              </a:rPr>
              <a:t> Solely because IRC 1402(a)(2) specifically excludes interest and dividend income from SE tax.</a:t>
            </a:r>
          </a:p>
        </p:txBody>
      </p:sp>
      <p:sp>
        <p:nvSpPr>
          <p:cNvPr id="8" name="Title 1">
            <a:extLst>
              <a:ext uri="{FF2B5EF4-FFF2-40B4-BE49-F238E27FC236}">
                <a16:creationId xmlns:a16="http://schemas.microsoft.com/office/drawing/2014/main" id="{803633B4-8DE2-4DD9-AF82-CD61B8BE11ED}"/>
              </a:ext>
            </a:extLst>
          </p:cNvPr>
          <p:cNvSpPr txBox="1">
            <a:spLocks/>
          </p:cNvSpPr>
          <p:nvPr/>
        </p:nvSpPr>
        <p:spPr bwMode="auto">
          <a:xfrm>
            <a:off x="685800" y="1143000"/>
            <a:ext cx="7924800" cy="12822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defTabSz="912813">
              <a:lnSpc>
                <a:spcPct val="100000"/>
              </a:lnSpc>
              <a:spcAft>
                <a:spcPts val="0"/>
              </a:spcAft>
            </a:pPr>
            <a:r>
              <a:rPr lang="en-US" altLang="en-US" sz="4000" b="1" kern="0" dirty="0"/>
              <a:t>IRC 1402</a:t>
            </a:r>
            <a:br>
              <a:rPr lang="en-US" altLang="en-US" sz="4000" b="1" kern="0" dirty="0"/>
            </a:br>
            <a:r>
              <a:rPr lang="en-US" altLang="en-US" sz="4000" b="1" kern="0" dirty="0"/>
              <a:t>Where all the action is!</a:t>
            </a:r>
            <a:endParaRPr lang="en-US" altLang="en-US" sz="4000" b="1" i="1" kern="0" dirty="0"/>
          </a:p>
        </p:txBody>
      </p:sp>
      <p:sp>
        <p:nvSpPr>
          <p:cNvPr id="6" name="TextBox 5">
            <a:extLst>
              <a:ext uri="{FF2B5EF4-FFF2-40B4-BE49-F238E27FC236}">
                <a16:creationId xmlns:a16="http://schemas.microsoft.com/office/drawing/2014/main" id="{4570FCF9-CB22-4B03-B278-FAA22BDBA7F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
        <p:nvSpPr>
          <p:cNvPr id="7" name="TextBox 6">
            <a:extLst>
              <a:ext uri="{FF2B5EF4-FFF2-40B4-BE49-F238E27FC236}">
                <a16:creationId xmlns:a16="http://schemas.microsoft.com/office/drawing/2014/main" id="{A55209B5-8BEA-4D7B-985B-000E98971996}"/>
              </a:ext>
            </a:extLst>
          </p:cNvPr>
          <p:cNvSpPr txBox="1"/>
          <p:nvPr/>
        </p:nvSpPr>
        <p:spPr>
          <a:xfrm>
            <a:off x="7772400" y="152400"/>
            <a:ext cx="11605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410</a:t>
            </a:r>
          </a:p>
        </p:txBody>
      </p:sp>
    </p:spTree>
    <p:extLst>
      <p:ext uri="{BB962C8B-B14F-4D97-AF65-F5344CB8AC3E}">
        <p14:creationId xmlns:p14="http://schemas.microsoft.com/office/powerpoint/2010/main" val="31442485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1544791"/>
            <a:ext cx="7924800" cy="1128149"/>
          </a:xfrm>
        </p:spPr>
        <p:txBody>
          <a:bodyPr/>
          <a:lstStyle/>
          <a:p>
            <a:pPr algn="ctr" defTabSz="912813">
              <a:lnSpc>
                <a:spcPct val="100000"/>
              </a:lnSpc>
              <a:spcAft>
                <a:spcPts val="0"/>
              </a:spcAft>
            </a:pPr>
            <a:r>
              <a:rPr lang="en-US" altLang="en-US" sz="4000" b="1" dirty="0"/>
              <a:t>IRC 1402</a:t>
            </a:r>
            <a:br>
              <a:rPr lang="en-US" altLang="en-US" sz="4000" b="1" dirty="0"/>
            </a:br>
            <a:r>
              <a:rPr lang="en-US" altLang="en-US" sz="4000" b="1" dirty="0"/>
              <a:t>Where all the action is!</a:t>
            </a:r>
            <a:endParaRPr lang="en-US" altLang="en-US" sz="4000" b="1" i="1"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23925" y="2971801"/>
            <a:ext cx="7296150" cy="2895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algn="just">
              <a:lnSpc>
                <a:spcPct val="90000"/>
              </a:lnSpc>
              <a:spcAft>
                <a:spcPts val="1800"/>
              </a:spcAft>
              <a:buFont typeface="Arial" panose="020B0604020202020204" pitchFamily="34" charset="0"/>
              <a:buChar char="•"/>
              <a:defRPr/>
            </a:pPr>
            <a:r>
              <a:rPr lang="en-US" sz="2800" i="1" kern="0" dirty="0">
                <a:solidFill>
                  <a:schemeClr val="accent2">
                    <a:lumMod val="75000"/>
                  </a:schemeClr>
                </a:solidFill>
                <a:ea typeface="ＭＳ Ｐゴシック" charset="-128"/>
              </a:rPr>
              <a:t>When you have capital gains reported on Schedule D, why is it that you do NOT carry that income back to a Schedule SE?</a:t>
            </a:r>
          </a:p>
          <a:p>
            <a:pPr marL="230188" indent="0" algn="just">
              <a:lnSpc>
                <a:spcPct val="90000"/>
              </a:lnSpc>
              <a:buNone/>
              <a:defRPr/>
            </a:pPr>
            <a:r>
              <a:rPr lang="en-US" sz="2800" b="1" u="sng" kern="0" dirty="0">
                <a:solidFill>
                  <a:srgbClr val="060606"/>
                </a:solidFill>
                <a:cs typeface="Times New Roman" panose="02020603050405020304" pitchFamily="18" charset="0"/>
              </a:rPr>
              <a:t>ANSWER:</a:t>
            </a:r>
            <a:r>
              <a:rPr lang="en-US" sz="2800" kern="0" dirty="0">
                <a:solidFill>
                  <a:srgbClr val="060606"/>
                </a:solidFill>
                <a:cs typeface="Times New Roman" panose="02020603050405020304" pitchFamily="18" charset="0"/>
              </a:rPr>
              <a:t> Solely because IRC 1402(a)(3) specifically excludes capital gain income from SE tax.</a:t>
            </a:r>
          </a:p>
        </p:txBody>
      </p:sp>
      <p:sp>
        <p:nvSpPr>
          <p:cNvPr id="5" name="TextBox 4">
            <a:extLst>
              <a:ext uri="{FF2B5EF4-FFF2-40B4-BE49-F238E27FC236}">
                <a16:creationId xmlns:a16="http://schemas.microsoft.com/office/drawing/2014/main" id="{39CB5F4E-53F2-44F5-9575-14E05EE78416}"/>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
        <p:nvSpPr>
          <p:cNvPr id="6" name="TextBox 5">
            <a:extLst>
              <a:ext uri="{FF2B5EF4-FFF2-40B4-BE49-F238E27FC236}">
                <a16:creationId xmlns:a16="http://schemas.microsoft.com/office/drawing/2014/main" id="{52532A48-EBC9-478B-85F3-CCC48EBB428F}"/>
              </a:ext>
            </a:extLst>
          </p:cNvPr>
          <p:cNvSpPr txBox="1"/>
          <p:nvPr/>
        </p:nvSpPr>
        <p:spPr>
          <a:xfrm>
            <a:off x="7772400" y="152400"/>
            <a:ext cx="1160585"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410</a:t>
            </a:r>
          </a:p>
        </p:txBody>
      </p:sp>
    </p:spTree>
    <p:extLst>
      <p:ext uri="{BB962C8B-B14F-4D97-AF65-F5344CB8AC3E}">
        <p14:creationId xmlns:p14="http://schemas.microsoft.com/office/powerpoint/2010/main" val="505693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5800" y="1295400"/>
            <a:ext cx="7924800" cy="672639"/>
          </a:xfrm>
        </p:spPr>
        <p:txBody>
          <a:bodyPr/>
          <a:lstStyle/>
          <a:p>
            <a:pPr algn="ctr" defTabSz="912813">
              <a:lnSpc>
                <a:spcPct val="100000"/>
              </a:lnSpc>
              <a:spcAft>
                <a:spcPts val="0"/>
              </a:spcAft>
            </a:pPr>
            <a:r>
              <a:rPr lang="en-US" altLang="en-US" sz="4000" b="1" u="sng" dirty="0"/>
              <a:t>Recommended FUN Activity</a:t>
            </a:r>
            <a:endParaRPr lang="en-US" altLang="en-US" sz="40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0"/>
            <a:ext cx="7296150" cy="1995699"/>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spcAft>
                <a:spcPts val="1800"/>
              </a:spcAft>
              <a:buNone/>
              <a:defRPr/>
            </a:pPr>
            <a:r>
              <a:rPr lang="en-US" sz="4000" kern="0" dirty="0">
                <a:solidFill>
                  <a:srgbClr val="060606"/>
                </a:solidFill>
                <a:cs typeface="Times New Roman" panose="02020603050405020304" pitchFamily="18" charset="0"/>
              </a:rPr>
              <a:t>Take a lunch period and READ IRC 1402 with your staff. FUN, FUN, FUN….</a:t>
            </a:r>
          </a:p>
        </p:txBody>
      </p:sp>
      <p:pic>
        <p:nvPicPr>
          <p:cNvPr id="2050" name="Picture 2" descr="http://daynamartin.com/wp-content/uploads/2013/09/FunZone.21965131_std.jpg">
            <a:extLst>
              <a:ext uri="{FF2B5EF4-FFF2-40B4-BE49-F238E27FC236}">
                <a16:creationId xmlns:a16="http://schemas.microsoft.com/office/drawing/2014/main" id="{8F32D514-BCE4-437A-92F4-6323FB4D8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886200"/>
            <a:ext cx="2667000" cy="2425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0A977D-88CC-4299-AB91-73829BA34EE2}"/>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1489818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76275" y="1310640"/>
            <a:ext cx="7924800" cy="672639"/>
          </a:xfrm>
        </p:spPr>
        <p:txBody>
          <a:bodyPr/>
          <a:lstStyle/>
          <a:p>
            <a:pPr algn="ctr" defTabSz="912813">
              <a:lnSpc>
                <a:spcPct val="100000"/>
              </a:lnSpc>
              <a:spcAft>
                <a:spcPts val="0"/>
              </a:spcAft>
            </a:pPr>
            <a:r>
              <a:rPr lang="en-US" altLang="en-US" sz="4000" b="1" u="sng" dirty="0"/>
              <a:t>Embarrassing Confession</a:t>
            </a:r>
            <a:endParaRPr lang="en-US" altLang="en-US" sz="40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0"/>
            <a:ext cx="7296150" cy="34435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41313" indent="-339725" algn="just">
              <a:lnSpc>
                <a:spcPct val="90000"/>
              </a:lnSpc>
              <a:spcAft>
                <a:spcPts val="1800"/>
              </a:spcAft>
              <a:buClrTx/>
              <a:buFont typeface="Arial" panose="020B0604020202020204" pitchFamily="34" charset="0"/>
              <a:buChar char="•"/>
              <a:defRPr/>
            </a:pPr>
            <a:r>
              <a:rPr lang="en-US" sz="4000" kern="0" dirty="0">
                <a:solidFill>
                  <a:srgbClr val="060606"/>
                </a:solidFill>
                <a:cs typeface="Times New Roman" panose="02020603050405020304" pitchFamily="18" charset="0"/>
              </a:rPr>
              <a:t>For years I have taught ways to “save” FICA tax.</a:t>
            </a:r>
          </a:p>
          <a:p>
            <a:pPr marL="341313" indent="-339725" algn="just">
              <a:lnSpc>
                <a:spcPct val="90000"/>
              </a:lnSpc>
              <a:spcAft>
                <a:spcPts val="1800"/>
              </a:spcAft>
              <a:buClrTx/>
              <a:buFont typeface="Arial" panose="020B0604020202020204" pitchFamily="34" charset="0"/>
              <a:buChar char="•"/>
              <a:defRPr/>
            </a:pPr>
            <a:r>
              <a:rPr lang="en-US" sz="4000" kern="0" dirty="0">
                <a:solidFill>
                  <a:srgbClr val="060606"/>
                </a:solidFill>
                <a:cs typeface="Times New Roman" panose="02020603050405020304" pitchFamily="18" charset="0"/>
              </a:rPr>
              <a:t>As I get older, I am not so sure it was the wisest advice to give.</a:t>
            </a:r>
          </a:p>
        </p:txBody>
      </p:sp>
      <p:sp>
        <p:nvSpPr>
          <p:cNvPr id="4" name="TextBox 3">
            <a:extLst>
              <a:ext uri="{FF2B5EF4-FFF2-40B4-BE49-F238E27FC236}">
                <a16:creationId xmlns:a16="http://schemas.microsoft.com/office/drawing/2014/main" id="{9CB2050F-4279-4760-9CB6-F464D4D38FD6}"/>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30772438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76275" y="1295400"/>
            <a:ext cx="7924800" cy="672639"/>
          </a:xfrm>
        </p:spPr>
        <p:txBody>
          <a:bodyPr/>
          <a:lstStyle/>
          <a:p>
            <a:pPr algn="ctr" defTabSz="912813">
              <a:lnSpc>
                <a:spcPct val="100000"/>
              </a:lnSpc>
              <a:spcAft>
                <a:spcPts val="0"/>
              </a:spcAft>
            </a:pPr>
            <a:r>
              <a:rPr lang="en-US" altLang="en-US" sz="4000" b="1" u="sng" dirty="0"/>
              <a:t>Embarrassing Confession</a:t>
            </a:r>
            <a:endParaRPr lang="en-US" altLang="en-US" sz="4000" b="1" i="1" u="sng" dirty="0"/>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0"/>
            <a:ext cx="7296150" cy="34435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41313" indent="-339725" algn="just">
              <a:lnSpc>
                <a:spcPct val="90000"/>
              </a:lnSpc>
              <a:spcAft>
                <a:spcPts val="1800"/>
              </a:spcAft>
              <a:buClrTx/>
              <a:buFont typeface="Arial" panose="020B0604020202020204" pitchFamily="34" charset="0"/>
              <a:buChar char="•"/>
              <a:defRPr/>
            </a:pPr>
            <a:r>
              <a:rPr lang="en-US" sz="4000" kern="0" dirty="0">
                <a:solidFill>
                  <a:srgbClr val="060606"/>
                </a:solidFill>
                <a:cs typeface="Times New Roman" panose="02020603050405020304" pitchFamily="18" charset="0"/>
              </a:rPr>
              <a:t>I have always just assumed that this is what every taxpayer wants to do.</a:t>
            </a:r>
          </a:p>
          <a:p>
            <a:pPr marL="1588" indent="0" algn="ctr">
              <a:lnSpc>
                <a:spcPct val="90000"/>
              </a:lnSpc>
              <a:spcAft>
                <a:spcPts val="1800"/>
              </a:spcAft>
              <a:buClrTx/>
              <a:buNone/>
              <a:defRPr/>
            </a:pPr>
            <a:r>
              <a:rPr lang="en-US" sz="6000" b="1" kern="0" dirty="0">
                <a:solidFill>
                  <a:srgbClr val="FF0000"/>
                </a:solidFill>
                <a:latin typeface="Lucida Handwriting" panose="03010101010101010101" pitchFamily="66" charset="0"/>
                <a:cs typeface="Times New Roman" panose="02020603050405020304" pitchFamily="18" charset="0"/>
              </a:rPr>
              <a:t>WRONG!!</a:t>
            </a:r>
          </a:p>
        </p:txBody>
      </p:sp>
      <p:sp>
        <p:nvSpPr>
          <p:cNvPr id="4" name="TextBox 3">
            <a:extLst>
              <a:ext uri="{FF2B5EF4-FFF2-40B4-BE49-F238E27FC236}">
                <a16:creationId xmlns:a16="http://schemas.microsoft.com/office/drawing/2014/main" id="{15B1DFAB-B551-4532-8F95-5C2C068E7887}"/>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29725658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76275" y="1219200"/>
            <a:ext cx="7924800" cy="672639"/>
          </a:xfrm>
        </p:spPr>
        <p:txBody>
          <a:bodyPr/>
          <a:lstStyle/>
          <a:p>
            <a:pPr algn="ctr" defTabSz="912813">
              <a:lnSpc>
                <a:spcPct val="100000"/>
              </a:lnSpc>
              <a:spcAft>
                <a:spcPts val="0"/>
              </a:spcAft>
            </a:pPr>
            <a:r>
              <a:rPr lang="en-US" altLang="en-US" sz="4000" b="1" u="sng" dirty="0"/>
              <a:t>WARNING: </a:t>
            </a:r>
            <a:r>
              <a:rPr lang="en-US" altLang="en-US" sz="4000" b="1" u="sng" dirty="0">
                <a:solidFill>
                  <a:srgbClr val="FF0000"/>
                </a:solidFill>
              </a:rPr>
              <a:t>CYA</a:t>
            </a:r>
            <a:endParaRPr lang="en-US" altLang="en-US" sz="4000" b="1" i="1" u="sng" dirty="0">
              <a:solidFill>
                <a:srgbClr val="FF0000"/>
              </a:solidFill>
            </a:endParaRP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0"/>
            <a:ext cx="7296150" cy="34435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41313" indent="-339725" algn="just">
              <a:lnSpc>
                <a:spcPct val="90000"/>
              </a:lnSpc>
              <a:spcAft>
                <a:spcPts val="1800"/>
              </a:spcAft>
              <a:buClrTx/>
              <a:buFont typeface="Arial" panose="020B0604020202020204" pitchFamily="34" charset="0"/>
              <a:buChar char="•"/>
              <a:defRPr/>
            </a:pPr>
            <a:r>
              <a:rPr lang="en-US" sz="4000" i="1" u="sng" kern="0" dirty="0">
                <a:solidFill>
                  <a:srgbClr val="060606"/>
                </a:solidFill>
                <a:latin typeface="Times New Roman" panose="02020603050405020304" pitchFamily="18" charset="0"/>
                <a:cs typeface="Times New Roman" panose="02020603050405020304" pitchFamily="18" charset="0"/>
              </a:rPr>
              <a:t>True story:</a:t>
            </a:r>
            <a:r>
              <a:rPr lang="en-US" sz="4000" kern="0" dirty="0">
                <a:solidFill>
                  <a:srgbClr val="060606"/>
                </a:solidFill>
                <a:latin typeface="Times New Roman" panose="02020603050405020304" pitchFamily="18" charset="0"/>
                <a:cs typeface="Times New Roman" panose="02020603050405020304" pitchFamily="18" charset="0"/>
              </a:rPr>
              <a:t> An attorney told us about a case where a CPA was sued for being too aggressive with the husband (sole shareholder of an S </a:t>
            </a:r>
            <a:r>
              <a:rPr lang="en-US" sz="4000" kern="0" dirty="0" err="1">
                <a:solidFill>
                  <a:srgbClr val="060606"/>
                </a:solidFill>
                <a:latin typeface="Times New Roman" panose="02020603050405020304" pitchFamily="18" charset="0"/>
                <a:cs typeface="Times New Roman" panose="02020603050405020304" pitchFamily="18" charset="0"/>
              </a:rPr>
              <a:t>corp</a:t>
            </a:r>
            <a:r>
              <a:rPr lang="en-US" sz="4000" kern="0" dirty="0">
                <a:solidFill>
                  <a:srgbClr val="060606"/>
                </a:solidFill>
                <a:latin typeface="Times New Roman" panose="02020603050405020304" pitchFamily="18" charset="0"/>
                <a:cs typeface="Times New Roman" panose="02020603050405020304" pitchFamily="18" charset="0"/>
              </a:rPr>
              <a:t>).</a:t>
            </a:r>
            <a:endParaRPr lang="en-US" sz="6000" kern="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1A2D940-9E93-44E9-B0ED-15EB5E84CF4A}"/>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1427387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52475" y="838200"/>
            <a:ext cx="7924800" cy="1129839"/>
          </a:xfrm>
        </p:spPr>
        <p:txBody>
          <a:bodyPr/>
          <a:lstStyle/>
          <a:p>
            <a:pPr algn="ctr" defTabSz="912813">
              <a:lnSpc>
                <a:spcPct val="100000"/>
              </a:lnSpc>
              <a:spcAft>
                <a:spcPts val="0"/>
              </a:spcAft>
            </a:pPr>
            <a:r>
              <a:rPr lang="en-US" altLang="en-US" sz="3600" b="1" i="1" u="sng" dirty="0"/>
              <a:t>SE Issue: LLC Members Taxed As Partners</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14400" y="2756362"/>
            <a:ext cx="7600950" cy="2133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341313" indent="-339725" algn="just">
              <a:lnSpc>
                <a:spcPct val="90000"/>
              </a:lnSpc>
              <a:spcAft>
                <a:spcPts val="1800"/>
              </a:spcAft>
              <a:buClrTx/>
              <a:buFont typeface="Arial" panose="020B0604020202020204" pitchFamily="34" charset="0"/>
              <a:buChar char="•"/>
              <a:defRPr/>
            </a:pPr>
            <a:r>
              <a:rPr lang="en-US" sz="3600" i="1" u="sng" kern="0" dirty="0">
                <a:solidFill>
                  <a:srgbClr val="060606"/>
                </a:solidFill>
                <a:latin typeface="Times New Roman" panose="02020603050405020304" pitchFamily="18" charset="0"/>
                <a:cs typeface="Times New Roman" panose="02020603050405020304" pitchFamily="18" charset="0"/>
              </a:rPr>
              <a:t>Turn to </a:t>
            </a:r>
            <a:r>
              <a:rPr lang="en-US" sz="3600" b="1" i="1" u="sng" kern="0" dirty="0">
                <a:solidFill>
                  <a:srgbClr val="0070C0"/>
                </a:solidFill>
                <a:latin typeface="Times New Roman" panose="02020603050405020304" pitchFamily="18" charset="0"/>
                <a:cs typeface="Times New Roman" panose="02020603050405020304" pitchFamily="18" charset="0"/>
              </a:rPr>
              <a:t>pages 412-414</a:t>
            </a:r>
            <a:r>
              <a:rPr lang="en-US" sz="3600" i="1" u="sng" kern="0" dirty="0">
                <a:solidFill>
                  <a:srgbClr val="060606"/>
                </a:solidFill>
                <a:latin typeface="Times New Roman" panose="02020603050405020304" pitchFamily="18" charset="0"/>
                <a:cs typeface="Times New Roman" panose="02020603050405020304" pitchFamily="18" charset="0"/>
              </a:rPr>
              <a:t> in the manual.</a:t>
            </a:r>
          </a:p>
          <a:p>
            <a:pPr marL="341313" indent="-339725" algn="just">
              <a:lnSpc>
                <a:spcPct val="90000"/>
              </a:lnSpc>
              <a:spcAft>
                <a:spcPts val="1800"/>
              </a:spcAft>
              <a:buClrTx/>
              <a:buFont typeface="Arial" panose="020B0604020202020204" pitchFamily="34" charset="0"/>
              <a:buChar char="•"/>
              <a:defRPr/>
            </a:pPr>
            <a:r>
              <a:rPr lang="en-US" sz="3600" i="1" u="sng" kern="0" dirty="0">
                <a:solidFill>
                  <a:srgbClr val="060606"/>
                </a:solidFill>
                <a:latin typeface="Times New Roman" panose="02020603050405020304" pitchFamily="18" charset="0"/>
                <a:cs typeface="Times New Roman" panose="02020603050405020304" pitchFamily="18" charset="0"/>
              </a:rPr>
              <a:t>This is where so many practitioners have problems.</a:t>
            </a:r>
          </a:p>
        </p:txBody>
      </p:sp>
      <p:sp>
        <p:nvSpPr>
          <p:cNvPr id="4" name="TextBox 3">
            <a:extLst>
              <a:ext uri="{FF2B5EF4-FFF2-40B4-BE49-F238E27FC236}">
                <a16:creationId xmlns:a16="http://schemas.microsoft.com/office/drawing/2014/main" id="{1CB0B23D-E619-4528-A4FC-009DCD3E432B}"/>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25 SE Tax</a:t>
            </a:r>
          </a:p>
        </p:txBody>
      </p:sp>
    </p:spTree>
    <p:extLst>
      <p:ext uri="{BB962C8B-B14F-4D97-AF65-F5344CB8AC3E}">
        <p14:creationId xmlns:p14="http://schemas.microsoft.com/office/powerpoint/2010/main" val="298613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852737" y="228600"/>
            <a:ext cx="7626096" cy="1669250"/>
          </a:xfrm>
        </p:spPr>
        <p:txBody>
          <a:bodyPr/>
          <a:lstStyle/>
          <a:p>
            <a:pPr algn="ctr" defTabSz="912813"/>
            <a:r>
              <a:rPr lang="en-US" altLang="en-US" sz="4400" b="1" dirty="0"/>
              <a:t>Chapter 21 - Schedule C</a:t>
            </a:r>
            <a:br>
              <a:rPr lang="en-US" altLang="en-US" sz="4400" b="1" dirty="0"/>
            </a:br>
            <a:r>
              <a:rPr lang="en-US" altLang="en-US" sz="2400" b="1" dirty="0"/>
              <a:t>Still</a:t>
            </a:r>
            <a:r>
              <a:rPr lang="en-US" altLang="en-US" sz="4400" b="1" dirty="0"/>
              <a:t> </a:t>
            </a:r>
            <a:r>
              <a:rPr lang="en-US" altLang="en-US" sz="2400" b="1" dirty="0"/>
              <a:t>The Most Popular Way To Do Business</a:t>
            </a:r>
            <a:endParaRPr lang="en-US" altLang="en-US" sz="2400" b="1" i="1" dirty="0"/>
          </a:p>
        </p:txBody>
      </p:sp>
      <p:sp>
        <p:nvSpPr>
          <p:cNvPr id="2" name="Content Placeholder 1"/>
          <p:cNvSpPr>
            <a:spLocks noGrp="1"/>
          </p:cNvSpPr>
          <p:nvPr>
            <p:ph idx="1"/>
          </p:nvPr>
        </p:nvSpPr>
        <p:spPr>
          <a:xfrm>
            <a:off x="928810" y="2465150"/>
            <a:ext cx="7473950" cy="1783086"/>
          </a:xfrm>
        </p:spPr>
        <p:txBody>
          <a:bodyPr/>
          <a:lstStyle/>
          <a:p>
            <a:pPr marL="0" indent="0" algn="ctr">
              <a:lnSpc>
                <a:spcPct val="90000"/>
              </a:lnSpc>
              <a:buNone/>
              <a:defRPr/>
            </a:pPr>
            <a:endParaRPr lang="en-US" i="1" dirty="0">
              <a:ea typeface="ＭＳ Ｐゴシック" charset="-128"/>
            </a:endParaRPr>
          </a:p>
          <a:p>
            <a:pPr marL="0" indent="0" algn="ctr">
              <a:spcBef>
                <a:spcPts val="0"/>
              </a:spcBef>
              <a:spcAft>
                <a:spcPts val="600"/>
              </a:spcAft>
              <a:buNone/>
              <a:defRPr/>
            </a:pPr>
            <a:r>
              <a:rPr lang="en-US" b="1" dirty="0">
                <a:solidFill>
                  <a:srgbClr val="060606"/>
                </a:solidFill>
                <a:latin typeface="+mj-lt"/>
                <a:ea typeface="ＭＳ Ｐゴシック" charset="-128"/>
              </a:rPr>
              <a:t>Presented by:</a:t>
            </a:r>
          </a:p>
          <a:p>
            <a:pPr marL="0" indent="0" algn="ctr">
              <a:spcBef>
                <a:spcPts val="0"/>
              </a:spcBef>
              <a:spcAft>
                <a:spcPts val="600"/>
              </a:spcAft>
              <a:buNone/>
              <a:defRPr/>
            </a:pPr>
            <a:r>
              <a:rPr lang="en-US" b="1"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None/>
              <a:defRPr/>
            </a:pPr>
            <a:r>
              <a:rPr lang="en-US" b="1" i="1"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077200" y="226291"/>
            <a:ext cx="82366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325</a:t>
            </a:r>
          </a:p>
        </p:txBody>
      </p:sp>
    </p:spTree>
    <p:extLst>
      <p:ext uri="{BB962C8B-B14F-4D97-AF65-F5344CB8AC3E}">
        <p14:creationId xmlns:p14="http://schemas.microsoft.com/office/powerpoint/2010/main" val="15199300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655226-6E4F-8847-85CD-AF95F3D3F39A}" type="slidenum">
              <a:rPr kumimoji="0" lang="en-US" sz="1000" b="0" i="0" u="none" strike="noStrike" kern="1200" cap="none" spc="0" normalizeH="0" baseline="0" noProof="0" smtClean="0">
                <a:ln>
                  <a:noFill/>
                </a:ln>
                <a:solidFill>
                  <a:srgbClr val="666666"/>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90</a:t>
            </a:fld>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666666"/>
                </a:solidFill>
                <a:effectLst/>
                <a:uLnTx/>
                <a:uFillTx/>
                <a:latin typeface="Arial"/>
                <a:ea typeface="+mn-ea"/>
                <a:cs typeface="+mn-cs"/>
              </a:rPr>
              <a:t>1040 Individual Tax: Section C</a:t>
            </a:r>
            <a:endParaRPr kumimoji="0" lang="en-US" sz="10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a:t>Polling Question</a:t>
            </a:r>
          </a:p>
        </p:txBody>
      </p:sp>
      <p:sp>
        <p:nvSpPr>
          <p:cNvPr id="5" name="Content Placeholder 4"/>
          <p:cNvSpPr>
            <a:spLocks noGrp="1"/>
          </p:cNvSpPr>
          <p:nvPr>
            <p:ph idx="1"/>
          </p:nvPr>
        </p:nvSpPr>
        <p:spPr>
          <a:xfrm>
            <a:off x="838200" y="1054849"/>
            <a:ext cx="7696199" cy="3974351"/>
          </a:xfrm>
        </p:spPr>
        <p:txBody>
          <a:bodyPr>
            <a:noAutofit/>
          </a:bodyPr>
          <a:lstStyle/>
          <a:p>
            <a:pPr marL="0" indent="0">
              <a:spcAft>
                <a:spcPts val="3000"/>
              </a:spcAft>
              <a:buNone/>
            </a:pPr>
            <a:r>
              <a:rPr lang="en-US" sz="3200" u="sng" dirty="0">
                <a:solidFill>
                  <a:srgbClr val="060606"/>
                </a:solidFill>
              </a:rPr>
              <a:t>For 2018, the SE issue for LLC members….</a:t>
            </a:r>
          </a:p>
          <a:p>
            <a:pPr marL="457200" indent="-457200">
              <a:buClrTx/>
              <a:buFont typeface="+mj-lt"/>
              <a:buAutoNum type="alphaUcPeriod"/>
            </a:pPr>
            <a:r>
              <a:rPr lang="en-US" sz="3200" dirty="0">
                <a:solidFill>
                  <a:srgbClr val="060606"/>
                </a:solidFill>
              </a:rPr>
              <a:t>Has been fully clarified.</a:t>
            </a:r>
          </a:p>
          <a:p>
            <a:pPr marL="457200" indent="-457200">
              <a:buClrTx/>
              <a:buFont typeface="+mj-lt"/>
              <a:buAutoNum type="alphaUcPeriod"/>
            </a:pPr>
            <a:r>
              <a:rPr lang="en-US" sz="3200" dirty="0">
                <a:solidFill>
                  <a:srgbClr val="060606"/>
                </a:solidFill>
              </a:rPr>
              <a:t>Remains clear as MUD.</a:t>
            </a:r>
          </a:p>
          <a:p>
            <a:pPr marL="457200" indent="-457200">
              <a:buClrTx/>
              <a:buFont typeface="+mj-lt"/>
              <a:buAutoNum type="alphaUcPeriod"/>
            </a:pPr>
            <a:r>
              <a:rPr lang="en-US" sz="3200" dirty="0">
                <a:solidFill>
                  <a:srgbClr val="060606"/>
                </a:solidFill>
              </a:rPr>
              <a:t>Makes me want to sell yogurt instead.</a:t>
            </a:r>
          </a:p>
          <a:p>
            <a:pPr marL="457200" indent="-457200">
              <a:buClrTx/>
              <a:buFont typeface="+mj-lt"/>
              <a:buAutoNum type="alphaUcPeriod"/>
            </a:pPr>
            <a:r>
              <a:rPr lang="en-US" sz="3200" dirty="0">
                <a:solidFill>
                  <a:srgbClr val="060606"/>
                </a:solidFill>
              </a:rPr>
              <a:t>Will </a:t>
            </a:r>
            <a:r>
              <a:rPr lang="en-US" sz="3200" b="1" i="1" u="sng" dirty="0">
                <a:solidFill>
                  <a:srgbClr val="0070C0"/>
                </a:solidFill>
              </a:rPr>
              <a:t>make taxes great again</a:t>
            </a:r>
            <a:r>
              <a:rPr lang="en-US" sz="3200" dirty="0">
                <a:solidFill>
                  <a:srgbClr val="060606"/>
                </a:solidFill>
              </a:rPr>
              <a:t>.</a:t>
            </a:r>
          </a:p>
        </p:txBody>
      </p:sp>
    </p:spTree>
    <p:extLst>
      <p:ext uri="{BB962C8B-B14F-4D97-AF65-F5344CB8AC3E}">
        <p14:creationId xmlns:p14="http://schemas.microsoft.com/office/powerpoint/2010/main" val="1413632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28494496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03385" y="222590"/>
            <a:ext cx="7924800" cy="1581381"/>
          </a:xfrm>
          <a:ln w="19050">
            <a:solidFill>
              <a:schemeClr val="accent1"/>
            </a:solidFill>
          </a:ln>
        </p:spPr>
        <p:txBody>
          <a:bodyPr/>
          <a:lstStyle/>
          <a:p>
            <a:pPr algn="ctr" defTabSz="912813">
              <a:lnSpc>
                <a:spcPct val="100000"/>
              </a:lnSpc>
              <a:spcAft>
                <a:spcPts val="1200"/>
              </a:spcAft>
            </a:pPr>
            <a:r>
              <a:rPr lang="en-US" altLang="en-US" sz="4400" b="1" dirty="0"/>
              <a:t>Chapter 26</a:t>
            </a:r>
            <a:br>
              <a:rPr lang="en-US" altLang="en-US" sz="4400" b="1" dirty="0"/>
            </a:br>
            <a:r>
              <a:rPr lang="en-US" altLang="en-US" sz="4400" b="1" dirty="0"/>
              <a:t>Business Use of Home</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7924800" y="152400"/>
            <a:ext cx="100818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8000"/>
                </a:solidFill>
                <a:effectLst/>
                <a:uLnTx/>
                <a:uFillTx/>
                <a:latin typeface="Arial" charset="0"/>
                <a:ea typeface="ＭＳ Ｐゴシック" pitchFamily="34" charset="-128"/>
                <a:cs typeface="Arial" charset="0"/>
              </a:rPr>
              <a:t>Pg. 385</a:t>
            </a:r>
          </a:p>
        </p:txBody>
      </p:sp>
      <p:sp>
        <p:nvSpPr>
          <p:cNvPr id="6" name="Title 1">
            <a:extLst>
              <a:ext uri="{FF2B5EF4-FFF2-40B4-BE49-F238E27FC236}">
                <a16:creationId xmlns:a16="http://schemas.microsoft.com/office/drawing/2014/main" id="{5D88E1DD-C2F8-4E40-BF60-7C2CC1BEBF97}"/>
              </a:ext>
            </a:extLst>
          </p:cNvPr>
          <p:cNvSpPr txBox="1">
            <a:spLocks/>
          </p:cNvSpPr>
          <p:nvPr/>
        </p:nvSpPr>
        <p:spPr bwMode="auto">
          <a:xfrm>
            <a:off x="728785" y="2057400"/>
            <a:ext cx="7924800" cy="2038581"/>
          </a:xfrm>
          <a:prstGeom prst="rect">
            <a:avLst/>
          </a:prstGeom>
          <a:noFill/>
          <a:ln w="19050">
            <a:solidFill>
              <a:schemeClr val="accent1"/>
            </a:solid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ＭＳ Ｐゴシック" pitchFamily="-106" charset="-128"/>
                <a:cs typeface="ＭＳ Ｐゴシック" charset="-128"/>
              </a:defRPr>
            </a:lvl1pPr>
            <a:lvl2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2pPr>
            <a:lvl3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3pPr>
            <a:lvl4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4pPr>
            <a:lvl5pPr algn="l" rtl="0" eaLnBrk="1" fontAlgn="base" hangingPunct="1">
              <a:lnSpc>
                <a:spcPct val="90000"/>
              </a:lnSpc>
              <a:spcBef>
                <a:spcPct val="0"/>
              </a:spcBef>
              <a:spcAft>
                <a:spcPct val="0"/>
              </a:spcAft>
              <a:defRPr sz="2800">
                <a:solidFill>
                  <a:schemeClr val="tx2"/>
                </a:solidFill>
                <a:latin typeface="Arial" pitchFamily="-106" charset="0"/>
                <a:ea typeface="ＭＳ Ｐゴシック" pitchFamily="-106" charset="-128"/>
                <a:cs typeface="ＭＳ Ｐゴシック" charset="-128"/>
              </a:defRPr>
            </a:lvl5pPr>
            <a:lvl6pPr marL="457200" algn="l" rtl="0" eaLnBrk="1" fontAlgn="base" hangingPunct="1">
              <a:lnSpc>
                <a:spcPct val="90000"/>
              </a:lnSpc>
              <a:spcBef>
                <a:spcPct val="0"/>
              </a:spcBef>
              <a:spcAft>
                <a:spcPct val="0"/>
              </a:spcAft>
              <a:defRPr sz="2800">
                <a:solidFill>
                  <a:schemeClr val="tx2"/>
                </a:solidFill>
                <a:latin typeface="Arial" pitchFamily="-106" charset="0"/>
              </a:defRPr>
            </a:lvl6pPr>
            <a:lvl7pPr marL="914400" algn="l" rtl="0" eaLnBrk="1" fontAlgn="base" hangingPunct="1">
              <a:lnSpc>
                <a:spcPct val="90000"/>
              </a:lnSpc>
              <a:spcBef>
                <a:spcPct val="0"/>
              </a:spcBef>
              <a:spcAft>
                <a:spcPct val="0"/>
              </a:spcAft>
              <a:defRPr sz="2800">
                <a:solidFill>
                  <a:schemeClr val="tx2"/>
                </a:solidFill>
                <a:latin typeface="Arial" pitchFamily="-106" charset="0"/>
              </a:defRPr>
            </a:lvl7pPr>
            <a:lvl8pPr marL="1371600" algn="l" rtl="0" eaLnBrk="1" fontAlgn="base" hangingPunct="1">
              <a:lnSpc>
                <a:spcPct val="90000"/>
              </a:lnSpc>
              <a:spcBef>
                <a:spcPct val="0"/>
              </a:spcBef>
              <a:spcAft>
                <a:spcPct val="0"/>
              </a:spcAft>
              <a:defRPr sz="2800">
                <a:solidFill>
                  <a:schemeClr val="tx2"/>
                </a:solidFill>
                <a:latin typeface="Arial" pitchFamily="-106" charset="0"/>
              </a:defRPr>
            </a:lvl8pPr>
            <a:lvl9pPr marL="1828800" algn="l" rtl="0" eaLnBrk="1" fontAlgn="base" hangingPunct="1">
              <a:lnSpc>
                <a:spcPct val="90000"/>
              </a:lnSpc>
              <a:spcBef>
                <a:spcPct val="0"/>
              </a:spcBef>
              <a:spcAft>
                <a:spcPct val="0"/>
              </a:spcAft>
              <a:defRPr sz="2800">
                <a:solidFill>
                  <a:schemeClr val="tx2"/>
                </a:solidFill>
                <a:latin typeface="Arial" pitchFamily="-106" charset="0"/>
              </a:defRPr>
            </a:lvl9pPr>
          </a:lstStyle>
          <a:p>
            <a:pPr algn="ctr" defTabSz="912813">
              <a:lnSpc>
                <a:spcPct val="100000"/>
              </a:lnSpc>
              <a:spcAft>
                <a:spcPts val="1200"/>
              </a:spcAft>
            </a:pPr>
            <a:r>
              <a:rPr lang="en-US" altLang="en-US" sz="4400" b="1" kern="0" dirty="0"/>
              <a:t>Chapter 27</a:t>
            </a:r>
            <a:br>
              <a:rPr lang="en-US" altLang="en-US" sz="4400" b="1" kern="0" dirty="0"/>
            </a:br>
            <a:r>
              <a:rPr lang="en-US" altLang="en-US" sz="4400" b="1" kern="0" dirty="0"/>
              <a:t>Household Employees and Payroll</a:t>
            </a:r>
            <a:endParaRPr lang="en-US" altLang="en-US" sz="2400" b="1" i="1" kern="0" dirty="0"/>
          </a:p>
        </p:txBody>
      </p:sp>
      <p:sp>
        <p:nvSpPr>
          <p:cNvPr id="2" name="TextBox 1">
            <a:extLst>
              <a:ext uri="{FF2B5EF4-FFF2-40B4-BE49-F238E27FC236}">
                <a16:creationId xmlns:a16="http://schemas.microsoft.com/office/drawing/2014/main" id="{CC4AC3F1-4299-4D38-AC6B-DC4801C69835}"/>
              </a:ext>
            </a:extLst>
          </p:cNvPr>
          <p:cNvSpPr txBox="1"/>
          <p:nvPr/>
        </p:nvSpPr>
        <p:spPr>
          <a:xfrm>
            <a:off x="76200" y="4364778"/>
            <a:ext cx="8424985" cy="523220"/>
          </a:xfrm>
          <a:prstGeom prst="rect">
            <a:avLst/>
          </a:prstGeom>
          <a:noFill/>
        </p:spPr>
        <p:txBody>
          <a:bodyPr wrap="square" rtlCol="0">
            <a:spAutoFit/>
          </a:bodyPr>
          <a:lstStyle/>
          <a:p>
            <a:r>
              <a:rPr lang="en-US" sz="2800" b="1" dirty="0">
                <a:solidFill>
                  <a:srgbClr val="FF0000"/>
                </a:solidFill>
              </a:rPr>
              <a:t>I will NOT be covering these chapters….</a:t>
            </a:r>
          </a:p>
        </p:txBody>
      </p:sp>
      <p:pic>
        <p:nvPicPr>
          <p:cNvPr id="7" name="Picture 6" descr="A picture containing person, little, child, indoor&#10;&#10;Description automatically generated">
            <a:extLst>
              <a:ext uri="{FF2B5EF4-FFF2-40B4-BE49-F238E27FC236}">
                <a16:creationId xmlns:a16="http://schemas.microsoft.com/office/drawing/2014/main" id="{C3E71276-BD11-4870-BED7-C91C69AB3E3A}"/>
              </a:ext>
            </a:extLst>
          </p:cNvPr>
          <p:cNvPicPr>
            <a:picLocks noChangeAspect="1"/>
          </p:cNvPicPr>
          <p:nvPr/>
        </p:nvPicPr>
        <p:blipFill>
          <a:blip r:embed="rId2"/>
          <a:stretch>
            <a:fillRect/>
          </a:stretch>
        </p:blipFill>
        <p:spPr>
          <a:xfrm>
            <a:off x="7072762" y="3733800"/>
            <a:ext cx="1704075" cy="2562519"/>
          </a:xfrm>
          <a:prstGeom prst="rect">
            <a:avLst/>
          </a:prstGeom>
        </p:spPr>
      </p:pic>
    </p:spTree>
    <p:extLst>
      <p:ext uri="{BB962C8B-B14F-4D97-AF65-F5344CB8AC3E}">
        <p14:creationId xmlns:p14="http://schemas.microsoft.com/office/powerpoint/2010/main" val="127450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7CFE5-4334-4AE3-9D63-206AD24271D3}"/>
              </a:ext>
            </a:extLst>
          </p:cNvPr>
          <p:cNvSpPr>
            <a:spLocks noGrp="1"/>
          </p:cNvSpPr>
          <p:nvPr>
            <p:ph idx="1"/>
          </p:nvPr>
        </p:nvSpPr>
        <p:spPr>
          <a:xfrm>
            <a:off x="887412" y="990600"/>
            <a:ext cx="7369175" cy="4648200"/>
          </a:xfrm>
          <a:solidFill>
            <a:schemeClr val="accent1"/>
          </a:solidFill>
        </p:spPr>
        <p:txBody>
          <a:bodyPr/>
          <a:lstStyle/>
          <a:p>
            <a:endParaRPr lang="en-US" dirty="0"/>
          </a:p>
        </p:txBody>
      </p:sp>
      <p:sp>
        <p:nvSpPr>
          <p:cNvPr id="2" name="TextBox 1">
            <a:extLst>
              <a:ext uri="{FF2B5EF4-FFF2-40B4-BE49-F238E27FC236}">
                <a16:creationId xmlns:a16="http://schemas.microsoft.com/office/drawing/2014/main" id="{5352BAA4-2A91-42C3-BE4C-9F196C4A8B6B}"/>
              </a:ext>
            </a:extLst>
          </p:cNvPr>
          <p:cNvSpPr txBox="1"/>
          <p:nvPr/>
        </p:nvSpPr>
        <p:spPr>
          <a:xfrm>
            <a:off x="2667000" y="2362200"/>
            <a:ext cx="3505200" cy="1446550"/>
          </a:xfrm>
          <a:prstGeom prst="rect">
            <a:avLst/>
          </a:prstGeom>
          <a:solidFill>
            <a:srgbClr val="FF0000"/>
          </a:solidFill>
        </p:spPr>
        <p:txBody>
          <a:bodyPr wrap="square" rtlCol="0">
            <a:spAutoFit/>
          </a:bodyPr>
          <a:lstStyle/>
          <a:p>
            <a:pPr algn="ctr"/>
            <a:r>
              <a:rPr lang="en-US" sz="4400" dirty="0">
                <a:solidFill>
                  <a:srgbClr val="EBEBEB"/>
                </a:solidFill>
              </a:rPr>
              <a:t>END OF CHAPTER!!</a:t>
            </a:r>
          </a:p>
        </p:txBody>
      </p:sp>
    </p:spTree>
    <p:extLst>
      <p:ext uri="{BB962C8B-B14F-4D97-AF65-F5344CB8AC3E}">
        <p14:creationId xmlns:p14="http://schemas.microsoft.com/office/powerpoint/2010/main" val="14337456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03385" y="222590"/>
            <a:ext cx="7924800" cy="1581381"/>
          </a:xfrm>
        </p:spPr>
        <p:txBody>
          <a:bodyPr/>
          <a:lstStyle/>
          <a:p>
            <a:pPr algn="ctr" defTabSz="912813">
              <a:lnSpc>
                <a:spcPct val="100000"/>
              </a:lnSpc>
              <a:spcAft>
                <a:spcPts val="1200"/>
              </a:spcAft>
            </a:pPr>
            <a:r>
              <a:rPr lang="en-US" altLang="en-US" sz="4400" b="1" dirty="0"/>
              <a:t>Chapter 28</a:t>
            </a:r>
            <a:br>
              <a:rPr lang="en-US" altLang="en-US" sz="4400" b="1" dirty="0"/>
            </a:br>
            <a:r>
              <a:rPr lang="en-US" altLang="en-US" sz="4400" b="1" dirty="0"/>
              <a:t>Sale of Business Assets</a:t>
            </a:r>
            <a:endParaRPr lang="en-US" altLang="en-US" sz="2400" b="1" i="1" dirty="0"/>
          </a:p>
        </p:txBody>
      </p:sp>
      <p:sp>
        <p:nvSpPr>
          <p:cNvPr id="4" name="Rectangle 3"/>
          <p:cNvSpPr/>
          <p:nvPr/>
        </p:nvSpPr>
        <p:spPr>
          <a:xfrm>
            <a:off x="457200" y="5105400"/>
            <a:ext cx="4374916" cy="5847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FF8000"/>
                </a:solidFill>
                <a:effectLst/>
                <a:uLnTx/>
                <a:uFillTx/>
                <a:latin typeface="Arial"/>
                <a:ea typeface="ＭＳ Ｐゴシック" pitchFamily="-106" charset="-128"/>
                <a:cs typeface="Arial" charset="0"/>
              </a:rPr>
              <a:t>Gear Up Tax Seminars</a:t>
            </a:r>
            <a:endParaRPr kumimoji="0" lang="en-US" sz="2400" b="0" i="0" u="none" strike="noStrike" kern="1200" cap="none" spc="0" normalizeH="0" baseline="0" noProof="0" dirty="0">
              <a:ln>
                <a:noFill/>
              </a:ln>
              <a:solidFill>
                <a:srgbClr val="666666"/>
              </a:solidFill>
              <a:effectLst/>
              <a:uLnTx/>
              <a:uFillTx/>
              <a:latin typeface="Arial" charset="0"/>
              <a:ea typeface="ＭＳ Ｐゴシック" pitchFamily="34" charset="-128"/>
              <a:cs typeface="Arial" charset="0"/>
            </a:endParaRPr>
          </a:p>
        </p:txBody>
      </p:sp>
      <p:sp>
        <p:nvSpPr>
          <p:cNvPr id="3" name="TextBox 2"/>
          <p:cNvSpPr txBox="1"/>
          <p:nvPr/>
        </p:nvSpPr>
        <p:spPr>
          <a:xfrm>
            <a:off x="8001000" y="152400"/>
            <a:ext cx="93198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charset="0"/>
                <a:ea typeface="ＭＳ Ｐゴシック" pitchFamily="34" charset="-128"/>
                <a:cs typeface="Arial" charset="0"/>
              </a:rPr>
              <a:t>427</a:t>
            </a:r>
          </a:p>
        </p:txBody>
      </p:sp>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990600" y="2119101"/>
            <a:ext cx="7296150" cy="1783086"/>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0" indent="0" algn="ctr">
              <a:lnSpc>
                <a:spcPct val="90000"/>
              </a:lnSpc>
              <a:buFontTx/>
              <a:buNone/>
              <a:defRPr/>
            </a:pPr>
            <a:endParaRPr lang="en-US" i="1" kern="0" dirty="0">
              <a:ea typeface="ＭＳ Ｐゴシック" charset="-128"/>
            </a:endParaRPr>
          </a:p>
          <a:p>
            <a:pPr marL="0" indent="0" algn="ctr">
              <a:spcBef>
                <a:spcPts val="0"/>
              </a:spcBef>
              <a:spcAft>
                <a:spcPts val="600"/>
              </a:spcAft>
              <a:buFontTx/>
              <a:buNone/>
              <a:defRPr/>
            </a:pPr>
            <a:r>
              <a:rPr lang="en-US" b="1" kern="0" dirty="0">
                <a:solidFill>
                  <a:srgbClr val="060606"/>
                </a:solidFill>
                <a:latin typeface="+mj-lt"/>
                <a:ea typeface="ＭＳ Ｐゴシック" charset="-128"/>
              </a:rPr>
              <a:t>Presented by:</a:t>
            </a:r>
          </a:p>
          <a:p>
            <a:pPr marL="0" indent="0" algn="ctr">
              <a:spcBef>
                <a:spcPts val="0"/>
              </a:spcBef>
              <a:spcAft>
                <a:spcPts val="600"/>
              </a:spcAft>
              <a:buFontTx/>
              <a:buNone/>
              <a:defRPr/>
            </a:pPr>
            <a:r>
              <a:rPr lang="en-US" b="1" kern="0" dirty="0">
                <a:solidFill>
                  <a:srgbClr val="060606"/>
                </a:solidFill>
                <a:latin typeface="Times New Roman" panose="02020603050405020304" pitchFamily="18" charset="0"/>
                <a:ea typeface="ＭＳ Ｐゴシック" charset="-128"/>
                <a:cs typeface="Times New Roman" panose="02020603050405020304" pitchFamily="18" charset="0"/>
              </a:rPr>
              <a:t>Michael A. Gordon, CPA</a:t>
            </a:r>
          </a:p>
          <a:p>
            <a:pPr marL="0" indent="0" algn="ctr">
              <a:spcBef>
                <a:spcPts val="0"/>
              </a:spcBef>
              <a:spcAft>
                <a:spcPts val="600"/>
              </a:spcAft>
              <a:buFontTx/>
              <a:buNone/>
              <a:defRPr/>
            </a:pPr>
            <a:r>
              <a:rPr lang="en-US" b="1" i="1" kern="0" dirty="0">
                <a:solidFill>
                  <a:srgbClr val="FF0000"/>
                </a:solidFill>
                <a:latin typeface="Times New Roman" panose="02020603050405020304" pitchFamily="18" charset="0"/>
                <a:ea typeface="ＭＳ Ｐゴシック" charset="-128"/>
                <a:cs typeface="Times New Roman" panose="02020603050405020304" pitchFamily="18" charset="0"/>
              </a:rPr>
              <a:t>Not Your Basic Bean Counter</a:t>
            </a:r>
            <a:endParaRPr lang="en-US" i="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452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609600" y="1696019"/>
            <a:ext cx="7924800" cy="2723581"/>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nSpc>
                <a:spcPct val="90000"/>
              </a:lnSpc>
              <a:spcAft>
                <a:spcPts val="5400"/>
              </a:spcAft>
              <a:buFontTx/>
              <a:buNone/>
              <a:defRPr/>
            </a:pPr>
            <a:r>
              <a:rPr lang="en-US" sz="2800" b="1" i="1" u="sng" kern="0" dirty="0">
                <a:solidFill>
                  <a:srgbClr val="FF0000"/>
                </a:solidFill>
                <a:ea typeface="ＭＳ Ｐゴシック" charset="-128"/>
              </a:rPr>
              <a:t>Some things to always be aware of:</a:t>
            </a:r>
          </a:p>
          <a:p>
            <a:pPr marL="461963" algn="just">
              <a:spcBef>
                <a:spcPts val="0"/>
              </a:spcBef>
              <a:spcAft>
                <a:spcPts val="1200"/>
              </a:spcAft>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Capital gain treatment is ordinary to extent of “net ordinary losses” for most recent 5 years.</a:t>
            </a:r>
          </a:p>
          <a:p>
            <a:pPr marL="1144588" indent="-230188">
              <a:spcBef>
                <a:spcPts val="0"/>
              </a:spcBef>
              <a:spcAft>
                <a:spcPts val="1200"/>
              </a:spcAft>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See item D, page 398…and item F.5., </a:t>
            </a:r>
            <a:r>
              <a:rPr lang="en-US" sz="2800" i="1" kern="0" dirty="0" err="1">
                <a:solidFill>
                  <a:srgbClr val="060606"/>
                </a:solidFill>
                <a:latin typeface="Times New Roman" panose="02020603050405020304" pitchFamily="18" charset="0"/>
                <a:ea typeface="ＭＳ Ｐゴシック" charset="-128"/>
                <a:cs typeface="Times New Roman" panose="02020603050405020304" pitchFamily="18" charset="0"/>
              </a:rPr>
              <a:t>pg</a:t>
            </a: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 399</a:t>
            </a:r>
          </a:p>
        </p:txBody>
      </p:sp>
      <p:sp>
        <p:nvSpPr>
          <p:cNvPr id="4" name="TextBox 3">
            <a:extLst>
              <a:ext uri="{FF2B5EF4-FFF2-40B4-BE49-F238E27FC236}">
                <a16:creationId xmlns:a16="http://schemas.microsoft.com/office/drawing/2014/main" id="{DB6D767C-B60B-4FB5-8372-DBD2EE948C46}"/>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Tree>
    <p:extLst>
      <p:ext uri="{BB962C8B-B14F-4D97-AF65-F5344CB8AC3E}">
        <p14:creationId xmlns:p14="http://schemas.microsoft.com/office/powerpoint/2010/main" val="42286550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143000" y="1696019"/>
            <a:ext cx="7296150" cy="4323781"/>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nSpc>
                <a:spcPct val="90000"/>
              </a:lnSpc>
              <a:spcAft>
                <a:spcPts val="1200"/>
              </a:spcAft>
              <a:buFontTx/>
              <a:buNone/>
              <a:defRPr/>
            </a:pPr>
            <a:r>
              <a:rPr lang="en-US" sz="2800" b="1" i="1" u="sng" kern="0" dirty="0">
                <a:solidFill>
                  <a:srgbClr val="FF0000"/>
                </a:solidFill>
                <a:ea typeface="ＭＳ Ｐゴシック" charset="-128"/>
              </a:rPr>
              <a:t>Some things to always be aware of:</a:t>
            </a:r>
          </a:p>
          <a:p>
            <a:pPr marL="461963" indent="-231775" algn="just">
              <a:lnSpc>
                <a:spcPct val="90000"/>
              </a:lnSpc>
              <a:spcAft>
                <a:spcPts val="1200"/>
              </a:spcAft>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IRC 1245 recapture IN THE YEAR OF SALE. This includes purchased goodwill that is on the books being amortized.</a:t>
            </a:r>
          </a:p>
          <a:p>
            <a:pPr marL="461963" indent="-231775" algn="just">
              <a:lnSpc>
                <a:spcPct val="90000"/>
              </a:lnSpc>
              <a:spcAft>
                <a:spcPts val="1200"/>
              </a:spcAft>
              <a:buClrTx/>
              <a:buFont typeface="Arial" panose="020B0604020202020204" pitchFamily="34" charset="0"/>
              <a:buChar char="•"/>
              <a:defRPr/>
            </a:pPr>
            <a:r>
              <a:rPr lang="en-US" sz="2800" b="1" i="1" kern="0" dirty="0">
                <a:solidFill>
                  <a:schemeClr val="accent4">
                    <a:lumMod val="75000"/>
                  </a:schemeClr>
                </a:solidFill>
                <a:latin typeface="Times New Roman" panose="02020603050405020304" pitchFamily="18" charset="0"/>
                <a:ea typeface="ＭＳ Ｐゴシック" charset="-128"/>
                <a:cs typeface="Times New Roman" panose="02020603050405020304" pitchFamily="18" charset="0"/>
              </a:rPr>
              <a:t>IRC 197 assets are always treated as ONE asset. This is very important.</a:t>
            </a:r>
          </a:p>
          <a:p>
            <a:pPr marL="1144588" indent="-350838">
              <a:lnSpc>
                <a:spcPct val="90000"/>
              </a:lnSpc>
              <a:spcBef>
                <a:spcPts val="0"/>
              </a:spcBef>
              <a:buClrTx/>
              <a:buFont typeface="Arial" panose="020B0604020202020204" pitchFamily="34" charset="0"/>
              <a:buChar char="•"/>
              <a:defRPr/>
            </a:pPr>
            <a:r>
              <a:rPr lang="en-US" sz="2800" b="1" i="1" u="sng" kern="0" dirty="0">
                <a:solidFill>
                  <a:srgbClr val="0070C0"/>
                </a:solidFill>
                <a:latin typeface="Times New Roman" panose="02020603050405020304" pitchFamily="18" charset="0"/>
                <a:ea typeface="ＭＳ Ｐゴシック" charset="-128"/>
                <a:cs typeface="Times New Roman" panose="02020603050405020304" pitchFamily="18" charset="0"/>
              </a:rPr>
              <a:t>See Example 6 on page 432</a:t>
            </a:r>
          </a:p>
        </p:txBody>
      </p:sp>
      <p:sp>
        <p:nvSpPr>
          <p:cNvPr id="6" name="TextBox 5">
            <a:extLst>
              <a:ext uri="{FF2B5EF4-FFF2-40B4-BE49-F238E27FC236}">
                <a16:creationId xmlns:a16="http://schemas.microsoft.com/office/drawing/2014/main" id="{87932B07-8B3D-4411-8FDE-06888F943B9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Tree>
    <p:extLst>
      <p:ext uri="{BB962C8B-B14F-4D97-AF65-F5344CB8AC3E}">
        <p14:creationId xmlns:p14="http://schemas.microsoft.com/office/powerpoint/2010/main" val="5880162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143000" y="1981200"/>
            <a:ext cx="7296150" cy="2819399"/>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nSpc>
                <a:spcPct val="90000"/>
              </a:lnSpc>
              <a:spcAft>
                <a:spcPts val="2400"/>
              </a:spcAft>
              <a:buFontTx/>
              <a:buNone/>
              <a:defRPr/>
            </a:pPr>
            <a:r>
              <a:rPr lang="en-US" sz="2800" b="1" i="1" u="sng" kern="0" dirty="0">
                <a:solidFill>
                  <a:srgbClr val="FF0000"/>
                </a:solidFill>
                <a:latin typeface="Times New Roman" panose="02020603050405020304" pitchFamily="18" charset="0"/>
                <a:ea typeface="ＭＳ Ｐゴシック" charset="-128"/>
                <a:cs typeface="Times New Roman" panose="02020603050405020304" pitchFamily="18" charset="0"/>
              </a:rPr>
              <a:t>Some things to always be aware of:</a:t>
            </a:r>
          </a:p>
          <a:p>
            <a:pPr marL="461963" algn="just">
              <a:spcBef>
                <a:spcPts val="0"/>
              </a:spcBef>
              <a:spcAft>
                <a:spcPts val="2400"/>
              </a:spcAft>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When selling/buying a business, both parties should agree on allocation of purchase price.</a:t>
            </a:r>
          </a:p>
          <a:p>
            <a:pPr marL="461963" algn="just">
              <a:spcBef>
                <a:spcPts val="0"/>
              </a:spcBef>
              <a:spcAft>
                <a:spcPts val="2400"/>
              </a:spcAft>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 My preference: put it in the purchase agreement document.</a:t>
            </a:r>
          </a:p>
        </p:txBody>
      </p:sp>
      <p:sp>
        <p:nvSpPr>
          <p:cNvPr id="6" name="TextBox 5">
            <a:extLst>
              <a:ext uri="{FF2B5EF4-FFF2-40B4-BE49-F238E27FC236}">
                <a16:creationId xmlns:a16="http://schemas.microsoft.com/office/drawing/2014/main" id="{02BC9045-0091-4E4B-9CAB-08E0A88270EE}"/>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Tree>
    <p:extLst>
      <p:ext uri="{BB962C8B-B14F-4D97-AF65-F5344CB8AC3E}">
        <p14:creationId xmlns:p14="http://schemas.microsoft.com/office/powerpoint/2010/main" val="4977132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1143000" y="1981200"/>
            <a:ext cx="7296150" cy="3409381"/>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nSpc>
                <a:spcPct val="90000"/>
              </a:lnSpc>
              <a:spcAft>
                <a:spcPts val="2400"/>
              </a:spcAft>
              <a:buFontTx/>
              <a:buNone/>
              <a:defRPr/>
            </a:pPr>
            <a:r>
              <a:rPr lang="en-US" sz="2800" b="1" i="1" u="sng" kern="0" dirty="0">
                <a:solidFill>
                  <a:srgbClr val="FF0000"/>
                </a:solidFill>
                <a:latin typeface="Times New Roman" panose="02020603050405020304" pitchFamily="18" charset="0"/>
                <a:ea typeface="ＭＳ Ｐゴシック" charset="-128"/>
                <a:cs typeface="Times New Roman" panose="02020603050405020304" pitchFamily="18" charset="0"/>
              </a:rPr>
              <a:t>Some things to always be aware of:</a:t>
            </a:r>
          </a:p>
          <a:p>
            <a:pPr marL="461963" indent="-231775" algn="just">
              <a:lnSpc>
                <a:spcPct val="90000"/>
              </a:lnSpc>
              <a:buClrTx/>
              <a:buFont typeface="Arial" panose="020B0604020202020204" pitchFamily="34" charset="0"/>
              <a:buChar char="•"/>
              <a:defRPr/>
            </a:pPr>
            <a:r>
              <a:rPr lang="en-US" sz="2800" i="1" kern="0" dirty="0">
                <a:solidFill>
                  <a:srgbClr val="060606"/>
                </a:solidFill>
                <a:latin typeface="Times New Roman" panose="02020603050405020304" pitchFamily="18" charset="0"/>
                <a:ea typeface="ＭＳ Ｐゴシック" charset="-128"/>
                <a:cs typeface="Times New Roman" panose="02020603050405020304" pitchFamily="18" charset="0"/>
              </a:rPr>
              <a:t>If installment sale, you MUST be involved at start of the process and calculate how much down payment is needed (minimum) to make it work. THIS GETS MISSED TOO OFTEN!!</a:t>
            </a:r>
          </a:p>
        </p:txBody>
      </p:sp>
      <p:sp>
        <p:nvSpPr>
          <p:cNvPr id="6" name="TextBox 5">
            <a:extLst>
              <a:ext uri="{FF2B5EF4-FFF2-40B4-BE49-F238E27FC236}">
                <a16:creationId xmlns:a16="http://schemas.microsoft.com/office/drawing/2014/main" id="{00D2A331-A30B-4EAA-8EB6-EF0C2A865738}"/>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Tree>
    <p:extLst>
      <p:ext uri="{BB962C8B-B14F-4D97-AF65-F5344CB8AC3E}">
        <p14:creationId xmlns:p14="http://schemas.microsoft.com/office/powerpoint/2010/main" val="20219515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9DD7C98E-D729-4436-BCE8-FD6BB2C87A17}"/>
              </a:ext>
            </a:extLst>
          </p:cNvPr>
          <p:cNvSpPr txBox="1">
            <a:spLocks/>
          </p:cNvSpPr>
          <p:nvPr/>
        </p:nvSpPr>
        <p:spPr bwMode="auto">
          <a:xfrm>
            <a:off x="381000" y="990600"/>
            <a:ext cx="8458200" cy="4800600"/>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ＭＳ Ｐゴシック" pitchFamily="-106" charset="-128"/>
                <a:cs typeface="ＭＳ Ｐゴシック" charset="-128"/>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ea typeface="ＭＳ Ｐゴシック" pitchFamily="-106" charset="-128"/>
                <a:cs typeface="ＭＳ Ｐゴシック" charset="0"/>
              </a:defRPr>
            </a:lvl2pPr>
            <a:lvl3pPr marL="914400" indent="-171450" algn="l" rtl="0" eaLnBrk="1" fontAlgn="base" hangingPunct="1">
              <a:spcBef>
                <a:spcPct val="25000"/>
              </a:spcBef>
              <a:spcAft>
                <a:spcPct val="0"/>
              </a:spcAft>
              <a:buClr>
                <a:schemeClr val="tx2"/>
              </a:buClr>
              <a:buChar char="•"/>
              <a:defRPr sz="2400">
                <a:solidFill>
                  <a:schemeClr val="tx1"/>
                </a:solidFill>
                <a:latin typeface="+mn-lt"/>
                <a:ea typeface="ＭＳ Ｐゴシック" pitchFamily="-106" charset="-128"/>
                <a:cs typeface="ＭＳ Ｐゴシック" charset="0"/>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ea typeface="ＭＳ Ｐゴシック" pitchFamily="-106" charset="-128"/>
                <a:cs typeface="ＭＳ Ｐゴシック" charset="0"/>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cs typeface="ＭＳ Ｐゴシック" charset="0"/>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ea typeface="ＭＳ Ｐゴシック" pitchFamily="-106" charset="-128"/>
              </a:defRPr>
            </a:lvl9pPr>
          </a:lstStyle>
          <a:p>
            <a:pPr marL="230188" indent="0" algn="just">
              <a:lnSpc>
                <a:spcPct val="90000"/>
              </a:lnSpc>
              <a:spcAft>
                <a:spcPts val="1800"/>
              </a:spcAft>
              <a:buFontTx/>
              <a:buNone/>
              <a:defRPr/>
            </a:pPr>
            <a:r>
              <a:rPr lang="en-US" sz="2800" i="1" u="sng" kern="0" dirty="0">
                <a:solidFill>
                  <a:srgbClr val="060606"/>
                </a:solidFill>
                <a:ea typeface="ＭＳ Ｐゴシック" charset="-128"/>
              </a:rPr>
              <a:t>As we get older (or, as our clients get older) we will find ourselves more and more involved in consulting regarding the sale of their businesses.</a:t>
            </a:r>
          </a:p>
          <a:p>
            <a:pPr marL="1431925" indent="-514350">
              <a:lnSpc>
                <a:spcPct val="90000"/>
              </a:lnSpc>
              <a:spcBef>
                <a:spcPts val="600"/>
              </a:spcBef>
              <a:spcAft>
                <a:spcPts val="1800"/>
              </a:spcAft>
              <a:buClrTx/>
              <a:buFont typeface="+mj-lt"/>
              <a:buAutoNum type="arabicPeriod"/>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Be involved with the attorney from the start</a:t>
            </a:r>
          </a:p>
          <a:p>
            <a:pPr marL="1431925" indent="-514350">
              <a:lnSpc>
                <a:spcPct val="90000"/>
              </a:lnSpc>
              <a:spcBef>
                <a:spcPts val="600"/>
              </a:spcBef>
              <a:spcAft>
                <a:spcPts val="1800"/>
              </a:spcAft>
              <a:buClrTx/>
              <a:buFont typeface="+mj-lt"/>
              <a:buAutoNum type="arabicPeriod"/>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Review the documents </a:t>
            </a:r>
            <a:r>
              <a:rPr lang="en-US" sz="2800" b="1" i="1" u="sng" kern="0" dirty="0">
                <a:solidFill>
                  <a:srgbClr val="060606"/>
                </a:solidFill>
                <a:highlight>
                  <a:srgbClr val="FFFF00"/>
                </a:highlight>
                <a:latin typeface="Times New Roman" panose="02020603050405020304" pitchFamily="18" charset="0"/>
                <a:ea typeface="ＭＳ Ｐゴシック" charset="-128"/>
                <a:cs typeface="Times New Roman" panose="02020603050405020304" pitchFamily="18" charset="0"/>
              </a:rPr>
              <a:t>(and do NOT be shy about CHARGING for this!)</a:t>
            </a:r>
          </a:p>
          <a:p>
            <a:pPr marL="1431925" indent="-514350" algn="just">
              <a:lnSpc>
                <a:spcPct val="90000"/>
              </a:lnSpc>
              <a:spcBef>
                <a:spcPts val="600"/>
              </a:spcBef>
              <a:spcAft>
                <a:spcPts val="1800"/>
              </a:spcAft>
              <a:buClrTx/>
              <a:buFont typeface="+mj-lt"/>
              <a:buAutoNum type="arabicPeriod"/>
              <a:defRPr/>
            </a:pPr>
            <a:r>
              <a:rPr lang="en-US" sz="2800" i="1" u="sng" kern="0" dirty="0">
                <a:solidFill>
                  <a:srgbClr val="060606"/>
                </a:solidFill>
                <a:latin typeface="Times New Roman" panose="02020603050405020304" pitchFamily="18" charset="0"/>
                <a:ea typeface="ＭＳ Ｐゴシック" charset="-128"/>
                <a:cs typeface="Times New Roman" panose="02020603050405020304" pitchFamily="18" charset="0"/>
              </a:rPr>
              <a:t>Don’t play “valuation expert”! Dangerous!! Story of my quick print client.</a:t>
            </a:r>
          </a:p>
        </p:txBody>
      </p:sp>
      <p:sp>
        <p:nvSpPr>
          <p:cNvPr id="6" name="TextBox 5">
            <a:extLst>
              <a:ext uri="{FF2B5EF4-FFF2-40B4-BE49-F238E27FC236}">
                <a16:creationId xmlns:a16="http://schemas.microsoft.com/office/drawing/2014/main" id="{98326282-9ABC-46C6-AEB1-DD3B5E47F783}"/>
              </a:ext>
            </a:extLst>
          </p:cNvPr>
          <p:cNvSpPr txBox="1"/>
          <p:nvPr/>
        </p:nvSpPr>
        <p:spPr>
          <a:xfrm>
            <a:off x="1446609" y="304798"/>
            <a:ext cx="6248400" cy="461665"/>
          </a:xfrm>
          <a:prstGeom prst="rect">
            <a:avLst/>
          </a:prstGeom>
          <a:solidFill>
            <a:srgbClr val="FFC000"/>
          </a:solidFill>
          <a:ln>
            <a:solidFill>
              <a:schemeClr val="accent1"/>
            </a:solidFill>
          </a:ln>
        </p:spPr>
        <p:txBody>
          <a:bodyPr wrap="square" rtlCol="0">
            <a:spAutoFit/>
          </a:bodyPr>
          <a:lstStyle/>
          <a:p>
            <a:pPr algn="ctr"/>
            <a:r>
              <a:rPr lang="en-US" sz="2400" b="1" dirty="0">
                <a:solidFill>
                  <a:srgbClr val="060606"/>
                </a:solidFill>
              </a:rPr>
              <a:t>Chapter 28 Sale of Business Assets</a:t>
            </a:r>
          </a:p>
        </p:txBody>
      </p:sp>
    </p:spTree>
    <p:extLst>
      <p:ext uri="{BB962C8B-B14F-4D97-AF65-F5344CB8AC3E}">
        <p14:creationId xmlns:p14="http://schemas.microsoft.com/office/powerpoint/2010/main" val="275311930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blank">
  <a:themeElements>
    <a:clrScheme name="Thomson Reuters - Cool Palette">
      <a:dk1>
        <a:srgbClr val="666666"/>
      </a:dk1>
      <a:lt1>
        <a:srgbClr val="FFFFFF"/>
      </a:lt1>
      <a:dk2>
        <a:srgbClr val="FF8000"/>
      </a:dk2>
      <a:lt2>
        <a:srgbClr val="FFB400"/>
      </a:lt2>
      <a:accent1>
        <a:srgbClr val="005A84"/>
      </a:accent1>
      <a:accent2>
        <a:srgbClr val="0083BF"/>
      </a:accent2>
      <a:accent3>
        <a:srgbClr val="387C2B"/>
      </a:accent3>
      <a:accent4>
        <a:srgbClr val="78A22F"/>
      </a:accent4>
      <a:accent5>
        <a:srgbClr val="828282"/>
      </a:accent5>
      <a:accent6>
        <a:srgbClr val="BABABA"/>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binar Template 4-19-17">
  <a:themeElements>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fontScheme name="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sz="1400" dirty="0" err="1" smtClean="0"/>
        </a:defPPr>
      </a:lstStyle>
    </a:txDef>
  </a:objectDefaults>
  <a:extraClrSchemeLst/>
  <a:extLst>
    <a:ext uri="{05A4C25C-085E-4340-85A3-A5531E510DB2}">
      <thm15:themeFamily xmlns:thm15="http://schemas.microsoft.com/office/thememl/2012/main" name="TR_PPt_160414" id="{9FCCCEDA-26D5-4D66-97CE-5769CFC6F9CE}" vid="{D120465C-9EC8-4A1B-AE99-0D58E35B7DF3}"/>
    </a:ext>
  </a:extLst>
</a:theme>
</file>

<file path=ppt/theme/theme3.xml><?xml version="1.0" encoding="utf-8"?>
<a:theme xmlns:a="http://schemas.openxmlformats.org/drawingml/2006/main" name="1_Black-Gray Background Orange White Text">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758</TotalTime>
  <Words>9228</Words>
  <Application>Microsoft Office PowerPoint</Application>
  <PresentationFormat>On-screen Show (4:3)</PresentationFormat>
  <Paragraphs>1195</Paragraphs>
  <Slides>213</Slides>
  <Notes>9</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213</vt:i4>
      </vt:variant>
    </vt:vector>
  </HeadingPairs>
  <TitlesOfParts>
    <vt:vector size="223" baseType="lpstr">
      <vt:lpstr>Arial</vt:lpstr>
      <vt:lpstr>Arial Black</vt:lpstr>
      <vt:lpstr>Calibri</vt:lpstr>
      <vt:lpstr>Lucida Grande</vt:lpstr>
      <vt:lpstr>Lucida Handwriting</vt:lpstr>
      <vt:lpstr>Times New Roman</vt:lpstr>
      <vt:lpstr>Wingdings</vt:lpstr>
      <vt:lpstr>blank</vt:lpstr>
      <vt:lpstr>Webinar Template 4-19-17</vt:lpstr>
      <vt:lpstr>1_Black-Gray Background Orange White Text</vt:lpstr>
      <vt:lpstr>PowerPoint Presentation</vt:lpstr>
      <vt:lpstr>PowerPoint Presentation</vt:lpstr>
      <vt:lpstr>  A Research Resource</vt:lpstr>
      <vt:lpstr>  Things Learned Here Today!</vt:lpstr>
      <vt:lpstr> Questions??</vt:lpstr>
      <vt:lpstr>  Please be courteous…</vt:lpstr>
      <vt:lpstr> Other Items</vt:lpstr>
      <vt:lpstr>PowerPoint Presentation</vt:lpstr>
      <vt:lpstr>Chapter 21 - Schedule C Still The Most Popular Way To Do Business</vt:lpstr>
      <vt:lpstr>Chances of Being Audited – 2016 Fiscal Year </vt:lpstr>
      <vt:lpstr>Advantages and Disadvantages</vt:lpstr>
      <vt:lpstr>Who Must File Schedule C</vt:lpstr>
      <vt:lpstr>What’s New</vt:lpstr>
      <vt:lpstr>What’s New</vt:lpstr>
      <vt:lpstr>Statutory Employees…pg. 326, Item E</vt:lpstr>
      <vt:lpstr>Qualified Joint Venture…pg. 326, Item F</vt:lpstr>
      <vt:lpstr>Qualified Joint Venture…pg. 326, Item F</vt:lpstr>
      <vt:lpstr>Material Participation – Reg. 1.469-5T</vt:lpstr>
      <vt:lpstr>Material Participation – Reg. 1.469-5T</vt:lpstr>
      <vt:lpstr>Material Participation – Reg. 1.469-5T</vt:lpstr>
      <vt:lpstr>Material Participation – Reg. 1.469-5T</vt:lpstr>
      <vt:lpstr>Material Participation</vt:lpstr>
      <vt:lpstr>Material Participation</vt:lpstr>
      <vt:lpstr>Material Participation</vt:lpstr>
      <vt:lpstr>PowerPoint Presentation</vt:lpstr>
      <vt:lpstr>PowerPoint Presentation</vt:lpstr>
      <vt:lpstr>PowerPoint Presentation</vt:lpstr>
      <vt:lpstr>PowerPoint Presentation</vt:lpstr>
      <vt:lpstr>Cost of Good Sold</vt:lpstr>
      <vt:lpstr>Ordinary and Necessary? Appropriate and Helpful?</vt:lpstr>
      <vt:lpstr>PowerPoint Presentation</vt:lpstr>
      <vt:lpstr>Polling Question</vt:lpstr>
      <vt:lpstr>PowerPoint Presentation</vt:lpstr>
      <vt:lpstr>Chapter 22 Excess Business and Net Operating Losses</vt:lpstr>
      <vt:lpstr>Chapter 22 Excess Business Losses</vt:lpstr>
      <vt:lpstr>PowerPoint Presentation</vt:lpstr>
      <vt:lpstr>Chapter 22 Excess Business Losses</vt:lpstr>
      <vt:lpstr>Chapter 22 Excess Business Losses</vt:lpstr>
      <vt:lpstr>Chapter 22 Excess Business Losses</vt:lpstr>
      <vt:lpstr>Chapter 22 Excess Business Losses</vt:lpstr>
      <vt:lpstr>Chapter 22 Excess Business Losses</vt:lpstr>
      <vt:lpstr>Chapter 22 Excess Business Losses</vt:lpstr>
      <vt:lpstr>Chapter 22 Excess Business Losses</vt:lpstr>
      <vt:lpstr>Chapter 22 Excess Business Losses</vt:lpstr>
      <vt:lpstr>Chapter 22 Excess Business Losses</vt:lpstr>
      <vt:lpstr>Chapter 22 Net Operating Losses</vt:lpstr>
      <vt:lpstr>PowerPoint Presentation</vt:lpstr>
      <vt:lpstr>Chapter 23: Capitalization and Depreciation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24 Independent Contractor or Employee</vt:lpstr>
      <vt:lpstr>Major consideration for QBID</vt:lpstr>
      <vt:lpstr>Four Types of Workers</vt:lpstr>
      <vt:lpstr>Statutory Employees</vt:lpstr>
      <vt:lpstr>PowerPoint Presentation</vt:lpstr>
      <vt:lpstr>Statutory Employees</vt:lpstr>
      <vt:lpstr>Statutory Nonemployees</vt:lpstr>
      <vt:lpstr>Can Worker Receive Both W2 and 1099</vt:lpstr>
      <vt:lpstr>PowerPoint Presentation</vt:lpstr>
      <vt:lpstr>PowerPoint Presentation</vt:lpstr>
      <vt:lpstr>PowerPoint Presentation</vt:lpstr>
      <vt:lpstr>PowerPoint Presentation</vt:lpstr>
      <vt:lpstr>PowerPoint Presentation</vt:lpstr>
      <vt:lpstr>Chapter 25 Self-Employment Tax</vt:lpstr>
      <vt:lpstr>IRC 1402 Where all the action is!</vt:lpstr>
      <vt:lpstr>PowerPoint Presentation</vt:lpstr>
      <vt:lpstr>IRC 1402 Where all the action is!</vt:lpstr>
      <vt:lpstr>PowerPoint Presentation</vt:lpstr>
      <vt:lpstr>IRC 1402 Where all the action is!</vt:lpstr>
      <vt:lpstr>Recommended FUN Activity</vt:lpstr>
      <vt:lpstr>Embarrassing Confession</vt:lpstr>
      <vt:lpstr>Embarrassing Confession</vt:lpstr>
      <vt:lpstr>WARNING: CYA</vt:lpstr>
      <vt:lpstr>SE Issue: LLC Members Taxed As Partners</vt:lpstr>
      <vt:lpstr>Polling Question</vt:lpstr>
      <vt:lpstr>PowerPoint Presentation</vt:lpstr>
      <vt:lpstr>Chapter 26 Business Use of Home</vt:lpstr>
      <vt:lpstr>PowerPoint Presentation</vt:lpstr>
      <vt:lpstr>Chapter 28 Sale of Business Assets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29 Installment Sales</vt:lpstr>
      <vt:lpstr>PowerPoint Presentation</vt:lpstr>
      <vt:lpstr>PowerPoint Presentation</vt:lpstr>
      <vt:lpstr>PowerPoint Presentation</vt:lpstr>
      <vt:lpstr>PowerPoint Presentation</vt:lpstr>
      <vt:lpstr>PowerPoint Presentation</vt:lpstr>
      <vt:lpstr>PowerPoint Presentation</vt:lpstr>
      <vt:lpstr>Chapter 30 Like-Kind Exchanges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31 Alternative Minimum Tax</vt:lpstr>
      <vt:lpstr>PowerPoint Presentation</vt:lpstr>
      <vt:lpstr>PowerPoint Presentation</vt:lpstr>
      <vt:lpstr>Alternative Minimum Tax</vt:lpstr>
      <vt:lpstr>Alternative Minimum Tax</vt:lpstr>
      <vt:lpstr>Alternative Minimum Tax</vt:lpstr>
      <vt:lpstr>PowerPoint Presentation</vt:lpstr>
      <vt:lpstr>Polling Question</vt:lpstr>
      <vt:lpstr>PowerPoint Presentation</vt:lpstr>
      <vt:lpstr>Chapter 32 IRC Sec. 199A - QBID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Disparities in understanding, when dealing with new laws, are…</vt:lpstr>
      <vt:lpstr>PowerPoint Presentation</vt:lpstr>
      <vt:lpstr>PowerPoint Presentation</vt:lpstr>
      <vt:lpstr>PowerPoint Presentation</vt:lpstr>
      <vt:lpstr>PowerPoint Presentation</vt:lpstr>
      <vt:lpstr>PowerPoint Presentation</vt:lpstr>
      <vt:lpstr>QBID – The “Zones”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dealing with the UBIA rules…..</vt:lpstr>
      <vt:lpstr>PowerPoint Presentation</vt:lpstr>
      <vt:lpstr>PowerPoint Presentation</vt:lpstr>
      <vt:lpstr>PowerPoint Presentation</vt:lpstr>
      <vt:lpstr>QBID – The “Zones”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dealing with entity choice for the new QBI rules it is obvious that: </vt:lpstr>
      <vt:lpstr>PowerPoint Presentation</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ACCURACY</dc:title>
  <dc:creator>u0103805</dc:creator>
  <cp:lastModifiedBy>Mike Gordon</cp:lastModifiedBy>
  <cp:revision>649</cp:revision>
  <cp:lastPrinted>2014-12-05T22:27:47Z</cp:lastPrinted>
  <dcterms:created xsi:type="dcterms:W3CDTF">2015-04-08T12:38:30Z</dcterms:created>
  <dcterms:modified xsi:type="dcterms:W3CDTF">2019-11-08T23:05:12Z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0103805</vt:lpwstr>
  </property>
  <property fmtid="{D5CDD505-2E9C-101B-9397-08002B2CF9AE}" pid="3" name="Offisync_FileTitle">
    <vt:lpwstr/>
  </property>
  <property fmtid="{D5CDD505-2E9C-101B-9397-08002B2CF9AE}" pid="4" name="Offisync_UniqueId">
    <vt:lpwstr>944975</vt:lpwstr>
  </property>
  <property fmtid="{D5CDD505-2E9C-101B-9397-08002B2CF9AE}" pid="5" name="Offisync_IsSaved">
    <vt:lpwstr>False</vt:lpwstr>
  </property>
  <property fmtid="{D5CDD505-2E9C-101B-9397-08002B2CF9AE}" pid="6" name="Offisync_IsFrozen">
    <vt:lpwstr>False</vt:lpwstr>
  </property>
  <property fmtid="{D5CDD505-2E9C-101B-9397-08002B2CF9AE}" pid="7" name="Offisync_UpdateToken">
    <vt:lpwstr>1</vt:lpwstr>
  </property>
  <property fmtid="{D5CDD505-2E9C-101B-9397-08002B2CF9AE}" pid="8" name="Offisync_ProviderName">
    <vt:lpwstr>Jive</vt:lpwstr>
  </property>
  <property fmtid="{D5CDD505-2E9C-101B-9397-08002B2CF9AE}" pid="9" name="Offisync_ProviderInitializationData">
    <vt:lpwstr>https://thehub.thomsonreuters.com</vt:lpwstr>
  </property>
  <property fmtid="{D5CDD505-2E9C-101B-9397-08002B2CF9AE}" pid="10" name="Offisync_SaveTime">
    <vt:lpwstr/>
  </property>
  <property fmtid="{D5CDD505-2E9C-101B-9397-08002B2CF9AE}" pid="11" name="Offisync_VersionGuid">
    <vt:lpwstr/>
  </property>
  <property fmtid="{D5CDD505-2E9C-101B-9397-08002B2CF9AE}" pid="12" name="Offisync_ServerID">
    <vt:lpwstr>827ef9c6-9019-45bb-9c94-05eb52e667cd</vt:lpwstr>
  </property>
  <property fmtid="{D5CDD505-2E9C-101B-9397-08002B2CF9AE}" pid="13" name="Offisync_FolderId">
    <vt:lpwstr/>
  </property>
  <property fmtid="{D5CDD505-2E9C-101B-9397-08002B2CF9AE}" pid="14" name="Jive_VersionGuid">
    <vt:lpwstr>cdd1bb0a-cb3b-4021-9d54-9e2ca7521b3f</vt:lpwstr>
  </property>
</Properties>
</file>