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4033" r:id="rId2"/>
    <p:sldMasterId id="2147484062" r:id="rId3"/>
  </p:sldMasterIdLst>
  <p:notesMasterIdLst>
    <p:notesMasterId r:id="rId49"/>
  </p:notesMasterIdLst>
  <p:sldIdLst>
    <p:sldId id="590" r:id="rId4"/>
    <p:sldId id="751" r:id="rId5"/>
    <p:sldId id="665" r:id="rId6"/>
    <p:sldId id="963" r:id="rId7"/>
    <p:sldId id="964" r:id="rId8"/>
    <p:sldId id="965" r:id="rId9"/>
    <p:sldId id="966" r:id="rId10"/>
    <p:sldId id="967" r:id="rId11"/>
    <p:sldId id="968" r:id="rId12"/>
    <p:sldId id="752" r:id="rId13"/>
    <p:sldId id="833" r:id="rId14"/>
    <p:sldId id="969" r:id="rId15"/>
    <p:sldId id="970" r:id="rId16"/>
    <p:sldId id="971" r:id="rId17"/>
    <p:sldId id="972" r:id="rId18"/>
    <p:sldId id="986" r:id="rId19"/>
    <p:sldId id="973" r:id="rId20"/>
    <p:sldId id="974" r:id="rId21"/>
    <p:sldId id="975" r:id="rId22"/>
    <p:sldId id="753" r:id="rId23"/>
    <p:sldId id="842" r:id="rId24"/>
    <p:sldId id="976" r:id="rId25"/>
    <p:sldId id="977" r:id="rId26"/>
    <p:sldId id="978" r:id="rId27"/>
    <p:sldId id="961" r:id="rId28"/>
    <p:sldId id="962" r:id="rId29"/>
    <p:sldId id="942" r:id="rId30"/>
    <p:sldId id="944" r:id="rId31"/>
    <p:sldId id="979" r:id="rId32"/>
    <p:sldId id="843" r:id="rId33"/>
    <p:sldId id="845" r:id="rId34"/>
    <p:sldId id="792" r:id="rId35"/>
    <p:sldId id="852" r:id="rId36"/>
    <p:sldId id="981" r:id="rId37"/>
    <p:sldId id="982" r:id="rId38"/>
    <p:sldId id="983" r:id="rId39"/>
    <p:sldId id="984" r:id="rId40"/>
    <p:sldId id="793" r:id="rId41"/>
    <p:sldId id="854" r:id="rId42"/>
    <p:sldId id="855" r:id="rId43"/>
    <p:sldId id="799" r:id="rId44"/>
    <p:sldId id="899" r:id="rId45"/>
    <p:sldId id="985" r:id="rId46"/>
    <p:sldId id="806" r:id="rId47"/>
    <p:sldId id="928" r:id="rId48"/>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606"/>
    <a:srgbClr val="FF8000"/>
    <a:srgbClr val="EBEBEB"/>
    <a:srgbClr val="A00000"/>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p:cViewPr varScale="1">
        <p:scale>
          <a:sx n="105" d="100"/>
          <a:sy n="105" d="100"/>
        </p:scale>
        <p:origin x="103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4099"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98500" y="4410075"/>
            <a:ext cx="5588000" cy="4176713"/>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4103" name="Rectangle 7"/>
          <p:cNvSpPr>
            <a:spLocks noGrp="1" noChangeArrowheads="1"/>
          </p:cNvSpPr>
          <p:nvPr>
            <p:ph type="sldNum" sz="quarter" idx="5"/>
          </p:nvPr>
        </p:nvSpPr>
        <p:spPr bwMode="auto">
          <a:xfrm>
            <a:off x="395605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atin typeface="Arial" pitchFamily="34" charset="0"/>
                <a:cs typeface="+mn-cs"/>
              </a:defRPr>
            </a:lvl1pPr>
          </a:lstStyle>
          <a:p>
            <a:pPr>
              <a:defRPr/>
            </a:pPr>
            <a:fld id="{BECF0C2E-EEFC-484D-9B3A-3ED664160C4F}" type="slidenum">
              <a:rPr lang="en-US"/>
              <a:pPr>
                <a:defRPr/>
              </a:pPr>
              <a:t>‹#›</a:t>
            </a:fld>
            <a:endParaRPr lang="en-US"/>
          </a:p>
        </p:txBody>
      </p:sp>
    </p:spTree>
    <p:extLst>
      <p:ext uri="{BB962C8B-B14F-4D97-AF65-F5344CB8AC3E}">
        <p14:creationId xmlns:p14="http://schemas.microsoft.com/office/powerpoint/2010/main" val="1196784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ＭＳ Ｐゴシック" charset="-128"/>
            </a:endParaRPr>
          </a:p>
        </p:txBody>
      </p:sp>
      <p:sp>
        <p:nvSpPr>
          <p:cNvPr id="4" name="Slide Number Placeholder 3"/>
          <p:cNvSpPr>
            <a:spLocks noGrp="1"/>
          </p:cNvSpPr>
          <p:nvPr>
            <p:ph type="sldNum" sz="quarter" idx="5"/>
          </p:nvPr>
        </p:nvSpPr>
        <p:spPr/>
        <p:txBody>
          <a:bodyPr/>
          <a:lstStyle>
            <a:lvl1pPr defTabSz="922338" eaLnBrk="0" hangingPunct="0">
              <a:defRPr sz="2400">
                <a:solidFill>
                  <a:schemeClr val="tx1"/>
                </a:solidFill>
                <a:latin typeface="Arial" charset="0"/>
                <a:ea typeface="ＭＳ Ｐゴシック" charset="-128"/>
              </a:defRPr>
            </a:lvl1pPr>
            <a:lvl2pPr marL="742950" indent="-285750" defTabSz="922338" eaLnBrk="0" hangingPunct="0">
              <a:defRPr sz="2400">
                <a:solidFill>
                  <a:schemeClr val="tx1"/>
                </a:solidFill>
                <a:latin typeface="Arial" charset="0"/>
                <a:ea typeface="ＭＳ Ｐゴシック" charset="-128"/>
              </a:defRPr>
            </a:lvl2pPr>
            <a:lvl3pPr marL="1143000" indent="-228600" defTabSz="922338" eaLnBrk="0" hangingPunct="0">
              <a:defRPr sz="2400">
                <a:solidFill>
                  <a:schemeClr val="tx1"/>
                </a:solidFill>
                <a:latin typeface="Arial" charset="0"/>
                <a:ea typeface="ＭＳ Ｐゴシック" charset="-128"/>
              </a:defRPr>
            </a:lvl3pPr>
            <a:lvl4pPr marL="1600200" indent="-228600" defTabSz="922338" eaLnBrk="0" hangingPunct="0">
              <a:defRPr sz="2400">
                <a:solidFill>
                  <a:schemeClr val="tx1"/>
                </a:solidFill>
                <a:latin typeface="Arial" charset="0"/>
                <a:ea typeface="ＭＳ Ｐゴシック" charset="-128"/>
              </a:defRPr>
            </a:lvl4pPr>
            <a:lvl5pPr marL="2057400" indent="-228600" defTabSz="922338" eaLnBrk="0" hangingPunct="0">
              <a:defRPr sz="2400">
                <a:solidFill>
                  <a:schemeClr val="tx1"/>
                </a:solidFill>
                <a:latin typeface="Arial" charset="0"/>
                <a:ea typeface="ＭＳ Ｐゴシック" charset="-128"/>
              </a:defRPr>
            </a:lvl5pPr>
            <a:lvl6pPr marL="2514600" indent="-228600" defTabSz="922338" eaLnBrk="0" fontAlgn="base" hangingPunct="0">
              <a:spcBef>
                <a:spcPct val="50000"/>
              </a:spcBef>
              <a:spcAft>
                <a:spcPct val="0"/>
              </a:spcAft>
              <a:defRPr sz="2400">
                <a:solidFill>
                  <a:schemeClr val="tx1"/>
                </a:solidFill>
                <a:latin typeface="Arial" charset="0"/>
                <a:ea typeface="ＭＳ Ｐゴシック" charset="-128"/>
              </a:defRPr>
            </a:lvl6pPr>
            <a:lvl7pPr marL="2971800" indent="-228600" defTabSz="922338" eaLnBrk="0" fontAlgn="base" hangingPunct="0">
              <a:spcBef>
                <a:spcPct val="50000"/>
              </a:spcBef>
              <a:spcAft>
                <a:spcPct val="0"/>
              </a:spcAft>
              <a:defRPr sz="2400">
                <a:solidFill>
                  <a:schemeClr val="tx1"/>
                </a:solidFill>
                <a:latin typeface="Arial" charset="0"/>
                <a:ea typeface="ＭＳ Ｐゴシック" charset="-128"/>
              </a:defRPr>
            </a:lvl7pPr>
            <a:lvl8pPr marL="3429000" indent="-228600" defTabSz="922338" eaLnBrk="0" fontAlgn="base" hangingPunct="0">
              <a:spcBef>
                <a:spcPct val="50000"/>
              </a:spcBef>
              <a:spcAft>
                <a:spcPct val="0"/>
              </a:spcAft>
              <a:defRPr sz="2400">
                <a:solidFill>
                  <a:schemeClr val="tx1"/>
                </a:solidFill>
                <a:latin typeface="Arial" charset="0"/>
                <a:ea typeface="ＭＳ Ｐゴシック" charset="-128"/>
              </a:defRPr>
            </a:lvl8pPr>
            <a:lvl9pPr marL="3886200" indent="-228600" defTabSz="922338" eaLnBrk="0" fontAlgn="base" hangingPunct="0">
              <a:spcBef>
                <a:spcPct val="50000"/>
              </a:spcBef>
              <a:spcAft>
                <a:spcPct val="0"/>
              </a:spcAft>
              <a:defRPr sz="2400">
                <a:solidFill>
                  <a:schemeClr val="tx1"/>
                </a:solidFill>
                <a:latin typeface="Arial" charset="0"/>
                <a:ea typeface="ＭＳ Ｐゴシック" charset="-128"/>
              </a:defRPr>
            </a:lvl9pPr>
          </a:lstStyle>
          <a:p>
            <a:pPr eaLnBrk="1" hangingPunct="1"/>
            <a:fld id="{1170EB58-BF67-BC44-B41D-87D3BB4AC784}" type="slidenum">
              <a:rPr lang="en-US" altLang="en-US" sz="1200"/>
              <a:pPr eaLnBrk="1" hangingPunct="1"/>
              <a:t>1</a:t>
            </a:fld>
            <a:endParaRPr lang="en-US" altLang="en-US" sz="1200"/>
          </a:p>
        </p:txBody>
      </p:sp>
    </p:spTree>
    <p:extLst>
      <p:ext uri="{BB962C8B-B14F-4D97-AF65-F5344CB8AC3E}">
        <p14:creationId xmlns:p14="http://schemas.microsoft.com/office/powerpoint/2010/main" val="37822626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6" descr="tr_hrz_rgb_pos"/>
          <p:cNvPicPr>
            <a:picLocks noChangeAspect="1" noChangeArrowheads="1"/>
          </p:cNvPicPr>
          <p:nvPr/>
        </p:nvPicPr>
        <p:blipFill>
          <a:blip r:embed="rId2"/>
          <a:srcRect b="20689"/>
          <a:stretch>
            <a:fillRect/>
          </a:stretch>
        </p:blipFill>
        <p:spPr bwMode="auto">
          <a:xfrm>
            <a:off x="6813550" y="6172200"/>
            <a:ext cx="1968500" cy="501650"/>
          </a:xfrm>
          <a:prstGeom prst="rect">
            <a:avLst/>
          </a:prstGeom>
          <a:noFill/>
          <a:ln w="9525">
            <a:noFill/>
            <a:miter lim="800000"/>
            <a:headEnd/>
            <a:tailEnd/>
          </a:ln>
        </p:spPr>
      </p:pic>
      <p:sp>
        <p:nvSpPr>
          <p:cNvPr id="16386" name="Rectangle 2"/>
          <p:cNvSpPr>
            <a:spLocks noGrp="1" noChangeArrowheads="1"/>
          </p:cNvSpPr>
          <p:nvPr>
            <p:ph type="ctrTitle"/>
          </p:nvPr>
        </p:nvSpPr>
        <p:spPr>
          <a:xfrm>
            <a:off x="361950" y="3448050"/>
            <a:ext cx="8382000" cy="819150"/>
          </a:xfrm>
        </p:spPr>
        <p:txBody>
          <a:bodyPr/>
          <a:lstStyle>
            <a:lvl1pPr>
              <a:defRPr sz="3200">
                <a:solidFill>
                  <a:srgbClr val="FF8000"/>
                </a:solidFill>
              </a:defRPr>
            </a:lvl1pPr>
          </a:lstStyle>
          <a:p>
            <a:r>
              <a:rPr lang="en-US"/>
              <a:t>Click to edit Master title style</a:t>
            </a:r>
          </a:p>
        </p:txBody>
      </p:sp>
      <p:sp>
        <p:nvSpPr>
          <p:cNvPr id="16387" name="Rectangle 3"/>
          <p:cNvSpPr>
            <a:spLocks noGrp="1" noChangeArrowheads="1"/>
          </p:cNvSpPr>
          <p:nvPr>
            <p:ph type="subTitle" idx="1"/>
          </p:nvPr>
        </p:nvSpPr>
        <p:spPr>
          <a:xfrm>
            <a:off x="361950" y="4435475"/>
            <a:ext cx="8382000" cy="1279525"/>
          </a:xfrm>
        </p:spPr>
        <p:txBody>
          <a:bodyPr rIns="0"/>
          <a:lstStyle>
            <a:lvl1pPr marL="0" indent="0">
              <a:lnSpc>
                <a:spcPct val="90000"/>
              </a:lnSpc>
              <a:spcBef>
                <a:spcPct val="0"/>
              </a:spcBef>
              <a:buFontTx/>
              <a:buNone/>
              <a:defRPr sz="1800">
                <a:solidFill>
                  <a:srgbClr val="4B4B4B"/>
                </a:solidFill>
              </a:defRPr>
            </a:lvl1pPr>
          </a:lstStyle>
          <a:p>
            <a:r>
              <a:rPr lang="en-US"/>
              <a:t>Click to edit Master subtitle style</a:t>
            </a:r>
          </a:p>
        </p:txBody>
      </p:sp>
      <p:sp>
        <p:nvSpPr>
          <p:cNvPr id="2" name="TextBox 1">
            <a:extLst>
              <a:ext uri="{FF2B5EF4-FFF2-40B4-BE49-F238E27FC236}">
                <a16:creationId xmlns:a16="http://schemas.microsoft.com/office/drawing/2014/main" id="{7A43BA36-7749-4B09-9892-FF2825A87682}"/>
              </a:ext>
            </a:extLst>
          </p:cNvPr>
          <p:cNvSpPr txBox="1"/>
          <p:nvPr userDrawn="1"/>
        </p:nvSpPr>
        <p:spPr>
          <a:xfrm>
            <a:off x="228600" y="6324600"/>
            <a:ext cx="3352800" cy="369332"/>
          </a:xfrm>
          <a:prstGeom prst="rect">
            <a:avLst/>
          </a:prstGeom>
          <a:noFill/>
        </p:spPr>
        <p:txBody>
          <a:bodyPr wrap="square" rtlCol="0">
            <a:spAutoFit/>
          </a:bodyPr>
          <a:lstStyle/>
          <a:p>
            <a:r>
              <a:rPr lang="en-US" dirty="0">
                <a:solidFill>
                  <a:srgbClr val="060606"/>
                </a:solidFill>
              </a:rPr>
              <a:t>2018 Gear Up - 1040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xfrm>
            <a:off x="3124200" y="6394450"/>
            <a:ext cx="5172075" cy="231775"/>
          </a:xfrm>
          <a:prstGeom prst="rect">
            <a:avLst/>
          </a:prstGeom>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D104A4F-8278-41EE-9F45-FBAFB90FFB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506413"/>
            <a:ext cx="1841500" cy="5589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7575" y="506413"/>
            <a:ext cx="5375275" cy="5589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xfrm>
            <a:off x="3124200" y="6394450"/>
            <a:ext cx="5172075" cy="231775"/>
          </a:xfrm>
          <a:prstGeom prst="rect">
            <a:avLst/>
          </a:prstGeom>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4D3D7D3-CB88-4F4A-BC9A-C6B2CBC6D1C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Gear Up Pres Titl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085862" y="2243640"/>
            <a:ext cx="4780651" cy="1007560"/>
          </a:xfrm>
        </p:spPr>
        <p:txBody>
          <a:bodyPr>
            <a:noAutofit/>
          </a:bodyPr>
          <a:lstStyle>
            <a:lvl1pPr marL="0" indent="0" algn="l">
              <a:spcAft>
                <a:spcPts val="0"/>
              </a:spcAft>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Presentation Title</a:t>
            </a:r>
          </a:p>
        </p:txBody>
      </p:sp>
      <p:sp>
        <p:nvSpPr>
          <p:cNvPr id="8" name="Rectangle 7"/>
          <p:cNvSpPr/>
          <p:nvPr userDrawn="1"/>
        </p:nvSpPr>
        <p:spPr>
          <a:xfrm>
            <a:off x="4085863" y="239915"/>
            <a:ext cx="4775862" cy="1015663"/>
          </a:xfrm>
          <a:prstGeom prst="rect">
            <a:avLst/>
          </a:prstGeom>
        </p:spPr>
        <p:txBody>
          <a:bodyPr wrap="square" lIns="0">
            <a:spAutoFit/>
          </a:bodyPr>
          <a:lstStyle/>
          <a:p>
            <a:r>
              <a:rPr lang="en-US" sz="2400" dirty="0">
                <a:solidFill>
                  <a:srgbClr val="FF8000"/>
                </a:solidFill>
              </a:rPr>
              <a:t>CHECKPOINT LEARNING</a:t>
            </a:r>
            <a:r>
              <a:rPr lang="en-US" sz="2400" baseline="30000" dirty="0">
                <a:solidFill>
                  <a:srgbClr val="FF8000"/>
                </a:solidFill>
              </a:rPr>
              <a:t>®</a:t>
            </a:r>
            <a:r>
              <a:rPr lang="en-US" sz="2400" dirty="0">
                <a:solidFill>
                  <a:srgbClr val="FF8000"/>
                </a:solidFill>
              </a:rPr>
              <a:t> </a:t>
            </a:r>
            <a:br>
              <a:rPr lang="en-US" sz="2400" dirty="0">
                <a:solidFill>
                  <a:srgbClr val="FF8000"/>
                </a:solidFill>
              </a:rPr>
            </a:br>
            <a:r>
              <a:rPr lang="en-US" sz="3600" dirty="0">
                <a:solidFill>
                  <a:srgbClr val="FF8000"/>
                </a:solidFill>
              </a:rPr>
              <a:t>GEAR UP</a:t>
            </a:r>
            <a:r>
              <a:rPr lang="en-US" sz="2800" baseline="30000" dirty="0">
                <a:solidFill>
                  <a:srgbClr val="FF8000"/>
                </a:solidFill>
              </a:rPr>
              <a:t>™</a:t>
            </a:r>
            <a:endParaRPr lang="en-US" baseline="30000" dirty="0">
              <a:solidFill>
                <a:srgbClr val="4D4D4D"/>
              </a:solidFill>
            </a:endParaRPr>
          </a:p>
        </p:txBody>
      </p:sp>
      <p:pic>
        <p:nvPicPr>
          <p:cNvPr id="2050" name="Picture 2" descr="C:\Users\U0074163\Pictures\TR assets photos\4699_66_preview.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9441" r="25183"/>
          <a:stretch/>
        </p:blipFill>
        <p:spPr bwMode="auto">
          <a:xfrm flipH="1">
            <a:off x="-948937" y="0"/>
            <a:ext cx="4826456" cy="687148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85863" y="6283854"/>
            <a:ext cx="4919546" cy="437382"/>
          </a:xfrm>
          <a:prstGeom prst="rect">
            <a:avLst/>
          </a:prstGeom>
          <a:noFill/>
          <a:ln>
            <a:noFill/>
          </a:ln>
        </p:spPr>
      </p:pic>
    </p:spTree>
    <p:extLst>
      <p:ext uri="{BB962C8B-B14F-4D97-AF65-F5344CB8AC3E}">
        <p14:creationId xmlns:p14="http://schemas.microsoft.com/office/powerpoint/2010/main" val="1549845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_Author Nam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9871" y="252621"/>
            <a:ext cx="8609486" cy="1221022"/>
          </a:xfrm>
        </p:spPr>
        <p:txBody>
          <a:bodyPr>
            <a:noAutofit/>
          </a:bodyPr>
          <a:lstStyle>
            <a:lvl1pPr>
              <a:lnSpc>
                <a:spcPct val="100000"/>
              </a:lnSpc>
              <a:defRPr sz="3600">
                <a:solidFill>
                  <a:schemeClr val="tx2"/>
                </a:solidFill>
              </a:defRPr>
            </a:lvl1pPr>
          </a:lstStyle>
          <a:p>
            <a:r>
              <a:rPr lang="en-US" dirty="0"/>
              <a:t>Click to edit Seminar Title</a:t>
            </a:r>
          </a:p>
        </p:txBody>
      </p:sp>
      <p:sp>
        <p:nvSpPr>
          <p:cNvPr id="3" name="Subtitle 2"/>
          <p:cNvSpPr>
            <a:spLocks noGrp="1"/>
          </p:cNvSpPr>
          <p:nvPr>
            <p:ph type="subTitle" idx="1" hasCustomPrompt="1"/>
          </p:nvPr>
        </p:nvSpPr>
        <p:spPr>
          <a:xfrm>
            <a:off x="1827832" y="1748584"/>
            <a:ext cx="7049950" cy="1752600"/>
          </a:xfrm>
        </p:spPr>
        <p:txBody>
          <a:bodyPr>
            <a:noAutofit/>
          </a:bodyPr>
          <a:lstStyle>
            <a:lvl1pPr marL="0" indent="0" algn="l">
              <a:spcAft>
                <a:spcPts val="0"/>
              </a:spcAft>
              <a:buNone/>
              <a:defRPr sz="20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 Name, Accreditation(s)</a:t>
            </a:r>
          </a:p>
        </p:txBody>
      </p:sp>
      <p:sp>
        <p:nvSpPr>
          <p:cNvPr id="4" name="Rectangle 3"/>
          <p:cNvSpPr/>
          <p:nvPr userDrawn="1"/>
        </p:nvSpPr>
        <p:spPr>
          <a:xfrm>
            <a:off x="213415" y="1710174"/>
            <a:ext cx="1673257" cy="369332"/>
          </a:xfrm>
          <a:prstGeom prst="rect">
            <a:avLst/>
          </a:prstGeom>
        </p:spPr>
        <p:txBody>
          <a:bodyPr wrap="square">
            <a:spAutoFit/>
          </a:bodyPr>
          <a:lstStyle/>
          <a:p>
            <a:r>
              <a:rPr lang="en-US" dirty="0">
                <a:solidFill>
                  <a:srgbClr val="4D4D4D"/>
                </a:solidFill>
              </a:rPr>
              <a:t>Presented by: </a:t>
            </a:r>
          </a:p>
        </p:txBody>
      </p:sp>
      <p:sp>
        <p:nvSpPr>
          <p:cNvPr id="6" name="Slide Number Placeholder 5"/>
          <p:cNvSpPr>
            <a:spLocks noGrp="1"/>
          </p:cNvSpPr>
          <p:nvPr>
            <p:ph type="sldNum" sz="quarter" idx="12"/>
          </p:nvPr>
        </p:nvSpPr>
        <p:spPr>
          <a:xfrm>
            <a:off x="279870" y="6553201"/>
            <a:ext cx="290097" cy="304800"/>
          </a:xfrm>
        </p:spPr>
        <p:txBody>
          <a:bodyPr/>
          <a:lstStyle/>
          <a:p>
            <a:fld id="{0A655226-6E4F-8847-85CD-AF95F3D3F39A}" type="slidenum">
              <a:rPr lang="en-US" smtClean="0">
                <a:solidFill>
                  <a:srgbClr val="666666"/>
                </a:solidFill>
              </a:rPr>
              <a:pPr/>
              <a:t>‹#›</a:t>
            </a:fld>
            <a:endParaRPr lang="en-US">
              <a:solidFill>
                <a:srgbClr val="666666"/>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5863" y="6283854"/>
            <a:ext cx="4919546" cy="437382"/>
          </a:xfrm>
          <a:prstGeom prst="rect">
            <a:avLst/>
          </a:prstGeom>
          <a:noFill/>
          <a:ln>
            <a:noFill/>
          </a:ln>
        </p:spPr>
      </p:pic>
    </p:spTree>
    <p:extLst>
      <p:ext uri="{BB962C8B-B14F-4D97-AF65-F5344CB8AC3E}">
        <p14:creationId xmlns:p14="http://schemas.microsoft.com/office/powerpoint/2010/main" val="96725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right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p>
        </p:txBody>
      </p:sp>
      <p:sp>
        <p:nvSpPr>
          <p:cNvPr id="9" name="Rectangle 8"/>
          <p:cNvSpPr/>
          <p:nvPr userDrawn="1"/>
        </p:nvSpPr>
        <p:spPr>
          <a:xfrm>
            <a:off x="283626" y="1573823"/>
            <a:ext cx="8594520" cy="4083169"/>
          </a:xfrm>
          <a:prstGeom prst="rect">
            <a:avLst/>
          </a:prstGeom>
        </p:spPr>
        <p:txBody>
          <a:bodyPr wrap="square">
            <a:spAutoFit/>
          </a:bodyPr>
          <a:lstStyle/>
          <a:p>
            <a:pPr algn="just">
              <a:spcAft>
                <a:spcPts val="1000"/>
              </a:spcAft>
            </a:pPr>
            <a:r>
              <a:rPr lang="en-US" sz="1800" dirty="0">
                <a:solidFill>
                  <a:srgbClr val="4D4D4D"/>
                </a:solidFill>
              </a:rPr>
              <a:t>This course, or parts thereof, may not be reproduced in another document or manuscript in any form without the permission of the publisher.</a:t>
            </a:r>
          </a:p>
          <a:p>
            <a:pPr algn="just">
              <a:spcAft>
                <a:spcPts val="1000"/>
              </a:spcAft>
            </a:pPr>
            <a:r>
              <a:rPr lang="en-US" sz="1800" dirty="0">
                <a:solidFill>
                  <a:srgbClr val="4D4D4D"/>
                </a:solidFill>
              </a:rPr>
              <a:t>This material is designed to provide accurate and authoritative information in regard to the subject matter covered. It is sold with the understanding that the publisher is not engaged in rendering legal, accounting or other professional service. If legal advice or other expert assistance is required, the services of a competent professional person should be sought. </a:t>
            </a:r>
          </a:p>
          <a:p>
            <a:pPr algn="just">
              <a:spcAft>
                <a:spcPts val="1000"/>
              </a:spcAft>
            </a:pPr>
            <a:r>
              <a:rPr lang="en-US" sz="1800" dirty="0">
                <a:solidFill>
                  <a:srgbClr val="4D4D4D"/>
                </a:solidFill>
              </a:rPr>
              <a:t>—</a:t>
            </a:r>
            <a:r>
              <a:rPr lang="en-US" sz="1800" i="1" dirty="0">
                <a:solidFill>
                  <a:srgbClr val="4D4D4D"/>
                </a:solidFill>
              </a:rPr>
              <a:t>From a Declaration of Principles jointly adopted by a Committee of the American Bar Association and a Committee of Publishers and Associations</a:t>
            </a:r>
            <a:r>
              <a:rPr lang="en-US" sz="1800" dirty="0">
                <a:solidFill>
                  <a:srgbClr val="4D4D4D"/>
                </a:solidFill>
              </a:rPr>
              <a:t>. </a:t>
            </a:r>
          </a:p>
          <a:p>
            <a:pPr algn="just">
              <a:spcBef>
                <a:spcPts val="1200"/>
              </a:spcBef>
              <a:spcAft>
                <a:spcPts val="1000"/>
              </a:spcAft>
            </a:pPr>
            <a:r>
              <a:rPr lang="en-US" sz="1800" dirty="0">
                <a:solidFill>
                  <a:srgbClr val="4D4D4D"/>
                </a:solidFill>
              </a:rPr>
              <a:t>The Thomson Reuters content in this webinar is copyright protected. </a:t>
            </a:r>
          </a:p>
          <a:p>
            <a:pPr algn="just">
              <a:spcAft>
                <a:spcPts val="1000"/>
              </a:spcAft>
            </a:pPr>
            <a:r>
              <a:rPr lang="en-US" sz="1800" dirty="0">
                <a:solidFill>
                  <a:srgbClr val="4D4D4D"/>
                </a:solidFill>
              </a:rPr>
              <a:t>If your certificate of attendance has been issued by anyone other than Thomson Reuters, this material has been obtained in violation of copyright law.</a:t>
            </a:r>
          </a:p>
        </p:txBody>
      </p:sp>
      <p:sp>
        <p:nvSpPr>
          <p:cNvPr id="11" name="Rectangle 10"/>
          <p:cNvSpPr/>
          <p:nvPr userDrawn="1"/>
        </p:nvSpPr>
        <p:spPr>
          <a:xfrm>
            <a:off x="283626" y="283423"/>
            <a:ext cx="8594520" cy="1200329"/>
          </a:xfrm>
          <a:prstGeom prst="rect">
            <a:avLst/>
          </a:prstGeom>
        </p:spPr>
        <p:txBody>
          <a:bodyPr wrap="square">
            <a:spAutoFit/>
          </a:bodyPr>
          <a:lstStyle/>
          <a:p>
            <a:r>
              <a:rPr lang="en-US" sz="3600" dirty="0">
                <a:solidFill>
                  <a:srgbClr val="FF8000"/>
                </a:solidFill>
              </a:rPr>
              <a:t>Copyright 2017 Thomson Reuters </a:t>
            </a:r>
            <a:br>
              <a:rPr lang="en-US" sz="3600" dirty="0">
                <a:solidFill>
                  <a:srgbClr val="FF8000"/>
                </a:solidFill>
              </a:rPr>
            </a:br>
            <a:r>
              <a:rPr lang="en-US" sz="3600" dirty="0">
                <a:solidFill>
                  <a:srgbClr val="FF8000"/>
                </a:solidFill>
              </a:rPr>
              <a:t>All Rights Reserved</a:t>
            </a:r>
            <a:endParaRPr lang="en-US" dirty="0">
              <a:solidFill>
                <a:srgbClr val="4D4D4D"/>
              </a:solidFill>
            </a:endParaRPr>
          </a:p>
        </p:txBody>
      </p:sp>
    </p:spTree>
    <p:extLst>
      <p:ext uri="{BB962C8B-B14F-4D97-AF65-F5344CB8AC3E}">
        <p14:creationId xmlns:p14="http://schemas.microsoft.com/office/powerpoint/2010/main" val="1276693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uthor Bi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p>
        </p:txBody>
      </p:sp>
      <p:sp>
        <p:nvSpPr>
          <p:cNvPr id="2" name="Title 1"/>
          <p:cNvSpPr>
            <a:spLocks noGrp="1"/>
          </p:cNvSpPr>
          <p:nvPr>
            <p:ph type="title" hasCustomPrompt="1"/>
          </p:nvPr>
        </p:nvSpPr>
        <p:spPr/>
        <p:txBody>
          <a:bodyPr/>
          <a:lstStyle>
            <a:lvl1pPr>
              <a:defRPr/>
            </a:lvl1pPr>
          </a:lstStyle>
          <a:p>
            <a:r>
              <a:rPr lang="en-US" dirty="0"/>
              <a:t>Click to add Author Name, Accreditation(s)</a:t>
            </a:r>
          </a:p>
        </p:txBody>
      </p:sp>
      <p:sp>
        <p:nvSpPr>
          <p:cNvPr id="3" name="Content Placeholder 2"/>
          <p:cNvSpPr>
            <a:spLocks noGrp="1"/>
          </p:cNvSpPr>
          <p:nvPr>
            <p:ph idx="1" hasCustomPrompt="1"/>
          </p:nvPr>
        </p:nvSpPr>
        <p:spPr>
          <a:xfrm>
            <a:off x="279870" y="1054849"/>
            <a:ext cx="6351257" cy="5212080"/>
          </a:xfrm>
        </p:spPr>
        <p:txBody>
          <a:bodyPr>
            <a:normAutofit/>
          </a:bodyPr>
          <a:lstStyle>
            <a:lvl1pPr marL="0" indent="0" algn="just">
              <a:spcAft>
                <a:spcPts val="1200"/>
              </a:spcAft>
              <a:buClr>
                <a:schemeClr val="tx2"/>
              </a:buClr>
              <a:buFont typeface="Arial" panose="020B0604020202020204" pitchFamily="34" charset="0"/>
              <a:buNone/>
              <a:defRPr sz="2200"/>
            </a:lvl1pPr>
          </a:lstStyle>
          <a:p>
            <a:pPr lvl="0"/>
            <a:r>
              <a:rPr lang="en-US" dirty="0"/>
              <a:t>Click to add Author Bio.</a:t>
            </a:r>
          </a:p>
        </p:txBody>
      </p:sp>
      <p:sp>
        <p:nvSpPr>
          <p:cNvPr id="8" name="Picture Placeholder 5"/>
          <p:cNvSpPr>
            <a:spLocks noGrp="1"/>
          </p:cNvSpPr>
          <p:nvPr>
            <p:ph type="pic" sz="quarter" idx="10" hasCustomPrompt="1"/>
          </p:nvPr>
        </p:nvSpPr>
        <p:spPr>
          <a:xfrm>
            <a:off x="6905518" y="1056640"/>
            <a:ext cx="1958851" cy="2566235"/>
          </a:xfrm>
          <a:solidFill>
            <a:schemeClr val="bg2"/>
          </a:solidFill>
        </p:spPr>
        <p:txBody>
          <a:bodyPr anchor="ctr"/>
          <a:lstStyle>
            <a:lvl1pPr algn="ctr">
              <a:defRPr baseline="0">
                <a:solidFill>
                  <a:schemeClr val="accent4"/>
                </a:solidFill>
              </a:defRPr>
            </a:lvl1pPr>
          </a:lstStyle>
          <a:p>
            <a:r>
              <a:rPr lang="en-US" dirty="0"/>
              <a:t>Author Picture here.</a:t>
            </a: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1935489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earning Objectives—Semina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p>
        </p:txBody>
      </p:sp>
      <p:sp>
        <p:nvSpPr>
          <p:cNvPr id="10" name="Rectangle 9"/>
          <p:cNvSpPr/>
          <p:nvPr userDrawn="1"/>
        </p:nvSpPr>
        <p:spPr>
          <a:xfrm>
            <a:off x="210547" y="825671"/>
            <a:ext cx="7817440" cy="400110"/>
          </a:xfrm>
          <a:prstGeom prst="rect">
            <a:avLst/>
          </a:prstGeom>
        </p:spPr>
        <p:txBody>
          <a:bodyPr wrap="square">
            <a:spAutoFit/>
          </a:bodyPr>
          <a:lstStyle/>
          <a:p>
            <a:pPr>
              <a:spcAft>
                <a:spcPts val="1000"/>
              </a:spcAft>
            </a:pPr>
            <a:r>
              <a:rPr lang="en-US" sz="2000" dirty="0">
                <a:solidFill>
                  <a:srgbClr val="4D4D4D"/>
                </a:solidFill>
              </a:rPr>
              <a:t>Upon completion of this seminar, participants should be able to—</a:t>
            </a:r>
          </a:p>
        </p:txBody>
      </p:sp>
      <p:sp>
        <p:nvSpPr>
          <p:cNvPr id="11" name="Rectangle 10"/>
          <p:cNvSpPr/>
          <p:nvPr userDrawn="1"/>
        </p:nvSpPr>
        <p:spPr>
          <a:xfrm>
            <a:off x="203754" y="246740"/>
            <a:ext cx="8708751" cy="461665"/>
          </a:xfrm>
          <a:prstGeom prst="rect">
            <a:avLst/>
          </a:prstGeom>
        </p:spPr>
        <p:txBody>
          <a:bodyPr wrap="square">
            <a:spAutoFit/>
          </a:bodyPr>
          <a:lstStyle/>
          <a:p>
            <a:r>
              <a:rPr lang="en-US" sz="2400" dirty="0">
                <a:solidFill>
                  <a:srgbClr val="FF8000"/>
                </a:solidFill>
              </a:rPr>
              <a:t>Learning Objectives</a:t>
            </a:r>
            <a:endParaRPr lang="en-US" dirty="0">
              <a:solidFill>
                <a:srgbClr val="4D4D4D"/>
              </a:solidFill>
            </a:endParaRPr>
          </a:p>
        </p:txBody>
      </p:sp>
      <p:sp>
        <p:nvSpPr>
          <p:cNvPr id="15" name="Content Placeholder 14"/>
          <p:cNvSpPr>
            <a:spLocks noGrp="1"/>
          </p:cNvSpPr>
          <p:nvPr>
            <p:ph sz="quarter" idx="14" hasCustomPrompt="1"/>
          </p:nvPr>
        </p:nvSpPr>
        <p:spPr>
          <a:xfrm>
            <a:off x="264388" y="1389063"/>
            <a:ext cx="8648117" cy="4894262"/>
          </a:xfrm>
        </p:spPr>
        <p:txBody>
          <a:bodyPr>
            <a:normAutofit/>
          </a:bodyPr>
          <a:lstStyle>
            <a:lvl1pPr marL="233363" indent="-233363">
              <a:buClr>
                <a:schemeClr val="tx2"/>
              </a:buClr>
              <a:buFont typeface="Arial" panose="020B0604020202020204" pitchFamily="34" charset="0"/>
              <a:buChar char="•"/>
              <a:defRPr sz="2400"/>
            </a:lvl1pPr>
            <a:lvl2pPr>
              <a:buClr>
                <a:schemeClr val="tx2"/>
              </a:buClr>
              <a:defRPr sz="2400"/>
            </a:lvl2pPr>
            <a:lvl3pPr>
              <a:buClr>
                <a:schemeClr val="tx2"/>
              </a:buClr>
              <a:defRPr sz="2000"/>
            </a:lvl3pPr>
            <a:lvl4pPr>
              <a:buClr>
                <a:schemeClr val="tx2"/>
              </a:buClr>
              <a:defRPr sz="1800"/>
            </a:lvl4pPr>
            <a:lvl5pPr>
              <a:buClr>
                <a:schemeClr val="tx2"/>
              </a:buClr>
              <a:defRPr sz="1600"/>
            </a:lvl5pPr>
          </a:lstStyle>
          <a:p>
            <a:pPr lvl="0"/>
            <a:r>
              <a:rPr lang="en-US" dirty="0"/>
              <a:t>Click to add Learning Objectives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37849105"/>
      </p:ext>
    </p:extLst>
  </p:cSld>
  <p:clrMapOvr>
    <a:masterClrMapping/>
  </p:clrMapOvr>
  <p:extLst mod="1">
    <p:ext uri="{DCECCB84-F9BA-43D5-87BE-67443E8EF086}">
      <p15:sldGuideLst xmlns:p15="http://schemas.microsoft.com/office/powerpoint/2012/main">
        <p15:guide id="1" orient="horz" pos="924">
          <p15:clr>
            <a:srgbClr val="C35E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Polling Questio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sp>
        <p:nvSpPr>
          <p:cNvPr id="2" name="Title 1"/>
          <p:cNvSpPr>
            <a:spLocks noGrp="1"/>
          </p:cNvSpPr>
          <p:nvPr>
            <p:ph type="title" hasCustomPrompt="1"/>
          </p:nvPr>
        </p:nvSpPr>
        <p:spPr>
          <a:xfrm>
            <a:off x="279871" y="288088"/>
            <a:ext cx="8609486" cy="428678"/>
          </a:xfrm>
          <a:ln>
            <a:noFill/>
          </a:ln>
        </p:spPr>
        <p:txBody>
          <a:bodyPr/>
          <a:lstStyle>
            <a:lvl1pPr>
              <a:defRPr/>
            </a:lvl1pPr>
          </a:lstStyle>
          <a:p>
            <a:r>
              <a:rPr lang="en-US" dirty="0"/>
              <a:t>Click to edit Polling Question title</a:t>
            </a:r>
          </a:p>
        </p:txBody>
      </p:sp>
      <p:sp>
        <p:nvSpPr>
          <p:cNvPr id="3" name="Content Placeholder 2"/>
          <p:cNvSpPr>
            <a:spLocks noGrp="1"/>
          </p:cNvSpPr>
          <p:nvPr>
            <p:ph idx="1"/>
          </p:nvPr>
        </p:nvSpPr>
        <p:spPr>
          <a:xfrm>
            <a:off x="279871" y="1054849"/>
            <a:ext cx="8609486" cy="5212080"/>
          </a:xfrm>
        </p:spPr>
        <p:txBody>
          <a:bodyPr>
            <a:normAutofit/>
          </a:bodyPr>
          <a:lstStyle>
            <a:lvl1pPr marL="0" indent="0">
              <a:buClr>
                <a:schemeClr val="tx2"/>
              </a:buClr>
              <a:buFont typeface="+mj-lt"/>
              <a:buNone/>
              <a:defRPr sz="2400"/>
            </a:lvl1pPr>
            <a:lvl2pPr marL="457200" indent="-457200">
              <a:buClr>
                <a:schemeClr val="tx2"/>
              </a:buClr>
              <a:buFont typeface="+mj-lt"/>
              <a:buAutoNum type="alphaUcPeriod"/>
              <a:defRPr sz="2400"/>
            </a:lvl2pPr>
            <a:lvl3pPr>
              <a:buClr>
                <a:schemeClr val="tx2"/>
              </a:buClr>
              <a:defRPr sz="2000"/>
            </a:lvl3pPr>
            <a:lvl4pPr>
              <a:buClr>
                <a:schemeClr val="tx2"/>
              </a:buClr>
              <a:defRPr sz="1800"/>
            </a:lvl4pPr>
            <a:lvl5pPr>
              <a:buClr>
                <a:schemeClr val="tx2"/>
              </a:buClr>
              <a:defRPr sz="16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167100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2" name="Title 1"/>
          <p:cNvSpPr>
            <a:spLocks noGrp="1"/>
          </p:cNvSpPr>
          <p:nvPr>
            <p:ph type="title"/>
          </p:nvPr>
        </p:nvSpPr>
        <p:spPr>
          <a:xfrm>
            <a:off x="279871" y="288088"/>
            <a:ext cx="8609486" cy="428678"/>
          </a:xfrm>
          <a:ln>
            <a:noFill/>
          </a:ln>
        </p:spPr>
        <p:txBody>
          <a:bodyPr/>
          <a:lstStyle/>
          <a:p>
            <a:r>
              <a:rPr lang="en-US"/>
              <a:t>Click to edit Master title style</a:t>
            </a:r>
            <a:endParaRPr lang="en-US" dirty="0"/>
          </a:p>
        </p:txBody>
      </p:sp>
      <p:sp>
        <p:nvSpPr>
          <p:cNvPr id="3" name="Content Placeholder 2"/>
          <p:cNvSpPr>
            <a:spLocks noGrp="1"/>
          </p:cNvSpPr>
          <p:nvPr>
            <p:ph idx="1"/>
          </p:nvPr>
        </p:nvSpPr>
        <p:spPr>
          <a:xfrm>
            <a:off x="279871" y="1054849"/>
            <a:ext cx="8609486" cy="5212080"/>
          </a:xfrm>
        </p:spPr>
        <p:txBody>
          <a:bodyPr>
            <a:normAutofit/>
          </a:bodyPr>
          <a:lstStyle>
            <a:lvl1pPr marL="233363" indent="-233363">
              <a:buClr>
                <a:schemeClr val="tx2"/>
              </a:buClr>
              <a:buFont typeface="Arial" panose="020B0604020202020204" pitchFamily="34" charset="0"/>
              <a:buChar char="•"/>
              <a:defRPr sz="2400"/>
            </a:lvl1pPr>
            <a:lvl2pPr>
              <a:buClr>
                <a:schemeClr val="tx2"/>
              </a:buClr>
              <a:defRPr sz="2400"/>
            </a:lvl2pPr>
            <a:lvl3pPr>
              <a:buClr>
                <a:schemeClr val="tx2"/>
              </a:buClr>
              <a:defRPr sz="2000"/>
            </a:lvl3pPr>
            <a:lvl4pPr>
              <a:buClr>
                <a:schemeClr val="tx2"/>
              </a:buClr>
              <a:defRPr sz="1800"/>
            </a:lvl4pPr>
            <a:lvl5pPr>
              <a:buClr>
                <a:schemeClr val="tx2"/>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a:extLst>
              <a:ext uri="{FF2B5EF4-FFF2-40B4-BE49-F238E27FC236}">
                <a16:creationId xmlns:a16="http://schemas.microsoft.com/office/drawing/2014/main" id="{75FEFD37-9CB0-4B51-A873-D6D03AE7791B}"/>
              </a:ext>
            </a:extLst>
          </p:cNvPr>
          <p:cNvSpPr txBox="1"/>
          <p:nvPr userDrawn="1"/>
        </p:nvSpPr>
        <p:spPr>
          <a:xfrm>
            <a:off x="762000" y="6553201"/>
            <a:ext cx="3581400" cy="228599"/>
          </a:xfrm>
          <a:prstGeom prst="rect">
            <a:avLst/>
          </a:prstGeom>
          <a:noFill/>
        </p:spPr>
        <p:txBody>
          <a:bodyPr wrap="square" lIns="0" tIns="0" rIns="0" bIns="0" rtlCol="0" anchor="t">
            <a:noAutofit/>
          </a:bodyPr>
          <a:lstStyle/>
          <a:p>
            <a:r>
              <a:rPr lang="en-US" sz="1400" dirty="0"/>
              <a:t>2018 Gear Up - 1040</a:t>
            </a:r>
          </a:p>
        </p:txBody>
      </p:sp>
    </p:spTree>
    <p:extLst>
      <p:ext uri="{BB962C8B-B14F-4D97-AF65-F5344CB8AC3E}">
        <p14:creationId xmlns:p14="http://schemas.microsoft.com/office/powerpoint/2010/main" val="3696182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4" name="Footer Placeholder 3"/>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3106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1"/>
          </p:nvPr>
        </p:nvSpPr>
        <p:spPr>
          <a:ln/>
        </p:spPr>
        <p:txBody>
          <a:bodyPr/>
          <a:lstStyle>
            <a:lvl1pPr>
              <a:defRPr/>
            </a:lvl1pPr>
          </a:lstStyle>
          <a:p>
            <a:pPr>
              <a:defRPr/>
            </a:pPr>
            <a:fld id="{0839AA07-A7FB-46BC-8ACD-1B3AED53C1F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3" name="Footer Placeholder 2"/>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spTree>
    <p:extLst>
      <p:ext uri="{BB962C8B-B14F-4D97-AF65-F5344CB8AC3E}">
        <p14:creationId xmlns:p14="http://schemas.microsoft.com/office/powerpoint/2010/main" val="8602641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ubhea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sp>
        <p:nvSpPr>
          <p:cNvPr id="2" name="Title 1"/>
          <p:cNvSpPr>
            <a:spLocks noGrp="1"/>
          </p:cNvSpPr>
          <p:nvPr>
            <p:ph type="title"/>
          </p:nvPr>
        </p:nvSpPr>
        <p:spPr>
          <a:xfrm>
            <a:off x="279871" y="288088"/>
            <a:ext cx="8574762" cy="428678"/>
          </a:xfrm>
        </p:spPr>
        <p:txBody>
          <a:bodyPr/>
          <a:lstStyle/>
          <a:p>
            <a:r>
              <a:rPr lang="en-US"/>
              <a:t>Click to edit Master title style</a:t>
            </a:r>
            <a:endParaRPr lang="en-US" dirty="0"/>
          </a:p>
        </p:txBody>
      </p:sp>
      <p:sp>
        <p:nvSpPr>
          <p:cNvPr id="8" name="Text Placeholder 7"/>
          <p:cNvSpPr>
            <a:spLocks noGrp="1"/>
          </p:cNvSpPr>
          <p:nvPr>
            <p:ph type="body" sz="quarter" idx="13"/>
          </p:nvPr>
        </p:nvSpPr>
        <p:spPr>
          <a:xfrm>
            <a:off x="278680" y="723900"/>
            <a:ext cx="8576085" cy="266700"/>
          </a:xfrm>
        </p:spPr>
        <p:txBody>
          <a:bodyPr>
            <a:noAutofit/>
          </a:bodyPr>
          <a:lstStyle>
            <a:lvl1pPr marL="0">
              <a:spcAft>
                <a:spcPts val="0"/>
              </a:spcAft>
              <a:buFontTx/>
              <a:buNone/>
              <a:defRPr sz="1600">
                <a:solidFill>
                  <a:schemeClr val="accent6"/>
                </a:solidFill>
              </a:defRPr>
            </a:lvl1pPr>
            <a:lvl2pPr marL="0" indent="0">
              <a:spcAft>
                <a:spcPts val="0"/>
              </a:spcAft>
              <a:buFontTx/>
              <a:buNone/>
              <a:defRPr sz="1600">
                <a:solidFill>
                  <a:schemeClr val="accent6"/>
                </a:solidFill>
              </a:defRPr>
            </a:lvl2pPr>
            <a:lvl3pPr marL="0" indent="0">
              <a:spcAft>
                <a:spcPts val="0"/>
              </a:spcAft>
              <a:buFontTx/>
              <a:buNone/>
              <a:defRPr sz="1600">
                <a:solidFill>
                  <a:schemeClr val="accent6"/>
                </a:solidFill>
              </a:defRPr>
            </a:lvl3pPr>
            <a:lvl4pPr marL="0" indent="0">
              <a:spcAft>
                <a:spcPts val="0"/>
              </a:spcAft>
              <a:buFontTx/>
              <a:buNone/>
              <a:defRPr sz="1600">
                <a:solidFill>
                  <a:schemeClr val="accent6"/>
                </a:solidFill>
              </a:defRPr>
            </a:lvl4pPr>
            <a:lvl5pPr marL="0" indent="0">
              <a:spcAft>
                <a:spcPts val="0"/>
              </a:spcAft>
              <a:buFontTx/>
              <a:buNone/>
              <a:defRPr sz="1600">
                <a:solidFill>
                  <a:schemeClr val="accent6"/>
                </a:solidFill>
              </a:defRPr>
            </a:lvl5pPr>
          </a:lstStyle>
          <a:p>
            <a:pPr lvl="0"/>
            <a:r>
              <a:rPr lang="en-US"/>
              <a:t>Click to edit Master text styles</a:t>
            </a:r>
          </a:p>
        </p:txBody>
      </p:sp>
      <p:sp>
        <p:nvSpPr>
          <p:cNvPr id="3" name="Content Placeholder 2"/>
          <p:cNvSpPr>
            <a:spLocks noGrp="1"/>
          </p:cNvSpPr>
          <p:nvPr>
            <p:ph idx="1"/>
          </p:nvPr>
        </p:nvSpPr>
        <p:spPr>
          <a:xfrm>
            <a:off x="279871" y="1397000"/>
            <a:ext cx="8574762" cy="4870561"/>
          </a:xfrm>
        </p:spPr>
        <p:txBody>
          <a:bodyPr>
            <a:normAutofit/>
          </a:bodyPr>
          <a:lstStyle>
            <a:lvl1pPr marL="233363" indent="-233363">
              <a:buClr>
                <a:schemeClr val="tx2"/>
              </a:buClr>
              <a:buFont typeface="Arial" panose="020B0604020202020204" pitchFamily="34" charset="0"/>
              <a:buChar char="•"/>
              <a:defRPr sz="2400"/>
            </a:lvl1pPr>
            <a:lvl2pPr>
              <a:defRPr sz="2400"/>
            </a:lvl2pPr>
            <a:lvl3pPr>
              <a:defRPr sz="2000"/>
            </a:lvl3pPr>
            <a:lvl4pPr>
              <a:defRPr sz="18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97042459"/>
      </p:ext>
    </p:extLst>
  </p:cSld>
  <p:clrMapOvr>
    <a:masterClrMapping/>
  </p:clrMapOvr>
  <p:extLst mod="1">
    <p:ext uri="{DCECCB84-F9BA-43D5-87BE-67443E8EF086}">
      <p15:sldGuideLst xmlns:p15="http://schemas.microsoft.com/office/powerpoint/2012/main">
        <p15:guide id="1" orient="horz" pos="924">
          <p15:clr>
            <a:srgbClr val="C35EA4"/>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Demo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sp>
        <p:nvSpPr>
          <p:cNvPr id="2" name="Title 1"/>
          <p:cNvSpPr>
            <a:spLocks noGrp="1"/>
          </p:cNvSpPr>
          <p:nvPr>
            <p:ph type="title"/>
          </p:nvPr>
        </p:nvSpPr>
        <p:spPr>
          <a:xfrm>
            <a:off x="279871" y="288088"/>
            <a:ext cx="8574762" cy="428678"/>
          </a:xfrm>
          <a:ln/>
        </p:spPr>
        <p:style>
          <a:lnRef idx="1">
            <a:schemeClr val="accent5"/>
          </a:lnRef>
          <a:fillRef idx="3">
            <a:schemeClr val="accent5"/>
          </a:fillRef>
          <a:effectRef idx="2">
            <a:schemeClr val="accent5"/>
          </a:effectRef>
          <a:fontRef idx="none"/>
        </p:style>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279871" y="1054849"/>
            <a:ext cx="8574762" cy="5212080"/>
          </a:xfrm>
        </p:spPr>
        <p:txBody>
          <a:bodyPr>
            <a:normAutofit/>
          </a:bodyPr>
          <a:lstStyle>
            <a:lvl1pPr marL="233363" indent="-233363">
              <a:buClr>
                <a:schemeClr val="tx2"/>
              </a:buClr>
              <a:buFont typeface="Arial" panose="020B0604020202020204" pitchFamily="34" charset="0"/>
              <a:buChar char="•"/>
              <a:defRPr sz="2400"/>
            </a:lvl1pPr>
            <a:lvl2pPr>
              <a:buClr>
                <a:schemeClr val="tx2"/>
              </a:buClr>
              <a:defRPr sz="2400"/>
            </a:lvl2pPr>
            <a:lvl3pPr>
              <a:buClr>
                <a:schemeClr val="tx2"/>
              </a:buClr>
              <a:defRPr sz="2000"/>
            </a:lvl3pPr>
            <a:lvl4pPr>
              <a:buClr>
                <a:schemeClr val="tx2"/>
              </a:buClr>
              <a:defRPr sz="1800"/>
            </a:lvl4pPr>
            <a:lvl5pPr>
              <a:buClr>
                <a:schemeClr val="tx2"/>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02855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Learning Objectiv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p>
        </p:txBody>
      </p:sp>
      <p:sp>
        <p:nvSpPr>
          <p:cNvPr id="10" name="Rectangle 9"/>
          <p:cNvSpPr/>
          <p:nvPr userDrawn="1"/>
        </p:nvSpPr>
        <p:spPr>
          <a:xfrm>
            <a:off x="210547" y="825671"/>
            <a:ext cx="7817440" cy="400110"/>
          </a:xfrm>
          <a:prstGeom prst="rect">
            <a:avLst/>
          </a:prstGeom>
        </p:spPr>
        <p:txBody>
          <a:bodyPr wrap="square">
            <a:spAutoFit/>
          </a:bodyPr>
          <a:lstStyle/>
          <a:p>
            <a:pPr>
              <a:spcAft>
                <a:spcPts val="1000"/>
              </a:spcAft>
            </a:pPr>
            <a:r>
              <a:rPr lang="en-US" sz="2000" dirty="0">
                <a:solidFill>
                  <a:srgbClr val="4D4D4D"/>
                </a:solidFill>
              </a:rPr>
              <a:t>Participants should now be able to—</a:t>
            </a:r>
          </a:p>
        </p:txBody>
      </p:sp>
      <p:sp>
        <p:nvSpPr>
          <p:cNvPr id="11" name="Rectangle 10"/>
          <p:cNvSpPr/>
          <p:nvPr userDrawn="1"/>
        </p:nvSpPr>
        <p:spPr>
          <a:xfrm>
            <a:off x="203755" y="246740"/>
            <a:ext cx="5213197" cy="461665"/>
          </a:xfrm>
          <a:prstGeom prst="rect">
            <a:avLst/>
          </a:prstGeom>
        </p:spPr>
        <p:txBody>
          <a:bodyPr wrap="square">
            <a:spAutoFit/>
          </a:bodyPr>
          <a:lstStyle/>
          <a:p>
            <a:r>
              <a:rPr lang="en-US" sz="2400" dirty="0">
                <a:solidFill>
                  <a:srgbClr val="FF8000"/>
                </a:solidFill>
              </a:rPr>
              <a:t>Learning Objectives</a:t>
            </a:r>
            <a:endParaRPr lang="en-US" dirty="0">
              <a:solidFill>
                <a:srgbClr val="4D4D4D"/>
              </a:solidFill>
            </a:endParaRPr>
          </a:p>
        </p:txBody>
      </p:sp>
      <p:sp>
        <p:nvSpPr>
          <p:cNvPr id="15" name="Content Placeholder 14"/>
          <p:cNvSpPr>
            <a:spLocks noGrp="1"/>
          </p:cNvSpPr>
          <p:nvPr>
            <p:ph sz="quarter" idx="14" hasCustomPrompt="1"/>
          </p:nvPr>
        </p:nvSpPr>
        <p:spPr>
          <a:xfrm>
            <a:off x="264388" y="1389063"/>
            <a:ext cx="8601820" cy="4894262"/>
          </a:xfrm>
        </p:spPr>
        <p:txBody>
          <a:bodyPr>
            <a:normAutofit/>
          </a:bodyPr>
          <a:lstStyle>
            <a:lvl1pPr marL="233363" indent="-233363">
              <a:buClr>
                <a:schemeClr val="tx2"/>
              </a:buClr>
              <a:buFont typeface="Arial" panose="020B0604020202020204" pitchFamily="34" charset="0"/>
              <a:buChar char="•"/>
              <a:defRPr sz="2400"/>
            </a:lvl1pPr>
            <a:lvl2pPr>
              <a:buClr>
                <a:schemeClr val="tx2"/>
              </a:buClr>
              <a:defRPr sz="2400"/>
            </a:lvl2pPr>
            <a:lvl3pPr>
              <a:buClr>
                <a:schemeClr val="tx2"/>
              </a:buClr>
              <a:defRPr sz="2000"/>
            </a:lvl3pPr>
            <a:lvl4pPr>
              <a:buClr>
                <a:schemeClr val="tx2"/>
              </a:buClr>
              <a:defRPr sz="1800"/>
            </a:lvl4pPr>
            <a:lvl5pPr>
              <a:buClr>
                <a:schemeClr val="tx2"/>
              </a:buClr>
              <a:defRPr sz="1600"/>
            </a:lvl5pPr>
          </a:lstStyle>
          <a:p>
            <a:pPr lvl="0"/>
            <a:r>
              <a:rPr lang="en-US" dirty="0"/>
              <a:t>Click to add Learning Objectives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5721484"/>
      </p:ext>
    </p:extLst>
  </p:cSld>
  <p:clrMapOvr>
    <a:masterClrMapping/>
  </p:clrMapOvr>
  <p:extLst mod="1">
    <p:ext uri="{DCECCB84-F9BA-43D5-87BE-67443E8EF086}">
      <p15:sldGuideLst xmlns:p15="http://schemas.microsoft.com/office/powerpoint/2012/main">
        <p15:guide id="1" orient="horz" pos="924">
          <p15:clr>
            <a:srgbClr val="C35E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amp;A Slide">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lum bright="5000"/>
          </a:blip>
          <a:stretch>
            <a:fillRect/>
          </a:stretch>
        </p:blipFill>
        <p:spPr>
          <a:xfrm>
            <a:off x="1518298" y="0"/>
            <a:ext cx="7625702" cy="6065978"/>
          </a:xfrm>
          <a:prstGeom prst="rect">
            <a:avLst/>
          </a:prstGeom>
        </p:spPr>
      </p:pic>
      <p:sp>
        <p:nvSpPr>
          <p:cNvPr id="6" name="Slide Number Placeholder 5"/>
          <p:cNvSpPr>
            <a:spLocks noGrp="1"/>
          </p:cNvSpPr>
          <p:nvPr>
            <p:ph type="sldNum" sz="quarter" idx="12"/>
          </p:nvPr>
        </p:nvSpPr>
        <p:spPr/>
        <p:txBody>
          <a:bodyPr/>
          <a:lstStyle>
            <a:lvl1pPr>
              <a:defRPr>
                <a:solidFill>
                  <a:schemeClr val="tx1"/>
                </a:solidFill>
              </a:defRPr>
            </a:lvl1pPr>
          </a:lstStyle>
          <a:p>
            <a:fld id="{0A655226-6E4F-8847-85CD-AF95F3D3F39A}" type="slidenum">
              <a:rPr lang="en-US" smtClean="0">
                <a:solidFill>
                  <a:prstClr val="white"/>
                </a:solidFill>
              </a:rPr>
              <a:pPr/>
              <a:t>‹#›</a:t>
            </a:fld>
            <a:endParaRPr lang="en-US">
              <a:solidFill>
                <a:prstClr val="white"/>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solidFill>
                  <a:prstClr val="white"/>
                </a:solidFill>
              </a:rPr>
              <a:t>1040 Individual Tax: Section D</a:t>
            </a:r>
          </a:p>
        </p:txBody>
      </p:sp>
      <p:sp>
        <p:nvSpPr>
          <p:cNvPr id="9" name="Rectangle 8"/>
          <p:cNvSpPr/>
          <p:nvPr userDrawn="1"/>
        </p:nvSpPr>
        <p:spPr>
          <a:xfrm>
            <a:off x="365856" y="1772782"/>
            <a:ext cx="7053516" cy="1138773"/>
          </a:xfrm>
          <a:prstGeom prst="rect">
            <a:avLst/>
          </a:prstGeom>
        </p:spPr>
        <p:txBody>
          <a:bodyPr wrap="square">
            <a:spAutoFit/>
          </a:bodyPr>
          <a:lstStyle/>
          <a:p>
            <a:r>
              <a:rPr lang="en-US" sz="4400" dirty="0">
                <a:solidFill>
                  <a:prstClr val="white"/>
                </a:solidFill>
              </a:rPr>
              <a:t>Q&amp;A</a:t>
            </a:r>
            <a:br>
              <a:rPr lang="en-US" sz="3600" dirty="0">
                <a:solidFill>
                  <a:prstClr val="white"/>
                </a:solidFill>
              </a:rPr>
            </a:br>
            <a:r>
              <a:rPr lang="en-US" sz="2400" dirty="0">
                <a:solidFill>
                  <a:prstClr val="white"/>
                </a:solidFill>
              </a:rPr>
              <a:t>We will be happy to take questions at this time.</a:t>
            </a:r>
            <a:endParaRPr lang="en-US" sz="1400"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47560" y="6414660"/>
            <a:ext cx="1753376" cy="336122"/>
          </a:xfrm>
          <a:prstGeom prst="rect">
            <a:avLst/>
          </a:prstGeom>
          <a:noFill/>
          <a:ln>
            <a:noFill/>
          </a:ln>
        </p:spPr>
      </p:pic>
    </p:spTree>
    <p:extLst>
      <p:ext uri="{BB962C8B-B14F-4D97-AF65-F5344CB8AC3E}">
        <p14:creationId xmlns:p14="http://schemas.microsoft.com/office/powerpoint/2010/main" val="2729459144"/>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1221">
          <p15:clr>
            <a:srgbClr val="C35E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Upcoming Webinars">
    <p:spTree>
      <p:nvGrpSpPr>
        <p:cNvPr id="1" name=""/>
        <p:cNvGrpSpPr/>
        <p:nvPr/>
      </p:nvGrpSpPr>
      <p:grpSpPr>
        <a:xfrm>
          <a:off x="0" y="0"/>
          <a:ext cx="0" cy="0"/>
          <a:chOff x="0" y="0"/>
          <a:chExt cx="0" cy="0"/>
        </a:xfrm>
      </p:grpSpPr>
      <p:sp>
        <p:nvSpPr>
          <p:cNvPr id="6" name="Rectangle 5"/>
          <p:cNvSpPr/>
          <p:nvPr userDrawn="1"/>
        </p:nvSpPr>
        <p:spPr>
          <a:xfrm>
            <a:off x="0" y="0"/>
            <a:ext cx="9144000" cy="1524000"/>
          </a:xfrm>
          <a:prstGeom prst="rect">
            <a:avLst/>
          </a:prstGeom>
          <a:gradFill flip="none" rotWithShape="1">
            <a:gsLst>
              <a:gs pos="78000">
                <a:schemeClr val="tx2"/>
              </a:gs>
              <a:gs pos="100000">
                <a:schemeClr val="accent1">
                  <a:tint val="44500"/>
                  <a:satMod val="160000"/>
                </a:schemeClr>
              </a:gs>
              <a:gs pos="100000">
                <a:schemeClr val="accent1">
                  <a:tint val="23500"/>
                  <a:satMod val="160000"/>
                </a:schemeClr>
              </a:gs>
            </a:gsLst>
            <a:lin ang="54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rgbClr val="FFFFFF"/>
              </a:solidFill>
            </a:endParaRPr>
          </a:p>
        </p:txBody>
      </p:sp>
      <p:sp>
        <p:nvSpPr>
          <p:cNvPr id="7" name="TextBox 6"/>
          <p:cNvSpPr txBox="1"/>
          <p:nvPr userDrawn="1"/>
        </p:nvSpPr>
        <p:spPr>
          <a:xfrm>
            <a:off x="167684" y="189786"/>
            <a:ext cx="5394916" cy="861774"/>
          </a:xfrm>
          <a:prstGeom prst="rect">
            <a:avLst/>
          </a:prstGeom>
          <a:noFill/>
        </p:spPr>
        <p:txBody>
          <a:bodyPr wrap="square" rtlCol="0" anchor="b">
            <a:spAutoFit/>
          </a:bodyPr>
          <a:lstStyle/>
          <a:p>
            <a:r>
              <a:rPr lang="en-US" sz="3200" dirty="0">
                <a:solidFill>
                  <a:srgbClr val="FFFFFF"/>
                </a:solidFill>
              </a:rPr>
              <a:t>CHECKPOINT LEARNING</a:t>
            </a:r>
            <a:r>
              <a:rPr lang="en-US" sz="3200" baseline="30000" dirty="0">
                <a:solidFill>
                  <a:srgbClr val="FFFFFF"/>
                </a:solidFill>
              </a:rPr>
              <a:t>®</a:t>
            </a:r>
          </a:p>
          <a:p>
            <a:r>
              <a:rPr lang="en-US" dirty="0">
                <a:solidFill>
                  <a:srgbClr val="FFFFFF"/>
                </a:solidFill>
              </a:rPr>
              <a:t>WEBINARS</a:t>
            </a:r>
          </a:p>
        </p:txBody>
      </p:sp>
      <p:sp>
        <p:nvSpPr>
          <p:cNvPr id="8" name="TextBox 7"/>
          <p:cNvSpPr txBox="1"/>
          <p:nvPr userDrawn="1"/>
        </p:nvSpPr>
        <p:spPr>
          <a:xfrm>
            <a:off x="5457825" y="189786"/>
            <a:ext cx="3124200" cy="923330"/>
          </a:xfrm>
          <a:prstGeom prst="rect">
            <a:avLst/>
          </a:prstGeom>
          <a:noFill/>
        </p:spPr>
        <p:txBody>
          <a:bodyPr wrap="square" rtlCol="0" anchor="b">
            <a:spAutoFit/>
          </a:bodyPr>
          <a:lstStyle/>
          <a:p>
            <a:pPr algn="r"/>
            <a:r>
              <a:rPr lang="en-US" dirty="0">
                <a:solidFill>
                  <a:srgbClr val="FFFFFF"/>
                </a:solidFill>
              </a:rPr>
              <a:t>360+ Annual </a:t>
            </a:r>
            <a:br>
              <a:rPr lang="en-US" dirty="0">
                <a:solidFill>
                  <a:srgbClr val="FFFFFF"/>
                </a:solidFill>
              </a:rPr>
            </a:br>
            <a:r>
              <a:rPr lang="en-US" dirty="0">
                <a:solidFill>
                  <a:srgbClr val="FFFFFF"/>
                </a:solidFill>
              </a:rPr>
              <a:t>Events From</a:t>
            </a:r>
            <a:br>
              <a:rPr lang="en-US" dirty="0">
                <a:solidFill>
                  <a:srgbClr val="FFFFFF"/>
                </a:solidFill>
              </a:rPr>
            </a:br>
            <a:r>
              <a:rPr lang="en-US" dirty="0">
                <a:solidFill>
                  <a:srgbClr val="FFFFFF"/>
                </a:solidFill>
              </a:rPr>
              <a:t>1 to 8 Hours</a:t>
            </a:r>
          </a:p>
        </p:txBody>
      </p:sp>
      <p:sp>
        <p:nvSpPr>
          <p:cNvPr id="9" name="Title 1"/>
          <p:cNvSpPr txBox="1">
            <a:spLocks/>
          </p:cNvSpPr>
          <p:nvPr userDrawn="1"/>
        </p:nvSpPr>
        <p:spPr bwMode="auto">
          <a:xfrm>
            <a:off x="2438400" y="5867402"/>
            <a:ext cx="4267200" cy="37306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algn="ctr">
              <a:lnSpc>
                <a:spcPct val="90000"/>
              </a:lnSpc>
              <a:defRPr/>
            </a:pPr>
            <a:r>
              <a:rPr lang="en-US" altLang="en-US" kern="0" dirty="0">
                <a:solidFill>
                  <a:srgbClr val="FF8000"/>
                </a:solidFill>
                <a:ea typeface="ＭＳ Ｐゴシック" pitchFamily="-106" charset="-128"/>
                <a:cs typeface="ＭＳ Ｐゴシック" charset="-128"/>
              </a:rPr>
              <a:t>All Free with Premier Plus!</a:t>
            </a:r>
          </a:p>
        </p:txBody>
      </p:sp>
      <p:sp>
        <p:nvSpPr>
          <p:cNvPr id="11" name="Rectangle 10"/>
          <p:cNvSpPr/>
          <p:nvPr userDrawn="1"/>
        </p:nvSpPr>
        <p:spPr>
          <a:xfrm>
            <a:off x="3095057" y="1643688"/>
            <a:ext cx="2953886" cy="461665"/>
          </a:xfrm>
          <a:prstGeom prst="rect">
            <a:avLst/>
          </a:prstGeom>
        </p:spPr>
        <p:txBody>
          <a:bodyPr wrap="none">
            <a:spAutoFit/>
          </a:bodyPr>
          <a:lstStyle/>
          <a:p>
            <a:pPr algn="ctr">
              <a:spcBef>
                <a:spcPts val="200"/>
              </a:spcBef>
            </a:pPr>
            <a:r>
              <a:rPr lang="en-US" altLang="en-US" sz="2400" dirty="0">
                <a:solidFill>
                  <a:srgbClr val="FF8000"/>
                </a:solidFill>
              </a:rPr>
              <a:t>Upcoming Webinars</a:t>
            </a:r>
            <a:endParaRPr lang="en-US" altLang="en-US" sz="800" dirty="0">
              <a:solidFill>
                <a:srgbClr val="666666"/>
              </a:solidFill>
            </a:endParaRPr>
          </a:p>
        </p:txBody>
      </p:sp>
      <p:sp>
        <p:nvSpPr>
          <p:cNvPr id="12" name="Content Placeholder 2"/>
          <p:cNvSpPr>
            <a:spLocks noGrp="1"/>
          </p:cNvSpPr>
          <p:nvPr>
            <p:ph idx="1" hasCustomPrompt="1"/>
          </p:nvPr>
        </p:nvSpPr>
        <p:spPr>
          <a:xfrm>
            <a:off x="264507" y="2235200"/>
            <a:ext cx="8614985" cy="3632202"/>
          </a:xfrm>
        </p:spPr>
        <p:txBody>
          <a:bodyPr>
            <a:normAutofit/>
          </a:bodyPr>
          <a:lstStyle>
            <a:lvl1pPr>
              <a:defRPr sz="1600" baseline="0"/>
            </a:lvl1pPr>
          </a:lstStyle>
          <a:p>
            <a:pPr lvl="0"/>
            <a:r>
              <a:rPr lang="en-US" dirty="0"/>
              <a:t>Click to add list of Upcoming Webinars.</a:t>
            </a:r>
          </a:p>
        </p:txBody>
      </p:sp>
    </p:spTree>
    <p:extLst>
      <p:ext uri="{BB962C8B-B14F-4D97-AF65-F5344CB8AC3E}">
        <p14:creationId xmlns:p14="http://schemas.microsoft.com/office/powerpoint/2010/main" val="13307745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mier Plus Marketing">
    <p:spTree>
      <p:nvGrpSpPr>
        <p:cNvPr id="1" name=""/>
        <p:cNvGrpSpPr/>
        <p:nvPr/>
      </p:nvGrpSpPr>
      <p:grpSpPr>
        <a:xfrm>
          <a:off x="0" y="0"/>
          <a:ext cx="0" cy="0"/>
          <a:chOff x="0" y="0"/>
          <a:chExt cx="0" cy="0"/>
        </a:xfrm>
      </p:grpSpPr>
      <p:sp>
        <p:nvSpPr>
          <p:cNvPr id="6" name="Rectangle 5"/>
          <p:cNvSpPr/>
          <p:nvPr userDrawn="1"/>
        </p:nvSpPr>
        <p:spPr>
          <a:xfrm>
            <a:off x="0" y="0"/>
            <a:ext cx="9144000" cy="1524000"/>
          </a:xfrm>
          <a:prstGeom prst="rect">
            <a:avLst/>
          </a:prstGeom>
          <a:gradFill flip="none" rotWithShape="1">
            <a:gsLst>
              <a:gs pos="78000">
                <a:schemeClr val="tx2"/>
              </a:gs>
              <a:gs pos="100000">
                <a:schemeClr val="accent1">
                  <a:tint val="44500"/>
                  <a:satMod val="160000"/>
                </a:schemeClr>
              </a:gs>
              <a:gs pos="100000">
                <a:schemeClr val="accent1">
                  <a:tint val="23500"/>
                  <a:satMod val="160000"/>
                </a:schemeClr>
              </a:gs>
            </a:gsLst>
            <a:lin ang="54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rgbClr val="FFFFFF"/>
              </a:solidFill>
            </a:endParaRPr>
          </a:p>
        </p:txBody>
      </p:sp>
      <p:sp>
        <p:nvSpPr>
          <p:cNvPr id="7" name="TextBox 6"/>
          <p:cNvSpPr txBox="1"/>
          <p:nvPr userDrawn="1"/>
        </p:nvSpPr>
        <p:spPr>
          <a:xfrm>
            <a:off x="167684" y="189786"/>
            <a:ext cx="5394916" cy="861774"/>
          </a:xfrm>
          <a:prstGeom prst="rect">
            <a:avLst/>
          </a:prstGeom>
          <a:noFill/>
        </p:spPr>
        <p:txBody>
          <a:bodyPr wrap="square" rtlCol="0" anchor="b">
            <a:spAutoFit/>
          </a:bodyPr>
          <a:lstStyle/>
          <a:p>
            <a:r>
              <a:rPr lang="en-US" sz="3200" dirty="0">
                <a:solidFill>
                  <a:srgbClr val="FFFFFF"/>
                </a:solidFill>
              </a:rPr>
              <a:t>CHECKPOINT LEARNING</a:t>
            </a:r>
            <a:r>
              <a:rPr lang="en-US" sz="3200" baseline="30000" dirty="0">
                <a:solidFill>
                  <a:srgbClr val="FFFFFF"/>
                </a:solidFill>
              </a:rPr>
              <a:t>®</a:t>
            </a:r>
          </a:p>
          <a:p>
            <a:r>
              <a:rPr lang="en-US" dirty="0">
                <a:solidFill>
                  <a:srgbClr val="FFFFFF"/>
                </a:solidFill>
              </a:rPr>
              <a:t>PREMIER PLUS CPE PACKAGE</a:t>
            </a:r>
          </a:p>
        </p:txBody>
      </p:sp>
      <p:sp>
        <p:nvSpPr>
          <p:cNvPr id="2" name="TextBox 1"/>
          <p:cNvSpPr txBox="1"/>
          <p:nvPr userDrawn="1"/>
        </p:nvSpPr>
        <p:spPr>
          <a:xfrm>
            <a:off x="364664" y="1808480"/>
            <a:ext cx="8414671" cy="4297680"/>
          </a:xfrm>
          <a:prstGeom prst="rect">
            <a:avLst/>
          </a:prstGeom>
          <a:noFill/>
        </p:spPr>
        <p:txBody>
          <a:bodyPr wrap="square" lIns="0" tIns="0" rIns="0" bIns="0" rtlCol="0" anchor="t">
            <a:noAutofit/>
          </a:bodyPr>
          <a:lstStyle/>
          <a:p>
            <a:pPr defTabSz="914400" fontAlgn="base">
              <a:spcBef>
                <a:spcPct val="0"/>
              </a:spcBef>
              <a:spcAft>
                <a:spcPct val="0"/>
              </a:spcAft>
              <a:buFont typeface="Arial" panose="020B0604020202020204" pitchFamily="34" charset="0"/>
              <a:buNone/>
              <a:defRPr/>
            </a:pPr>
            <a:r>
              <a:rPr lang="en-US" dirty="0">
                <a:solidFill>
                  <a:srgbClr val="666666"/>
                </a:solidFill>
                <a:ea typeface="ＭＳ Ｐゴシック" pitchFamily="34" charset="-128"/>
                <a:cs typeface="Arial" panose="020B0604020202020204" pitchFamily="34" charset="0"/>
              </a:rPr>
              <a:t>The Checkpoint Learning Premier Plus CPE Package provides more learning options than ever before for a single low annual price! </a:t>
            </a:r>
          </a:p>
          <a:p>
            <a:pPr marL="280988" indent="-280988" defTabSz="914400" fontAlgn="base">
              <a:spcBef>
                <a:spcPts val="1200"/>
              </a:spcBef>
              <a:spcAft>
                <a:spcPct val="0"/>
              </a:spcAft>
              <a:buFont typeface="Arial" panose="020B0604020202020204" pitchFamily="34" charset="0"/>
              <a:buChar char="•"/>
              <a:defRPr/>
            </a:pPr>
            <a:r>
              <a:rPr lang="en-US" dirty="0">
                <a:solidFill>
                  <a:srgbClr val="666666"/>
                </a:solidFill>
                <a:ea typeface="ＭＳ Ｐゴシック" pitchFamily="34" charset="-128"/>
                <a:cs typeface="Arial" panose="020B0604020202020204" pitchFamily="34" charset="0"/>
              </a:rPr>
              <a:t>Unlimited </a:t>
            </a:r>
            <a:r>
              <a:rPr lang="en-US" dirty="0">
                <a:solidFill>
                  <a:srgbClr val="666666"/>
                </a:solidFill>
                <a:ea typeface="ＭＳ Ｐゴシック" pitchFamily="34" charset="-128"/>
                <a:cs typeface="Arial" charset="0"/>
              </a:rPr>
              <a:t>access to 450+ online and downloadable self-study courses</a:t>
            </a:r>
          </a:p>
          <a:p>
            <a:pPr marL="280988" indent="-280988" defTabSz="914400" fontAlgn="base">
              <a:spcBef>
                <a:spcPts val="1200"/>
              </a:spcBef>
              <a:spcAft>
                <a:spcPct val="0"/>
              </a:spcAft>
              <a:buFont typeface="Arial" panose="020B0604020202020204" pitchFamily="34" charset="0"/>
              <a:buChar char="•"/>
              <a:defRPr/>
            </a:pPr>
            <a:r>
              <a:rPr lang="en-US" dirty="0">
                <a:solidFill>
                  <a:srgbClr val="666666"/>
                </a:solidFill>
                <a:ea typeface="ＭＳ Ｐゴシック" pitchFamily="34" charset="-128"/>
                <a:cs typeface="Arial" charset="0"/>
              </a:rPr>
              <a:t>Unlimited access to 500+ scheduled webinars </a:t>
            </a:r>
            <a:r>
              <a:rPr lang="en-US" b="1" i="1" dirty="0">
                <a:solidFill>
                  <a:srgbClr val="FF0000"/>
                </a:solidFill>
                <a:ea typeface="ＭＳ Ｐゴシック" pitchFamily="34" charset="-128"/>
                <a:cs typeface="Arial" charset="0"/>
              </a:rPr>
              <a:t>including all full-day webinars</a:t>
            </a:r>
          </a:p>
          <a:p>
            <a:pPr marL="280988" indent="-280988" defTabSz="914400" fontAlgn="base">
              <a:spcBef>
                <a:spcPts val="1200"/>
              </a:spcBef>
              <a:spcAft>
                <a:spcPct val="0"/>
              </a:spcAft>
              <a:buFont typeface="Arial" panose="020B0604020202020204" pitchFamily="34" charset="0"/>
              <a:buChar char="•"/>
              <a:defRPr/>
            </a:pPr>
            <a:r>
              <a:rPr lang="en-US" dirty="0">
                <a:solidFill>
                  <a:srgbClr val="666666"/>
                </a:solidFill>
                <a:ea typeface="ＭＳ Ｐゴシック" pitchFamily="34" charset="-128"/>
                <a:cs typeface="Arial" charset="0"/>
              </a:rPr>
              <a:t>40 annual hours of discounts on Gear Up and AuditWatch self-sponsored seminars and conferences</a:t>
            </a:r>
          </a:p>
          <a:p>
            <a:pPr marL="280988" indent="-280988" defTabSz="914400" fontAlgn="base">
              <a:spcBef>
                <a:spcPts val="1200"/>
              </a:spcBef>
              <a:spcAft>
                <a:spcPct val="0"/>
              </a:spcAft>
              <a:buFont typeface="Arial" panose="020B0604020202020204" pitchFamily="34" charset="0"/>
              <a:buChar char="•"/>
              <a:defRPr/>
            </a:pPr>
            <a:r>
              <a:rPr lang="en-US" dirty="0">
                <a:solidFill>
                  <a:srgbClr val="666666"/>
                </a:solidFill>
                <a:ea typeface="ＭＳ Ｐゴシック" pitchFamily="34" charset="-128"/>
                <a:cs typeface="Arial" charset="0"/>
              </a:rPr>
              <a:t>Competency model tool </a:t>
            </a:r>
          </a:p>
          <a:p>
            <a:pPr marL="280988" indent="-280988" defTabSz="914400" fontAlgn="base">
              <a:spcBef>
                <a:spcPts val="1200"/>
              </a:spcBef>
              <a:spcAft>
                <a:spcPct val="0"/>
              </a:spcAft>
              <a:buFont typeface="Arial" panose="020B0604020202020204" pitchFamily="34" charset="0"/>
              <a:buChar char="•"/>
              <a:defRPr/>
            </a:pPr>
            <a:r>
              <a:rPr lang="en-US" dirty="0">
                <a:solidFill>
                  <a:srgbClr val="666666"/>
                </a:solidFill>
                <a:ea typeface="ＭＳ Ｐゴシック" pitchFamily="34" charset="-128"/>
                <a:cs typeface="Arial" charset="0"/>
              </a:rPr>
              <a:t>Online CPE tracking and compliance monitoring</a:t>
            </a:r>
          </a:p>
          <a:p>
            <a:pPr defTabSz="914400" fontAlgn="base">
              <a:spcBef>
                <a:spcPct val="0"/>
              </a:spcBef>
              <a:spcAft>
                <a:spcPct val="0"/>
              </a:spcAft>
              <a:buFont typeface="Arial" panose="020B0604020202020204" pitchFamily="34" charset="0"/>
              <a:buNone/>
              <a:defRPr/>
            </a:pPr>
            <a:endParaRPr lang="en-US" dirty="0">
              <a:solidFill>
                <a:srgbClr val="666666"/>
              </a:solidFill>
              <a:ea typeface="ＭＳ Ｐゴシック" pitchFamily="34" charset="-128"/>
              <a:cs typeface="Arial" charset="0"/>
            </a:endParaRPr>
          </a:p>
          <a:p>
            <a:pPr defTabSz="914400" fontAlgn="base">
              <a:spcBef>
                <a:spcPct val="0"/>
              </a:spcBef>
              <a:spcAft>
                <a:spcPct val="0"/>
              </a:spcAft>
              <a:buFont typeface="Arial" panose="020B0604020202020204" pitchFamily="34" charset="0"/>
              <a:buNone/>
              <a:defRPr/>
            </a:pPr>
            <a:r>
              <a:rPr lang="en-US" dirty="0">
                <a:solidFill>
                  <a:srgbClr val="666666"/>
                </a:solidFill>
                <a:ea typeface="ＭＳ Ｐゴシック" pitchFamily="34" charset="-128"/>
                <a:cs typeface="Arial" charset="0"/>
              </a:rPr>
              <a:t>This annual subscription package is available for just $469 for new users.</a:t>
            </a:r>
          </a:p>
          <a:p>
            <a:pPr defTabSz="914400" fontAlgn="base">
              <a:spcBef>
                <a:spcPct val="0"/>
              </a:spcBef>
              <a:spcAft>
                <a:spcPct val="0"/>
              </a:spcAft>
              <a:buFont typeface="Arial" panose="020B0604020202020204" pitchFamily="34" charset="0"/>
              <a:buNone/>
              <a:defRPr/>
            </a:pPr>
            <a:endParaRPr lang="en-US" dirty="0">
              <a:solidFill>
                <a:srgbClr val="0070C0"/>
              </a:solidFill>
              <a:ea typeface="ＭＳ Ｐゴシック" pitchFamily="34" charset="-128"/>
              <a:cs typeface="Arial" charset="0"/>
            </a:endParaRPr>
          </a:p>
          <a:p>
            <a:pPr algn="ctr" defTabSz="914400" fontAlgn="base">
              <a:spcBef>
                <a:spcPct val="0"/>
              </a:spcBef>
              <a:spcAft>
                <a:spcPct val="0"/>
              </a:spcAft>
              <a:buFont typeface="Arial" panose="020B0604020202020204" pitchFamily="34" charset="0"/>
              <a:buNone/>
              <a:defRPr/>
            </a:pPr>
            <a:r>
              <a:rPr lang="en-US" b="1" dirty="0">
                <a:solidFill>
                  <a:srgbClr val="0070C0"/>
                </a:solidFill>
                <a:ea typeface="ＭＳ Ｐゴシック" pitchFamily="34" charset="-128"/>
                <a:cs typeface="Arial" charset="0"/>
              </a:rPr>
              <a:t>For more information and to sign up, please visit </a:t>
            </a:r>
            <a:r>
              <a:rPr lang="en-US" b="1" dirty="0">
                <a:solidFill>
                  <a:srgbClr val="FF8000"/>
                </a:solidFill>
                <a:ea typeface="ＭＳ Ｐゴシック" pitchFamily="34" charset="-128"/>
                <a:cs typeface="Arial" charset="0"/>
              </a:rPr>
              <a:t>checkpointlearning.thomsonreuters.com/CPESolutions/PLSW</a:t>
            </a:r>
          </a:p>
        </p:txBody>
      </p:sp>
    </p:spTree>
    <p:extLst>
      <p:ext uri="{BB962C8B-B14F-4D97-AF65-F5344CB8AC3E}">
        <p14:creationId xmlns:p14="http://schemas.microsoft.com/office/powerpoint/2010/main" val="26933078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Divider 1">
    <p:bg>
      <p:bgRef idx="1001">
        <a:schemeClr val="bg2"/>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0A655226-6E4F-8847-85CD-AF95F3D3F39A}" type="slidenum">
              <a:rPr lang="en-US" smtClean="0">
                <a:solidFill>
                  <a:prstClr val="white"/>
                </a:solidFill>
              </a:rPr>
              <a:pPr/>
              <a:t>‹#›</a:t>
            </a:fld>
            <a:endParaRPr lang="en-US" dirty="0">
              <a:solidFill>
                <a:prstClr val="white"/>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solidFill>
                  <a:prstClr val="white"/>
                </a:solidFill>
              </a:rPr>
              <a:t>1040 Individual Tax: Section D</a:t>
            </a:r>
            <a:endParaRPr lang="en-US" dirty="0">
              <a:solidFill>
                <a:prstClr val="white"/>
              </a:solidFill>
            </a:endParaRPr>
          </a:p>
        </p:txBody>
      </p:sp>
      <p:sp>
        <p:nvSpPr>
          <p:cNvPr id="2" name="Title 1"/>
          <p:cNvSpPr>
            <a:spLocks noGrp="1"/>
          </p:cNvSpPr>
          <p:nvPr>
            <p:ph type="title"/>
          </p:nvPr>
        </p:nvSpPr>
        <p:spPr>
          <a:xfrm>
            <a:off x="277488" y="1833346"/>
            <a:ext cx="7722023" cy="1692275"/>
          </a:xfrm>
        </p:spPr>
        <p:txBody>
          <a:bodyPr anchor="t">
            <a:noAutofit/>
          </a:bodyPr>
          <a:lstStyle>
            <a:lvl1pPr algn="l">
              <a:defRPr sz="3600" b="0" i="0" cap="none">
                <a:solidFill>
                  <a:schemeClr val="tx1"/>
                </a:solidFill>
              </a:defRPr>
            </a:lvl1pPr>
          </a:lstStyle>
          <a:p>
            <a:r>
              <a:rPr lang="en-US"/>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47560" y="6414660"/>
            <a:ext cx="1753376" cy="336122"/>
          </a:xfrm>
          <a:prstGeom prst="rect">
            <a:avLst/>
          </a:prstGeom>
          <a:noFill/>
          <a:ln>
            <a:noFill/>
          </a:ln>
        </p:spPr>
      </p:pic>
    </p:spTree>
    <p:extLst>
      <p:ext uri="{BB962C8B-B14F-4D97-AF65-F5344CB8AC3E}">
        <p14:creationId xmlns:p14="http://schemas.microsoft.com/office/powerpoint/2010/main" val="4232075401"/>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1223">
          <p15:clr>
            <a:srgbClr val="C35EA4"/>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ivider 1a Ink-Saving">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0A655226-6E4F-8847-85CD-AF95F3D3F39A}" type="slidenum">
              <a:rPr lang="en-US" smtClean="0">
                <a:solidFill>
                  <a:srgbClr val="4D4D4D"/>
                </a:solidFill>
              </a:rPr>
              <a:pPr/>
              <a:t>‹#›</a:t>
            </a:fld>
            <a:endParaRPr lang="en-US" dirty="0">
              <a:solidFill>
                <a:srgbClr val="4D4D4D"/>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solidFill>
                  <a:srgbClr val="4D4D4D"/>
                </a:solidFill>
              </a:rPr>
              <a:t>1040 Individual Tax: Section D</a:t>
            </a:r>
            <a:endParaRPr lang="en-US" dirty="0">
              <a:solidFill>
                <a:srgbClr val="4D4D4D"/>
              </a:solidFill>
            </a:endParaRPr>
          </a:p>
        </p:txBody>
      </p:sp>
      <p:sp>
        <p:nvSpPr>
          <p:cNvPr id="2" name="Title 1"/>
          <p:cNvSpPr>
            <a:spLocks noGrp="1"/>
          </p:cNvSpPr>
          <p:nvPr>
            <p:ph type="title"/>
          </p:nvPr>
        </p:nvSpPr>
        <p:spPr>
          <a:xfrm>
            <a:off x="278680" y="1828800"/>
            <a:ext cx="7722023" cy="1692275"/>
          </a:xfrm>
        </p:spPr>
        <p:txBody>
          <a:bodyPr anchor="t">
            <a:noAutofit/>
          </a:bodyPr>
          <a:lstStyle>
            <a:lvl1pPr algn="l">
              <a:defRPr sz="3600" b="0" i="0" cap="none">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730368409"/>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1221">
          <p15:clr>
            <a:srgbClr val="C35E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Divider 2">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0A655226-6E4F-8847-85CD-AF95F3D3F39A}" type="slidenum">
              <a:rPr lang="en-US" smtClean="0">
                <a:solidFill>
                  <a:prstClr val="white"/>
                </a:solidFill>
              </a:rPr>
              <a:pPr/>
              <a:t>‹#›</a:t>
            </a:fld>
            <a:endParaRPr lang="en-US" dirty="0">
              <a:solidFill>
                <a:prstClr val="white"/>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solidFill>
                  <a:prstClr val="white"/>
                </a:solidFill>
              </a:rPr>
              <a:t>1040 Individual Tax: Section D</a:t>
            </a:r>
            <a:endParaRPr lang="en-US" dirty="0">
              <a:solidFill>
                <a:prstClr val="white"/>
              </a:solidFill>
            </a:endParaRPr>
          </a:p>
        </p:txBody>
      </p:sp>
      <p:sp>
        <p:nvSpPr>
          <p:cNvPr id="2" name="Title 1"/>
          <p:cNvSpPr>
            <a:spLocks noGrp="1"/>
          </p:cNvSpPr>
          <p:nvPr>
            <p:ph type="title"/>
          </p:nvPr>
        </p:nvSpPr>
        <p:spPr>
          <a:xfrm>
            <a:off x="278680" y="1829102"/>
            <a:ext cx="7722023" cy="1692275"/>
          </a:xfrm>
        </p:spPr>
        <p:txBody>
          <a:bodyPr anchor="t">
            <a:noAutofit/>
          </a:bodyPr>
          <a:lstStyle>
            <a:lvl1pPr algn="l">
              <a:defRPr sz="3600" b="0" i="0" cap="none">
                <a:solidFill>
                  <a:schemeClr val="tx1"/>
                </a:solidFill>
              </a:defRPr>
            </a:lvl1pPr>
          </a:lstStyle>
          <a:p>
            <a:r>
              <a:rPr lang="en-US"/>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47560" y="6414660"/>
            <a:ext cx="1753376" cy="336122"/>
          </a:xfrm>
          <a:prstGeom prst="rect">
            <a:avLst/>
          </a:prstGeom>
          <a:noFill/>
          <a:ln>
            <a:noFill/>
          </a:ln>
        </p:spPr>
      </p:pic>
    </p:spTree>
    <p:extLst>
      <p:ext uri="{BB962C8B-B14F-4D97-AF65-F5344CB8AC3E}">
        <p14:creationId xmlns:p14="http://schemas.microsoft.com/office/powerpoint/2010/main" val="401187339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1221">
          <p15:clr>
            <a:srgbClr val="C35E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xfrm>
            <a:off x="3124200" y="6394450"/>
            <a:ext cx="5172075" cy="231775"/>
          </a:xfrm>
          <a:prstGeom prst="rect">
            <a:avLst/>
          </a:prstGeom>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75B2691-1CFD-4C91-9C61-812938F63A4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Divider 3">
    <p:bg>
      <p:bgRef idx="1001">
        <a:schemeClr val="bg2"/>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518298" y="0"/>
            <a:ext cx="7625702" cy="6065978"/>
          </a:xfrm>
          <a:prstGeom prst="rect">
            <a:avLst/>
          </a:prstGeom>
        </p:spPr>
      </p:pic>
      <p:sp>
        <p:nvSpPr>
          <p:cNvPr id="6" name="Slide Number Placeholder 5"/>
          <p:cNvSpPr>
            <a:spLocks noGrp="1"/>
          </p:cNvSpPr>
          <p:nvPr>
            <p:ph type="sldNum" sz="quarter" idx="12"/>
          </p:nvPr>
        </p:nvSpPr>
        <p:spPr/>
        <p:txBody>
          <a:bodyPr/>
          <a:lstStyle>
            <a:lvl1pPr>
              <a:defRPr>
                <a:solidFill>
                  <a:schemeClr val="tx1"/>
                </a:solidFill>
              </a:defRPr>
            </a:lvl1pPr>
          </a:lstStyle>
          <a:p>
            <a:fld id="{0A655226-6E4F-8847-85CD-AF95F3D3F39A}" type="slidenum">
              <a:rPr lang="en-US" smtClean="0">
                <a:solidFill>
                  <a:prstClr val="white"/>
                </a:solidFill>
              </a:rPr>
              <a:pPr/>
              <a:t>‹#›</a:t>
            </a:fld>
            <a:endParaRPr lang="en-US" dirty="0">
              <a:solidFill>
                <a:prstClr val="white"/>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solidFill>
                  <a:prstClr val="white"/>
                </a:solidFill>
              </a:rPr>
              <a:t>1040 Individual Tax: Section D</a:t>
            </a:r>
            <a:endParaRPr lang="en-US" dirty="0">
              <a:solidFill>
                <a:prstClr val="white"/>
              </a:solidFill>
            </a:endParaRPr>
          </a:p>
        </p:txBody>
      </p:sp>
      <p:sp>
        <p:nvSpPr>
          <p:cNvPr id="2" name="Title 1"/>
          <p:cNvSpPr>
            <a:spLocks noGrp="1"/>
          </p:cNvSpPr>
          <p:nvPr>
            <p:ph type="title"/>
          </p:nvPr>
        </p:nvSpPr>
        <p:spPr>
          <a:xfrm>
            <a:off x="278680" y="1829100"/>
            <a:ext cx="6857112" cy="2286000"/>
          </a:xfrm>
        </p:spPr>
        <p:txBody>
          <a:bodyPr anchor="t">
            <a:noAutofit/>
          </a:bodyPr>
          <a:lstStyle>
            <a:lvl1pPr algn="l">
              <a:defRPr sz="3600" b="0" i="0" cap="none">
                <a:solidFill>
                  <a:schemeClr val="tx1"/>
                </a:solidFill>
              </a:defRPr>
            </a:lvl1pPr>
          </a:lstStyle>
          <a:p>
            <a:r>
              <a:rPr lang="en-US"/>
              <a:t>Click to edit Master title style</a:t>
            </a:r>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47560" y="6414660"/>
            <a:ext cx="1753376" cy="336122"/>
          </a:xfrm>
          <a:prstGeom prst="rect">
            <a:avLst/>
          </a:prstGeom>
          <a:noFill/>
          <a:ln>
            <a:noFill/>
          </a:ln>
        </p:spPr>
      </p:pic>
    </p:spTree>
    <p:extLst>
      <p:ext uri="{BB962C8B-B14F-4D97-AF65-F5344CB8AC3E}">
        <p14:creationId xmlns:p14="http://schemas.microsoft.com/office/powerpoint/2010/main" val="398706858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1221">
          <p15:clr>
            <a:srgbClr val="C35EA4"/>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ivider 5">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lum bright="12000"/>
          </a:blip>
          <a:stretch>
            <a:fillRect/>
          </a:stretch>
        </p:blipFill>
        <p:spPr>
          <a:xfrm>
            <a:off x="1518298" y="0"/>
            <a:ext cx="7625702" cy="6065978"/>
          </a:xfrm>
          <a:prstGeom prst="rect">
            <a:avLst/>
          </a:prstGeom>
        </p:spPr>
      </p:pic>
      <p:sp>
        <p:nvSpPr>
          <p:cNvPr id="6" name="Slide Number Placeholder 5"/>
          <p:cNvSpPr>
            <a:spLocks noGrp="1"/>
          </p:cNvSpPr>
          <p:nvPr>
            <p:ph type="sldNum" sz="quarter" idx="12"/>
          </p:nvPr>
        </p:nvSpPr>
        <p:spPr/>
        <p:txBody>
          <a:bodyPr/>
          <a:lstStyle>
            <a:lvl1pPr>
              <a:defRPr>
                <a:solidFill>
                  <a:schemeClr val="tx1"/>
                </a:solidFill>
              </a:defRPr>
            </a:lvl1pPr>
          </a:lstStyle>
          <a:p>
            <a:fld id="{0A655226-6E4F-8847-85CD-AF95F3D3F39A}" type="slidenum">
              <a:rPr lang="en-US" smtClean="0">
                <a:solidFill>
                  <a:srgbClr val="4D4D4D"/>
                </a:solidFill>
              </a:rPr>
              <a:pPr/>
              <a:t>‹#›</a:t>
            </a:fld>
            <a:endParaRPr lang="en-US">
              <a:solidFill>
                <a:srgbClr val="4D4D4D"/>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solidFill>
                  <a:srgbClr val="4D4D4D"/>
                </a:solidFill>
              </a:rPr>
              <a:t>1040 Individual Tax: Section D</a:t>
            </a:r>
          </a:p>
        </p:txBody>
      </p:sp>
      <p:sp>
        <p:nvSpPr>
          <p:cNvPr id="2" name="Title 1"/>
          <p:cNvSpPr>
            <a:spLocks noGrp="1"/>
          </p:cNvSpPr>
          <p:nvPr>
            <p:ph type="title"/>
          </p:nvPr>
        </p:nvSpPr>
        <p:spPr>
          <a:xfrm>
            <a:off x="278679" y="1829100"/>
            <a:ext cx="6857113" cy="2286000"/>
          </a:xfrm>
        </p:spPr>
        <p:txBody>
          <a:bodyPr anchor="t">
            <a:noAutofit/>
          </a:bodyPr>
          <a:lstStyle>
            <a:lvl1pPr algn="l">
              <a:defRPr sz="3600" b="0" i="0" cap="none">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3683590615"/>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1221">
          <p15:clr>
            <a:srgbClr val="C35EA4"/>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2-Col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79870" y="1054849"/>
            <a:ext cx="4112299" cy="5212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3"/>
          </p:nvPr>
        </p:nvSpPr>
        <p:spPr>
          <a:xfrm>
            <a:off x="4754214" y="1054849"/>
            <a:ext cx="4112299" cy="5212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90525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Col Subhea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8" name="Text Placeholder 7"/>
          <p:cNvSpPr>
            <a:spLocks noGrp="1"/>
          </p:cNvSpPr>
          <p:nvPr>
            <p:ph type="body" sz="quarter" idx="13"/>
          </p:nvPr>
        </p:nvSpPr>
        <p:spPr>
          <a:xfrm>
            <a:off x="278679" y="723900"/>
            <a:ext cx="8587834" cy="266700"/>
          </a:xfrm>
        </p:spPr>
        <p:txBody>
          <a:bodyPr>
            <a:noAutofit/>
          </a:bodyPr>
          <a:lstStyle>
            <a:lvl1pPr marL="0">
              <a:spcAft>
                <a:spcPts val="0"/>
              </a:spcAft>
              <a:buFontTx/>
              <a:buNone/>
              <a:defRPr sz="1600">
                <a:solidFill>
                  <a:schemeClr val="accent6"/>
                </a:solidFill>
              </a:defRPr>
            </a:lvl1pPr>
            <a:lvl2pPr marL="0" indent="0">
              <a:spcAft>
                <a:spcPts val="0"/>
              </a:spcAft>
              <a:buFontTx/>
              <a:buNone/>
              <a:defRPr sz="1600">
                <a:solidFill>
                  <a:schemeClr val="accent6"/>
                </a:solidFill>
              </a:defRPr>
            </a:lvl2pPr>
            <a:lvl3pPr marL="0" indent="0">
              <a:spcAft>
                <a:spcPts val="0"/>
              </a:spcAft>
              <a:buFontTx/>
              <a:buNone/>
              <a:defRPr sz="1600">
                <a:solidFill>
                  <a:schemeClr val="accent6"/>
                </a:solidFill>
              </a:defRPr>
            </a:lvl3pPr>
            <a:lvl4pPr marL="0" indent="0">
              <a:spcAft>
                <a:spcPts val="0"/>
              </a:spcAft>
              <a:buFontTx/>
              <a:buNone/>
              <a:defRPr sz="1600">
                <a:solidFill>
                  <a:schemeClr val="accent6"/>
                </a:solidFill>
              </a:defRPr>
            </a:lvl4pPr>
            <a:lvl5pPr marL="0" indent="0">
              <a:spcAft>
                <a:spcPts val="0"/>
              </a:spcAft>
              <a:buFontTx/>
              <a:buNone/>
              <a:defRPr sz="1600">
                <a:solidFill>
                  <a:schemeClr val="accent6"/>
                </a:solidFill>
              </a:defRPr>
            </a:lvl5pPr>
          </a:lstStyle>
          <a:p>
            <a:pPr lvl="0"/>
            <a:r>
              <a:rPr lang="en-US" dirty="0"/>
              <a:t>Click to edit Master text styles</a:t>
            </a:r>
          </a:p>
        </p:txBody>
      </p:sp>
      <p:sp>
        <p:nvSpPr>
          <p:cNvPr id="3" name="Content Placeholder 2"/>
          <p:cNvSpPr>
            <a:spLocks noGrp="1"/>
          </p:cNvSpPr>
          <p:nvPr>
            <p:ph idx="1"/>
          </p:nvPr>
        </p:nvSpPr>
        <p:spPr>
          <a:xfrm>
            <a:off x="279870" y="1397000"/>
            <a:ext cx="4112299" cy="4864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4"/>
          </p:nvPr>
        </p:nvSpPr>
        <p:spPr>
          <a:xfrm>
            <a:off x="4754214" y="1397000"/>
            <a:ext cx="4112299" cy="4864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79508355"/>
      </p:ext>
    </p:extLst>
  </p:cSld>
  <p:clrMapOvr>
    <a:masterClrMapping/>
  </p:clrMapOvr>
  <p:extLst mod="1">
    <p:ext uri="{DCECCB84-F9BA-43D5-87BE-67443E8EF086}">
      <p15:sldGuideLst xmlns:p15="http://schemas.microsoft.com/office/powerpoint/2012/main">
        <p15:guide id="1" orient="horz" pos="924">
          <p15:clr>
            <a:srgbClr val="C35EA4"/>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Up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cxnSp>
        <p:nvCxnSpPr>
          <p:cNvPr id="8" name="Straight Connector 7"/>
          <p:cNvCxnSpPr/>
          <p:nvPr userDrawn="1"/>
        </p:nvCxnSpPr>
        <p:spPr>
          <a:xfrm>
            <a:off x="4574381" y="1143000"/>
            <a:ext cx="0" cy="5030788"/>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H="1">
            <a:off x="278681" y="3646488"/>
            <a:ext cx="8586761"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78679" y="1108660"/>
            <a:ext cx="4112299" cy="2423160"/>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3"/>
          </p:nvPr>
        </p:nvSpPr>
        <p:spPr>
          <a:xfrm>
            <a:off x="4754214" y="1108660"/>
            <a:ext cx="4112299" cy="2423160"/>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2"/>
          <p:cNvSpPr>
            <a:spLocks noGrp="1"/>
          </p:cNvSpPr>
          <p:nvPr>
            <p:ph idx="14"/>
          </p:nvPr>
        </p:nvSpPr>
        <p:spPr>
          <a:xfrm>
            <a:off x="278679" y="3841115"/>
            <a:ext cx="4112299" cy="2423160"/>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Content Placeholder 2"/>
          <p:cNvSpPr>
            <a:spLocks noGrp="1"/>
          </p:cNvSpPr>
          <p:nvPr>
            <p:ph idx="15"/>
          </p:nvPr>
        </p:nvSpPr>
        <p:spPr>
          <a:xfrm>
            <a:off x="4754214" y="3841115"/>
            <a:ext cx="4112299" cy="2423160"/>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067783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Up Subhea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cxnSp>
        <p:nvCxnSpPr>
          <p:cNvPr id="8" name="Straight Connector 7"/>
          <p:cNvCxnSpPr/>
          <p:nvPr userDrawn="1"/>
        </p:nvCxnSpPr>
        <p:spPr>
          <a:xfrm flipH="1">
            <a:off x="4572000" y="1485900"/>
            <a:ext cx="2381" cy="4687888"/>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H="1">
            <a:off x="279752" y="3809692"/>
            <a:ext cx="8586761" cy="0"/>
          </a:xfrm>
          <a:prstGeom prst="line">
            <a:avLst/>
          </a:prstGeom>
          <a:ln w="12700" cmpd="sng">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11" name="Text Placeholder 7"/>
          <p:cNvSpPr>
            <a:spLocks noGrp="1"/>
          </p:cNvSpPr>
          <p:nvPr>
            <p:ph type="body" sz="quarter" idx="16"/>
          </p:nvPr>
        </p:nvSpPr>
        <p:spPr>
          <a:xfrm>
            <a:off x="278679" y="723900"/>
            <a:ext cx="8587834" cy="266700"/>
          </a:xfrm>
        </p:spPr>
        <p:txBody>
          <a:bodyPr>
            <a:noAutofit/>
          </a:bodyPr>
          <a:lstStyle>
            <a:lvl1pPr marL="0">
              <a:spcAft>
                <a:spcPts val="0"/>
              </a:spcAft>
              <a:buFontTx/>
              <a:buNone/>
              <a:defRPr sz="1600">
                <a:solidFill>
                  <a:schemeClr val="accent6"/>
                </a:solidFill>
              </a:defRPr>
            </a:lvl1pPr>
            <a:lvl2pPr marL="0" indent="0">
              <a:spcAft>
                <a:spcPts val="0"/>
              </a:spcAft>
              <a:buFontTx/>
              <a:buNone/>
              <a:defRPr sz="1600">
                <a:solidFill>
                  <a:schemeClr val="accent6"/>
                </a:solidFill>
              </a:defRPr>
            </a:lvl2pPr>
            <a:lvl3pPr marL="0" indent="0">
              <a:spcAft>
                <a:spcPts val="0"/>
              </a:spcAft>
              <a:buFontTx/>
              <a:buNone/>
              <a:defRPr sz="1600">
                <a:solidFill>
                  <a:schemeClr val="accent6"/>
                </a:solidFill>
              </a:defRPr>
            </a:lvl3pPr>
            <a:lvl4pPr marL="0" indent="0">
              <a:spcAft>
                <a:spcPts val="0"/>
              </a:spcAft>
              <a:buFontTx/>
              <a:buNone/>
              <a:defRPr sz="1600">
                <a:solidFill>
                  <a:schemeClr val="accent6"/>
                </a:solidFill>
              </a:defRPr>
            </a:lvl4pPr>
            <a:lvl5pPr marL="0" indent="0">
              <a:spcAft>
                <a:spcPts val="0"/>
              </a:spcAft>
              <a:buFontTx/>
              <a:buNone/>
              <a:defRPr sz="1600">
                <a:solidFill>
                  <a:schemeClr val="accent6"/>
                </a:solidFill>
              </a:defRPr>
            </a:lvl5pPr>
          </a:lstStyle>
          <a:p>
            <a:pPr lvl="0"/>
            <a:r>
              <a:rPr lang="en-US" dirty="0"/>
              <a:t>Click to edit Master text styles</a:t>
            </a:r>
          </a:p>
        </p:txBody>
      </p:sp>
      <p:sp>
        <p:nvSpPr>
          <p:cNvPr id="3" name="Content Placeholder 2"/>
          <p:cNvSpPr>
            <a:spLocks noGrp="1"/>
          </p:cNvSpPr>
          <p:nvPr>
            <p:ph idx="1"/>
          </p:nvPr>
        </p:nvSpPr>
        <p:spPr>
          <a:xfrm>
            <a:off x="278679" y="1426159"/>
            <a:ext cx="4112299" cy="2249424"/>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3"/>
          </p:nvPr>
        </p:nvSpPr>
        <p:spPr>
          <a:xfrm>
            <a:off x="4754214" y="1426159"/>
            <a:ext cx="4112299" cy="2249424"/>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7"/>
          </p:nvPr>
        </p:nvSpPr>
        <p:spPr>
          <a:xfrm>
            <a:off x="278679" y="4014990"/>
            <a:ext cx="4112299" cy="2249286"/>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8"/>
          </p:nvPr>
        </p:nvSpPr>
        <p:spPr>
          <a:xfrm>
            <a:off x="4754214" y="4014990"/>
            <a:ext cx="4112299" cy="2249286"/>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74253783"/>
      </p:ext>
    </p:extLst>
  </p:cSld>
  <p:clrMapOvr>
    <a:masterClrMapping/>
  </p:clrMapOvr>
  <p:extLst mod="1">
    <p:ext uri="{DCECCB84-F9BA-43D5-87BE-67443E8EF086}">
      <p15:sldGuideLst xmlns:p15="http://schemas.microsoft.com/office/powerpoint/2012/main">
        <p15:guide id="1" orient="horz" pos="924">
          <p15:clr>
            <a:srgbClr val="C35EA4"/>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Col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idx="13"/>
          </p:nvPr>
        </p:nvSpPr>
        <p:spPr>
          <a:xfrm>
            <a:off x="278679" y="1108660"/>
            <a:ext cx="2636730" cy="5155615"/>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5"/>
          </p:nvPr>
        </p:nvSpPr>
        <p:spPr>
          <a:xfrm>
            <a:off x="3254231" y="1108660"/>
            <a:ext cx="2636730" cy="5155615"/>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4"/>
          </p:nvPr>
        </p:nvSpPr>
        <p:spPr>
          <a:xfrm>
            <a:off x="6229783" y="1108660"/>
            <a:ext cx="2636730" cy="5155615"/>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35160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Col Intr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55226-6E4F-8847-85CD-AF95F3D3F39A}" type="slidenum">
              <a:rPr lang="en-US" smtClean="0">
                <a:solidFill>
                  <a:srgbClr val="666666"/>
                </a:solidFill>
              </a:rPr>
              <a:pPr/>
              <a:t>‹#›</a:t>
            </a:fld>
            <a:endParaRPr lang="en-US" dirty="0">
              <a:solidFill>
                <a:srgbClr val="666666"/>
              </a:solidFill>
            </a:endParaRPr>
          </a:p>
        </p:txBody>
      </p:sp>
      <p:sp>
        <p:nvSpPr>
          <p:cNvPr id="5" name="Footer Placeholder 4"/>
          <p:cNvSpPr>
            <a:spLocks noGrp="1"/>
          </p:cNvSpPr>
          <p:nvPr>
            <p:ph type="ftr" sz="quarter" idx="11"/>
          </p:nvPr>
        </p:nvSpPr>
        <p:spPr/>
        <p:txBody>
          <a:bodyPr/>
          <a:lstStyle/>
          <a:p>
            <a:r>
              <a:rPr lang="en-US">
                <a:solidFill>
                  <a:srgbClr val="666666"/>
                </a:solidFill>
              </a:rPr>
              <a:t>1040 Individual Tax: Section D</a:t>
            </a:r>
            <a:endParaRPr lang="en-US" dirty="0">
              <a:solidFill>
                <a:srgbClr val="666666"/>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2"/>
          <p:cNvSpPr>
            <a:spLocks noGrp="1"/>
          </p:cNvSpPr>
          <p:nvPr>
            <p:ph idx="1"/>
          </p:nvPr>
        </p:nvSpPr>
        <p:spPr>
          <a:xfrm>
            <a:off x="279871" y="1054849"/>
            <a:ext cx="8586642" cy="917789"/>
          </a:xfrm>
        </p:spPr>
        <p:txBody>
          <a:bodyPr/>
          <a:lstStyle/>
          <a:p>
            <a:pPr lvl="0"/>
            <a:r>
              <a:rPr lang="en-US" dirty="0"/>
              <a:t>Click to edit Master text styles</a:t>
            </a:r>
          </a:p>
        </p:txBody>
      </p:sp>
      <p:sp>
        <p:nvSpPr>
          <p:cNvPr id="12" name="Content Placeholder 2"/>
          <p:cNvSpPr>
            <a:spLocks noGrp="1"/>
          </p:cNvSpPr>
          <p:nvPr>
            <p:ph idx="13"/>
          </p:nvPr>
        </p:nvSpPr>
        <p:spPr>
          <a:xfrm>
            <a:off x="278679" y="2109327"/>
            <a:ext cx="2636730" cy="4154947"/>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5"/>
          </p:nvPr>
        </p:nvSpPr>
        <p:spPr>
          <a:xfrm>
            <a:off x="3254231" y="2109327"/>
            <a:ext cx="2636730" cy="4154947"/>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4"/>
          </p:nvPr>
        </p:nvSpPr>
        <p:spPr>
          <a:xfrm>
            <a:off x="6229783" y="2109327"/>
            <a:ext cx="2636730" cy="4154947"/>
          </a:xfrm>
        </p:spPr>
        <p:txBody>
          <a:bodyPr>
            <a:normAutofit/>
          </a:bodyPr>
          <a:lstStyle>
            <a:lvl1pPr>
              <a:spcAft>
                <a:spcPts val="600"/>
              </a:spcAft>
              <a:defRPr sz="1400" b="1"/>
            </a:lvl1pPr>
            <a:lvl2pPr marL="0" indent="0">
              <a:spcAft>
                <a:spcPts val="600"/>
              </a:spcAft>
              <a:buFontTx/>
              <a:buNone/>
              <a:defRPr sz="1400"/>
            </a:lvl2pPr>
            <a:lvl3pPr marL="225425" indent="-225425">
              <a:spcAft>
                <a:spcPts val="600"/>
              </a:spcAft>
              <a:tabLst/>
              <a:defRPr sz="1400"/>
            </a:lvl3pPr>
            <a:lvl4pPr marL="457200" indent="-227013">
              <a:spcAft>
                <a:spcPts val="600"/>
              </a:spcAft>
              <a:defRPr sz="1400"/>
            </a:lvl4pPr>
            <a:lvl5pPr marL="688975" indent="-228600">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599909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Premier Plus Marketing">
    <p:spTree>
      <p:nvGrpSpPr>
        <p:cNvPr id="1" name=""/>
        <p:cNvGrpSpPr/>
        <p:nvPr/>
      </p:nvGrpSpPr>
      <p:grpSpPr>
        <a:xfrm>
          <a:off x="0" y="0"/>
          <a:ext cx="0" cy="0"/>
          <a:chOff x="0" y="0"/>
          <a:chExt cx="0" cy="0"/>
        </a:xfrm>
      </p:grpSpPr>
      <p:sp>
        <p:nvSpPr>
          <p:cNvPr id="5" name="Title 1"/>
          <p:cNvSpPr txBox="1">
            <a:spLocks/>
          </p:cNvSpPr>
          <p:nvPr userDrawn="1"/>
        </p:nvSpPr>
        <p:spPr bwMode="auto">
          <a:xfrm>
            <a:off x="838201" y="-46036"/>
            <a:ext cx="7445375" cy="1143001"/>
          </a:xfrm>
          <a:prstGeom prst="rect">
            <a:avLst/>
          </a:prstGeom>
          <a:noFill/>
          <a:ln w="9525">
            <a:noFill/>
            <a:miter lim="800000"/>
            <a:headEnd/>
            <a:tailEnd/>
          </a:ln>
        </p:spPr>
        <p:txBody>
          <a:bodyPr lIns="0" tIns="0" rIns="0" bIns="0" anchor="b"/>
          <a:lstStyle/>
          <a:p>
            <a:pPr algn="ctr" defTabSz="457200" fontAlgn="auto">
              <a:lnSpc>
                <a:spcPct val="90000"/>
              </a:lnSpc>
              <a:spcBef>
                <a:spcPts val="0"/>
              </a:spcBef>
              <a:spcAft>
                <a:spcPts val="0"/>
              </a:spcAft>
              <a:defRPr/>
            </a:pPr>
            <a:endParaRPr lang="en-US" sz="3600" kern="0" dirty="0">
              <a:solidFill>
                <a:srgbClr val="FF8000"/>
              </a:solidFill>
              <a:latin typeface="Arial"/>
              <a:ea typeface="ＭＳ Ｐゴシック" charset="-128"/>
              <a:cs typeface="Arial" pitchFamily="34" charset="0"/>
            </a:endParaRPr>
          </a:p>
        </p:txBody>
      </p:sp>
      <p:sp>
        <p:nvSpPr>
          <p:cNvPr id="6" name="Rectangle 5"/>
          <p:cNvSpPr/>
          <p:nvPr userDrawn="1"/>
        </p:nvSpPr>
        <p:spPr>
          <a:xfrm>
            <a:off x="0" y="0"/>
            <a:ext cx="9144000" cy="1524000"/>
          </a:xfrm>
          <a:prstGeom prst="rect">
            <a:avLst/>
          </a:prstGeom>
          <a:gradFill flip="none" rotWithShape="1">
            <a:gsLst>
              <a:gs pos="78000">
                <a:schemeClr val="tx2"/>
              </a:gs>
              <a:gs pos="100000">
                <a:schemeClr val="accent1">
                  <a:tint val="44500"/>
                  <a:satMod val="160000"/>
                </a:schemeClr>
              </a:gs>
              <a:gs pos="100000">
                <a:schemeClr val="accent1">
                  <a:tint val="23500"/>
                  <a:satMod val="160000"/>
                </a:schemeClr>
              </a:gs>
            </a:gsLst>
            <a:lin ang="54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defTabSz="457200" fontAlgn="auto">
              <a:spcBef>
                <a:spcPts val="0"/>
              </a:spcBef>
              <a:spcAft>
                <a:spcPts val="0"/>
              </a:spcAft>
            </a:pPr>
            <a:endParaRPr lang="en-US">
              <a:solidFill>
                <a:srgbClr val="FFFFFF"/>
              </a:solidFill>
            </a:endParaRPr>
          </a:p>
        </p:txBody>
      </p:sp>
      <p:sp>
        <p:nvSpPr>
          <p:cNvPr id="7" name="TextBox 6"/>
          <p:cNvSpPr txBox="1"/>
          <p:nvPr userDrawn="1"/>
        </p:nvSpPr>
        <p:spPr>
          <a:xfrm>
            <a:off x="167684" y="189786"/>
            <a:ext cx="5394916" cy="861774"/>
          </a:xfrm>
          <a:prstGeom prst="rect">
            <a:avLst/>
          </a:prstGeom>
          <a:noFill/>
        </p:spPr>
        <p:txBody>
          <a:bodyPr wrap="square" rtlCol="0" anchor="b">
            <a:spAutoFit/>
          </a:bodyPr>
          <a:lstStyle/>
          <a:p>
            <a:pPr defTabSz="457200" fontAlgn="auto">
              <a:spcBef>
                <a:spcPts val="0"/>
              </a:spcBef>
              <a:spcAft>
                <a:spcPts val="0"/>
              </a:spcAft>
            </a:pPr>
            <a:r>
              <a:rPr lang="en-US" sz="3200" dirty="0">
                <a:solidFill>
                  <a:srgbClr val="FFFFFF"/>
                </a:solidFill>
                <a:latin typeface="Arial"/>
              </a:rPr>
              <a:t>CHECKPOINT LEARNING</a:t>
            </a:r>
            <a:r>
              <a:rPr lang="en-US" sz="3200" baseline="30000" dirty="0">
                <a:solidFill>
                  <a:srgbClr val="FFFFFF"/>
                </a:solidFill>
                <a:latin typeface="Arial"/>
              </a:rPr>
              <a:t>®</a:t>
            </a:r>
          </a:p>
          <a:p>
            <a:pPr defTabSz="457200" fontAlgn="auto">
              <a:spcBef>
                <a:spcPts val="0"/>
              </a:spcBef>
              <a:spcAft>
                <a:spcPts val="0"/>
              </a:spcAft>
            </a:pPr>
            <a:r>
              <a:rPr lang="en-US" dirty="0">
                <a:solidFill>
                  <a:srgbClr val="FFFFFF"/>
                </a:solidFill>
                <a:latin typeface="Arial"/>
              </a:rPr>
              <a:t>PREMIER PLUS CPE PACKAGE</a:t>
            </a:r>
          </a:p>
        </p:txBody>
      </p:sp>
      <p:sp>
        <p:nvSpPr>
          <p:cNvPr id="12" name="Content Placeholder 2"/>
          <p:cNvSpPr>
            <a:spLocks noGrp="1"/>
          </p:cNvSpPr>
          <p:nvPr>
            <p:ph idx="1" hasCustomPrompt="1"/>
          </p:nvPr>
        </p:nvSpPr>
        <p:spPr>
          <a:xfrm>
            <a:off x="264507" y="1635760"/>
            <a:ext cx="8614985" cy="4663440"/>
          </a:xfrm>
        </p:spPr>
        <p:txBody>
          <a:bodyPr>
            <a:normAutofit/>
          </a:bodyPr>
          <a:lstStyle>
            <a:lvl1pPr marL="285750" indent="-285750">
              <a:spcBef>
                <a:spcPts val="1200"/>
              </a:spcBef>
              <a:spcAft>
                <a:spcPts val="1200"/>
              </a:spcAft>
              <a:buClr>
                <a:schemeClr val="tx2"/>
              </a:buClr>
              <a:buFont typeface="Arial" panose="020B0604020202020204" pitchFamily="34" charset="0"/>
              <a:buChar char="•"/>
              <a:defRPr sz="1800" baseline="0"/>
            </a:lvl1pPr>
          </a:lstStyle>
          <a:p>
            <a:pPr lvl="0"/>
            <a:r>
              <a:rPr lang="en-US" dirty="0"/>
              <a:t>Click to add Premier Plus Content.</a:t>
            </a:r>
          </a:p>
        </p:txBody>
      </p:sp>
    </p:spTree>
    <p:extLst>
      <p:ext uri="{BB962C8B-B14F-4D97-AF65-F5344CB8AC3E}">
        <p14:creationId xmlns:p14="http://schemas.microsoft.com/office/powerpoint/2010/main" val="30410234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Marketing">
    <p:spTree>
      <p:nvGrpSpPr>
        <p:cNvPr id="1" name=""/>
        <p:cNvGrpSpPr/>
        <p:nvPr/>
      </p:nvGrpSpPr>
      <p:grpSpPr>
        <a:xfrm>
          <a:off x="0" y="0"/>
          <a:ext cx="0" cy="0"/>
          <a:chOff x="0" y="0"/>
          <a:chExt cx="0" cy="0"/>
        </a:xfrm>
      </p:grpSpPr>
      <p:sp>
        <p:nvSpPr>
          <p:cNvPr id="5" name="Title 1"/>
          <p:cNvSpPr txBox="1">
            <a:spLocks/>
          </p:cNvSpPr>
          <p:nvPr userDrawn="1"/>
        </p:nvSpPr>
        <p:spPr bwMode="auto">
          <a:xfrm>
            <a:off x="838201" y="-46036"/>
            <a:ext cx="7445375" cy="1143001"/>
          </a:xfrm>
          <a:prstGeom prst="rect">
            <a:avLst/>
          </a:prstGeom>
          <a:noFill/>
          <a:ln w="9525">
            <a:noFill/>
            <a:miter lim="800000"/>
            <a:headEnd/>
            <a:tailEnd/>
          </a:ln>
        </p:spPr>
        <p:txBody>
          <a:bodyPr lIns="0" tIns="0" rIns="0" bIns="0" anchor="b"/>
          <a:lstStyle/>
          <a:p>
            <a:pPr algn="ctr">
              <a:lnSpc>
                <a:spcPct val="90000"/>
              </a:lnSpc>
              <a:defRPr/>
            </a:pPr>
            <a:endParaRPr lang="en-US" sz="3600" kern="0" dirty="0">
              <a:solidFill>
                <a:srgbClr val="FF8000"/>
              </a:solidFill>
              <a:ea typeface="ＭＳ Ｐゴシック" charset="-128"/>
              <a:cs typeface="Arial" pitchFamily="34" charset="0"/>
            </a:endParaRPr>
          </a:p>
        </p:txBody>
      </p:sp>
      <p:sp>
        <p:nvSpPr>
          <p:cNvPr id="6" name="Rectangle 5"/>
          <p:cNvSpPr/>
          <p:nvPr userDrawn="1"/>
        </p:nvSpPr>
        <p:spPr>
          <a:xfrm>
            <a:off x="0" y="0"/>
            <a:ext cx="9144000" cy="1524000"/>
          </a:xfrm>
          <a:prstGeom prst="rect">
            <a:avLst/>
          </a:prstGeom>
          <a:gradFill flip="none" rotWithShape="1">
            <a:gsLst>
              <a:gs pos="78000">
                <a:schemeClr val="tx2"/>
              </a:gs>
              <a:gs pos="100000">
                <a:schemeClr val="accent1">
                  <a:tint val="44500"/>
                  <a:satMod val="160000"/>
                </a:schemeClr>
              </a:gs>
              <a:gs pos="100000">
                <a:schemeClr val="accent1">
                  <a:tint val="23500"/>
                  <a:satMod val="160000"/>
                </a:schemeClr>
              </a:gs>
            </a:gsLst>
            <a:lin ang="54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solidFill>
                <a:srgbClr val="FFFFFF"/>
              </a:solidFill>
            </a:endParaRPr>
          </a:p>
        </p:txBody>
      </p:sp>
      <p:sp>
        <p:nvSpPr>
          <p:cNvPr id="7" name="TextBox 6"/>
          <p:cNvSpPr txBox="1"/>
          <p:nvPr userDrawn="1"/>
        </p:nvSpPr>
        <p:spPr>
          <a:xfrm>
            <a:off x="147249" y="177226"/>
            <a:ext cx="5394916" cy="584775"/>
          </a:xfrm>
          <a:prstGeom prst="rect">
            <a:avLst/>
          </a:prstGeom>
          <a:noFill/>
        </p:spPr>
        <p:txBody>
          <a:bodyPr wrap="square" rtlCol="0" anchor="b">
            <a:spAutoFit/>
          </a:bodyPr>
          <a:lstStyle/>
          <a:p>
            <a:r>
              <a:rPr lang="en-US" sz="3200" dirty="0">
                <a:solidFill>
                  <a:srgbClr val="FFFFFF"/>
                </a:solidFill>
                <a:ea typeface="ＭＳ Ｐゴシック" pitchFamily="34" charset="-128"/>
                <a:cs typeface="Arial" charset="0"/>
              </a:rPr>
              <a:t>CHECKPOINT LEARNING</a:t>
            </a:r>
            <a:r>
              <a:rPr lang="en-US" sz="3200" baseline="30000" dirty="0">
                <a:solidFill>
                  <a:srgbClr val="FFFFFF"/>
                </a:solidFill>
                <a:ea typeface="ＭＳ Ｐゴシック" pitchFamily="34" charset="-128"/>
                <a:cs typeface="Arial" charset="0"/>
              </a:rPr>
              <a:t>®</a:t>
            </a:r>
          </a:p>
        </p:txBody>
      </p:sp>
      <p:sp>
        <p:nvSpPr>
          <p:cNvPr id="13" name="TextBox 12"/>
          <p:cNvSpPr txBox="1"/>
          <p:nvPr userDrawn="1"/>
        </p:nvSpPr>
        <p:spPr>
          <a:xfrm>
            <a:off x="5457825" y="531169"/>
            <a:ext cx="3124200" cy="461665"/>
          </a:xfrm>
          <a:prstGeom prst="rect">
            <a:avLst/>
          </a:prstGeom>
          <a:noFill/>
        </p:spPr>
        <p:txBody>
          <a:bodyPr wrap="square" rtlCol="0" anchor="b">
            <a:spAutoFit/>
          </a:bodyPr>
          <a:lstStyle/>
          <a:p>
            <a:pPr algn="r"/>
            <a:r>
              <a:rPr lang="en-US" sz="2400" b="1" dirty="0">
                <a:solidFill>
                  <a:srgbClr val="FFFFFF"/>
                </a:solidFill>
                <a:ea typeface="ＭＳ Ｐゴシック" pitchFamily="34" charset="-128"/>
                <a:cs typeface="Arial" charset="0"/>
              </a:rPr>
              <a:t>Register Now!</a:t>
            </a:r>
          </a:p>
        </p:txBody>
      </p:sp>
      <p:sp>
        <p:nvSpPr>
          <p:cNvPr id="8" name="Content Placeholder 2"/>
          <p:cNvSpPr>
            <a:spLocks noGrp="1"/>
          </p:cNvSpPr>
          <p:nvPr>
            <p:ph idx="1" hasCustomPrompt="1"/>
          </p:nvPr>
        </p:nvSpPr>
        <p:spPr>
          <a:xfrm>
            <a:off x="227468" y="762001"/>
            <a:ext cx="6173808" cy="214235"/>
          </a:xfrm>
          <a:ln w="38100">
            <a:solidFill>
              <a:schemeClr val="tx2"/>
            </a:solidFill>
          </a:ln>
        </p:spPr>
        <p:txBody>
          <a:bodyPr anchor="ctr">
            <a:normAutofit/>
          </a:bodyPr>
          <a:lstStyle>
            <a:lvl1pPr algn="l">
              <a:defRPr sz="2000" b="0" baseline="0">
                <a:solidFill>
                  <a:schemeClr val="bg1"/>
                </a:solidFill>
              </a:defRPr>
            </a:lvl1pPr>
          </a:lstStyle>
          <a:p>
            <a:pPr lvl="0"/>
            <a:r>
              <a:rPr lang="en-US" dirty="0"/>
              <a:t>Click to edit subtitle</a:t>
            </a:r>
          </a:p>
        </p:txBody>
      </p:sp>
      <p:sp>
        <p:nvSpPr>
          <p:cNvPr id="9" name="Content Placeholder 2"/>
          <p:cNvSpPr>
            <a:spLocks noGrp="1"/>
          </p:cNvSpPr>
          <p:nvPr>
            <p:ph idx="10" hasCustomPrompt="1"/>
          </p:nvPr>
        </p:nvSpPr>
        <p:spPr>
          <a:xfrm>
            <a:off x="264507" y="1600200"/>
            <a:ext cx="8614985" cy="4724400"/>
          </a:xfrm>
        </p:spPr>
        <p:txBody>
          <a:bodyPr>
            <a:normAutofit/>
          </a:bodyPr>
          <a:lstStyle>
            <a:lvl1pPr>
              <a:defRPr sz="1600" baseline="0"/>
            </a:lvl1pPr>
          </a:lstStyle>
          <a:p>
            <a:pPr lvl="0"/>
            <a:r>
              <a:rPr lang="en-US" dirty="0"/>
              <a:t>Click to add list of Upcoming Webinars/Conferences.</a:t>
            </a:r>
          </a:p>
        </p:txBody>
      </p:sp>
    </p:spTree>
    <p:extLst>
      <p:ext uri="{BB962C8B-B14F-4D97-AF65-F5344CB8AC3E}">
        <p14:creationId xmlns:p14="http://schemas.microsoft.com/office/powerpoint/2010/main" val="1294065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7575" y="1525588"/>
            <a:ext cx="3608388"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8363" y="1525588"/>
            <a:ext cx="3608387"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3124200" y="6394450"/>
            <a:ext cx="5172075" cy="231775"/>
          </a:xfrm>
          <a:prstGeom prst="rect">
            <a:avLst/>
          </a:prstGeom>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6C68343-5C46-495C-99CA-D1AE3F7FC7B4}"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53228418-08D7-48A5-880D-B6DDB5264A7B}" type="datetime1">
              <a:rPr lang="en-US" smtClean="0"/>
              <a:t>10/2/2018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9BA3DA92-7D3B-4078-925E-B542B5FBF47C}"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3022371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58BB1B1-BA57-4DB8-AEA5-707361185DED}" type="datetime1">
              <a:rPr lang="en-US" smtClean="0"/>
              <a:t>10/2/2018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3A290047-54BE-4BAE-A1C6-AE9C2118C8DE}"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641009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BC8194D-553D-4C0D-9C2C-28B07B8E19A0}" type="datetime1">
              <a:rPr lang="en-US" smtClean="0"/>
              <a:t>10/2/2018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B9DE4B7D-4188-4E9E-80E4-EC58660F4BC0}"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2536596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922F95C1-6E58-4E58-8406-04112EBD1023}" type="datetime1">
              <a:rPr lang="en-US" smtClean="0"/>
              <a:t>10/2/2018</a:t>
            </a:fld>
            <a:endParaRPr lang="en-US" dirty="0"/>
          </a:p>
        </p:txBody>
      </p:sp>
      <p:sp>
        <p:nvSpPr>
          <p:cNvPr id="6" name="Slide Number Placeholder 5"/>
          <p:cNvSpPr>
            <a:spLocks noGrp="1"/>
          </p:cNvSpPr>
          <p:nvPr>
            <p:ph type="sldNum" sz="quarter" idx="16"/>
          </p:nvPr>
        </p:nvSpPr>
        <p:spPr/>
        <p:txBody>
          <a:bodyPr/>
          <a:lstStyle>
            <a:lvl1pPr>
              <a:defRPr/>
            </a:lvl1pPr>
          </a:lstStyle>
          <a:p>
            <a:pPr>
              <a:defRPr/>
            </a:pPr>
            <a:fld id="{2329D35F-C136-4894-9E06-F14DA4D700B6}" type="slidenum">
              <a:rPr lang="en-US"/>
              <a:pPr>
                <a:defRPr/>
              </a:pPr>
              <a:t>‹#›</a:t>
            </a:fld>
            <a:endParaRPr lang="en-US"/>
          </a:p>
        </p:txBody>
      </p:sp>
      <p:sp>
        <p:nvSpPr>
          <p:cNvPr id="7" name="Footer Placeholder 4"/>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2888687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6619F8B-22AA-432A-BAC8-89E86A61D78F}" type="datetime1">
              <a:rPr lang="en-US" smtClean="0"/>
              <a:t>10/2/2018</a:t>
            </a:fld>
            <a:endParaRPr lang="en-US" dirty="0"/>
          </a:p>
        </p:txBody>
      </p:sp>
      <p:sp>
        <p:nvSpPr>
          <p:cNvPr id="8" name="Slide Number Placeholder 5"/>
          <p:cNvSpPr>
            <a:spLocks noGrp="1"/>
          </p:cNvSpPr>
          <p:nvPr>
            <p:ph type="sldNum" sz="quarter" idx="16"/>
          </p:nvPr>
        </p:nvSpPr>
        <p:spPr/>
        <p:txBody>
          <a:bodyPr/>
          <a:lstStyle>
            <a:lvl1pPr>
              <a:defRPr/>
            </a:lvl1pPr>
          </a:lstStyle>
          <a:p>
            <a:pPr>
              <a:defRPr/>
            </a:pPr>
            <a:fld id="{825D77CD-0DA0-46D5-9AE9-9FFB1F66CE51}" type="slidenum">
              <a:rPr lang="en-US"/>
              <a:pPr>
                <a:defRPr/>
              </a:pPr>
              <a:t>‹#›</a:t>
            </a:fld>
            <a:endParaRPr 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34889460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2E2E960-4DD9-425C-8AF4-69E18AF1EC9C}" type="datetime1">
              <a:rPr lang="en-US" smtClean="0"/>
              <a:t>10/2/2018</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F66B7241-CE11-479E-994A-24C4FA969D94}" type="slidenum">
              <a:rPr lang="en-US"/>
              <a:pPr>
                <a:defRPr/>
              </a:pPr>
              <a:t>‹#›</a:t>
            </a:fld>
            <a:endParaRPr lang="en-US"/>
          </a:p>
        </p:txBody>
      </p:sp>
      <p:sp>
        <p:nvSpPr>
          <p:cNvPr id="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95209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CD6229-483C-4516-B191-452C2E61A24A}" type="datetime1">
              <a:rPr lang="en-US" smtClean="0"/>
              <a:t>10/2/2018</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fld id="{119D2970-27AA-4FAD-968A-9210D5F949D8}" type="slidenum">
              <a:rPr lang="en-US"/>
              <a:pPr>
                <a:defRPr/>
              </a:pPr>
              <a:t>‹#›</a:t>
            </a:fld>
            <a:endParaRPr lang="en-US"/>
          </a:p>
        </p:txBody>
      </p:sp>
      <p:sp>
        <p:nvSpPr>
          <p:cNvPr id="4"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99308607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C79B3FE-82A5-485D-A7DD-3BBF3DBCD857}" type="datetime1">
              <a:rPr lang="en-US" smtClean="0"/>
              <a:t>10/2/2018</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96477B4-2015-4706-87C9-B23B85DC0336}" type="slidenum">
              <a:rPr lang="en-US"/>
              <a:pPr>
                <a:defRPr/>
              </a:pPr>
              <a:t>‹#›</a:t>
            </a:fld>
            <a:endParaRPr lang="en-US"/>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7196309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ED4983-C141-4E57-8E89-623E5778A8D6}" type="datetime1">
              <a:rPr lang="en-US" smtClean="0"/>
              <a:t>10/2/2018</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372BBCFF-AC37-4466-B57F-CEFF5151D4A7}" type="slidenum">
              <a:rPr lang="en-US"/>
              <a:pPr>
                <a:defRPr/>
              </a:pPr>
              <a:t>‹#›</a:t>
            </a:fld>
            <a:endParaRPr lang="en-US"/>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702129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34C9F49-44F4-413C-91CF-FCFE3A80CAEA}" type="datetime1">
              <a:rPr lang="en-US" smtClean="0"/>
              <a:t>10/2/2018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6FC1F6D8-6CB0-46AD-884A-3ED287E89DB2}"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07173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xfrm>
            <a:off x="3124200" y="6394450"/>
            <a:ext cx="5172075" cy="231775"/>
          </a:xfrm>
          <a:prstGeom prst="rect">
            <a:avLst/>
          </a:prstGeom>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CBB276F3-1388-44EF-8A9B-9074FB8F0D1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F8659BA-57A3-47A8-8E7C-A7C396F9F082}" type="datetime1">
              <a:rPr lang="en-US" smtClean="0"/>
              <a:t>10/2/2018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268D0F9-6460-41BC-BFE4-710AD1515051}"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05547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xfrm>
            <a:off x="3124200" y="6394450"/>
            <a:ext cx="5172075" cy="231775"/>
          </a:xfrm>
          <a:prstGeom prst="rect">
            <a:avLst/>
          </a:prstGeom>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8BE2B7F4-324A-490A-A173-C3AA12AF5E5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xfrm>
            <a:off x="3124200" y="6394450"/>
            <a:ext cx="5172075" cy="231775"/>
          </a:xfrm>
          <a:prstGeom prst="rect">
            <a:avLst/>
          </a:prstGeom>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826D7B74-2F66-4128-9A4E-8087FB725E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3124200" y="6394450"/>
            <a:ext cx="5172075" cy="231775"/>
          </a:xfrm>
          <a:prstGeom prst="rect">
            <a:avLst/>
          </a:prstGeom>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DFE25F6-CDAE-481D-AA40-CBF1165EEB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3124200" y="6394450"/>
            <a:ext cx="5172075" cy="231775"/>
          </a:xfrm>
          <a:prstGeom prst="rect">
            <a:avLst/>
          </a:prstGeom>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A4E8EB71-2DE2-4899-88A9-1C0C8ED3D22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image" Target="../media/image10.png"/><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3.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5" name="Rectangle 5"/>
          <p:cNvSpPr>
            <a:spLocks noGrp="1" noChangeArrowheads="1"/>
          </p:cNvSpPr>
          <p:nvPr>
            <p:ph type="sldNum" sz="quarter" idx="4"/>
          </p:nvPr>
        </p:nvSpPr>
        <p:spPr bwMode="auto">
          <a:xfrm>
            <a:off x="8424863" y="6394450"/>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atin typeface="Arial" pitchFamily="34" charset="0"/>
                <a:cs typeface="+mn-cs"/>
              </a:defRPr>
            </a:lvl1pPr>
          </a:lstStyle>
          <a:p>
            <a:pPr>
              <a:defRPr/>
            </a:pPr>
            <a:fld id="{8303D650-25B3-4D7E-9F44-0CE9DDC66C51}" type="slidenum">
              <a:rPr lang="en-US"/>
              <a:pPr>
                <a:defRPr/>
              </a:pPr>
              <a:t>‹#›</a:t>
            </a:fld>
            <a:endParaRPr lang="en-US"/>
          </a:p>
        </p:txBody>
      </p:sp>
      <p:sp>
        <p:nvSpPr>
          <p:cNvPr id="1029" name="Rectangle 6"/>
          <p:cNvSpPr>
            <a:spLocks noGrp="1" noChangeArrowheads="1"/>
          </p:cNvSpPr>
          <p:nvPr>
            <p:ph type="title"/>
          </p:nvPr>
        </p:nvSpPr>
        <p:spPr bwMode="auto">
          <a:xfrm>
            <a:off x="917575" y="506413"/>
            <a:ext cx="7369175" cy="83661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t>Click to edit Master title style</a:t>
            </a:r>
          </a:p>
        </p:txBody>
      </p:sp>
      <p:sp>
        <p:nvSpPr>
          <p:cNvPr id="1030" name="Rectangle 7"/>
          <p:cNvSpPr>
            <a:spLocks noGrp="1" noChangeArrowheads="1"/>
          </p:cNvSpPr>
          <p:nvPr>
            <p:ph type="body" idx="1"/>
          </p:nvPr>
        </p:nvSpPr>
        <p:spPr bwMode="auto">
          <a:xfrm>
            <a:off x="917575" y="1525588"/>
            <a:ext cx="7369175" cy="4570412"/>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1" name="Picture 8" descr="slideMaster_Logo600"/>
          <p:cNvPicPr>
            <a:picLocks noChangeAspect="1" noChangeArrowheads="1"/>
          </p:cNvPicPr>
          <p:nvPr/>
        </p:nvPicPr>
        <p:blipFill>
          <a:blip r:embed="rId13"/>
          <a:srcRect/>
          <a:stretch>
            <a:fillRect/>
          </a:stretch>
        </p:blipFill>
        <p:spPr bwMode="hidden">
          <a:xfrm>
            <a:off x="6634266" y="6351587"/>
            <a:ext cx="1644650" cy="528637"/>
          </a:xfrm>
          <a:prstGeom prst="rect">
            <a:avLst/>
          </a:prstGeom>
          <a:noFill/>
          <a:ln w="9525">
            <a:noFill/>
            <a:miter lim="800000"/>
            <a:headEnd/>
            <a:tailEnd/>
          </a:ln>
        </p:spPr>
      </p:pic>
      <p:sp>
        <p:nvSpPr>
          <p:cNvPr id="2" name="TextBox 1">
            <a:extLst>
              <a:ext uri="{FF2B5EF4-FFF2-40B4-BE49-F238E27FC236}">
                <a16:creationId xmlns:a16="http://schemas.microsoft.com/office/drawing/2014/main" id="{3CFAD6A5-489F-4BB6-9ED4-F919DC6A7A66}"/>
              </a:ext>
            </a:extLst>
          </p:cNvPr>
          <p:cNvSpPr txBox="1"/>
          <p:nvPr userDrawn="1"/>
        </p:nvSpPr>
        <p:spPr>
          <a:xfrm>
            <a:off x="533400" y="6351587"/>
            <a:ext cx="2743200" cy="369332"/>
          </a:xfrm>
          <a:prstGeom prst="rect">
            <a:avLst/>
          </a:prstGeom>
          <a:noFill/>
        </p:spPr>
        <p:txBody>
          <a:bodyPr wrap="square" rtlCol="0">
            <a:spAutoFit/>
          </a:bodyPr>
          <a:lstStyle/>
          <a:p>
            <a:r>
              <a:rPr lang="en-US" dirty="0">
                <a:solidFill>
                  <a:srgbClr val="060606"/>
                </a:solidFill>
              </a:rPr>
              <a:t>2018 Gear Up - 1040</a:t>
            </a:r>
          </a:p>
        </p:txBody>
      </p:sp>
    </p:spTree>
  </p:cSld>
  <p:clrMap bg1="lt1" tx1="dk1" bg2="lt2" tx2="dk2" accent1="accent1" accent2="accent2" accent3="accent3" accent4="accent4" accent5="accent5" accent6="accent6" hlink="hlink" folHlink="folHlink"/>
  <p:sldLayoutIdLst>
    <p:sldLayoutId id="2147484032"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fontAlgn="base" hangingPunct="1">
        <a:lnSpc>
          <a:spcPct val="90000"/>
        </a:lnSpc>
        <a:spcBef>
          <a:spcPct val="0"/>
        </a:spcBef>
        <a:spcAft>
          <a:spcPct val="0"/>
        </a:spcAft>
        <a:defRPr sz="2800">
          <a:solidFill>
            <a:schemeClr val="tx2"/>
          </a:solidFill>
          <a:latin typeface="+mj-lt"/>
          <a:ea typeface="ＭＳ Ｐゴシック" pitchFamily="-106" charset="-128"/>
          <a:cs typeface="ＭＳ Ｐゴシック" charset="-128"/>
        </a:defRPr>
      </a:lvl1pPr>
      <a:lvl2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2pPr>
      <a:lvl3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3pPr>
      <a:lvl4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4pPr>
      <a:lvl5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5pPr>
      <a:lvl6pPr marL="457200" algn="l" rtl="0" eaLnBrk="1" fontAlgn="base" hangingPunct="1">
        <a:lnSpc>
          <a:spcPct val="90000"/>
        </a:lnSpc>
        <a:spcBef>
          <a:spcPct val="0"/>
        </a:spcBef>
        <a:spcAft>
          <a:spcPct val="0"/>
        </a:spcAft>
        <a:defRPr sz="2800">
          <a:solidFill>
            <a:schemeClr val="tx2"/>
          </a:solidFill>
          <a:latin typeface="Arial" pitchFamily="-106" charset="0"/>
        </a:defRPr>
      </a:lvl6pPr>
      <a:lvl7pPr marL="914400" algn="l" rtl="0" eaLnBrk="1" fontAlgn="base" hangingPunct="1">
        <a:lnSpc>
          <a:spcPct val="90000"/>
        </a:lnSpc>
        <a:spcBef>
          <a:spcPct val="0"/>
        </a:spcBef>
        <a:spcAft>
          <a:spcPct val="0"/>
        </a:spcAft>
        <a:defRPr sz="2800">
          <a:solidFill>
            <a:schemeClr val="tx2"/>
          </a:solidFill>
          <a:latin typeface="Arial" pitchFamily="-106" charset="0"/>
        </a:defRPr>
      </a:lvl7pPr>
      <a:lvl8pPr marL="1371600" algn="l" rtl="0" eaLnBrk="1" fontAlgn="base" hangingPunct="1">
        <a:lnSpc>
          <a:spcPct val="90000"/>
        </a:lnSpc>
        <a:spcBef>
          <a:spcPct val="0"/>
        </a:spcBef>
        <a:spcAft>
          <a:spcPct val="0"/>
        </a:spcAft>
        <a:defRPr sz="2800">
          <a:solidFill>
            <a:schemeClr val="tx2"/>
          </a:solidFill>
          <a:latin typeface="Arial" pitchFamily="-106" charset="0"/>
        </a:defRPr>
      </a:lvl8pPr>
      <a:lvl9pPr marL="1828800" algn="l" rtl="0" eaLnBrk="1" fontAlgn="base" hangingPunct="1">
        <a:lnSpc>
          <a:spcPct val="90000"/>
        </a:lnSpc>
        <a:spcBef>
          <a:spcPct val="0"/>
        </a:spcBef>
        <a:spcAft>
          <a:spcPct val="0"/>
        </a:spcAft>
        <a:defRPr sz="2800">
          <a:solidFill>
            <a:schemeClr val="tx2"/>
          </a:solidFill>
          <a:latin typeface="Arial" pitchFamily="-106" charset="0"/>
        </a:defRPr>
      </a:lvl9pPr>
    </p:titleStyle>
    <p:bodyStyle>
      <a:lvl1pPr marL="228600" indent="-228600" algn="l" rtl="0" eaLnBrk="1" fontAlgn="base" hangingPunct="1">
        <a:spcBef>
          <a:spcPct val="50000"/>
        </a:spcBef>
        <a:spcAft>
          <a:spcPct val="0"/>
        </a:spcAft>
        <a:buClr>
          <a:schemeClr val="tx2"/>
        </a:buClr>
        <a:buChar char="•"/>
        <a:defRPr sz="2400">
          <a:solidFill>
            <a:schemeClr val="tx1"/>
          </a:solidFill>
          <a:latin typeface="+mn-lt"/>
          <a:ea typeface="ＭＳ Ｐゴシック" pitchFamily="-106" charset="-128"/>
          <a:cs typeface="ＭＳ Ｐゴシック" charset="-128"/>
        </a:defRPr>
      </a:lvl1pPr>
      <a:lvl2pPr marL="628650" indent="-285750" algn="l" rtl="0" eaLnBrk="1" fontAlgn="base" hangingPunct="1">
        <a:spcBef>
          <a:spcPct val="30000"/>
        </a:spcBef>
        <a:spcAft>
          <a:spcPct val="0"/>
        </a:spcAft>
        <a:buClr>
          <a:schemeClr val="tx2"/>
        </a:buClr>
        <a:buFont typeface="Arial" charset="0"/>
        <a:buChar char="–"/>
        <a:defRPr sz="2000">
          <a:solidFill>
            <a:schemeClr val="tx1"/>
          </a:solidFill>
          <a:latin typeface="+mn-lt"/>
          <a:ea typeface="ＭＳ Ｐゴシック" pitchFamily="-106" charset="-128"/>
          <a:cs typeface="ＭＳ Ｐゴシック" charset="0"/>
        </a:defRPr>
      </a:lvl2pPr>
      <a:lvl3pPr marL="914400" indent="-171450" algn="l" rtl="0" eaLnBrk="1" fontAlgn="base" hangingPunct="1">
        <a:spcBef>
          <a:spcPct val="25000"/>
        </a:spcBef>
        <a:spcAft>
          <a:spcPct val="0"/>
        </a:spcAft>
        <a:buClr>
          <a:schemeClr val="tx2"/>
        </a:buClr>
        <a:buChar char="•"/>
        <a:defRPr sz="2400">
          <a:solidFill>
            <a:schemeClr val="tx1"/>
          </a:solidFill>
          <a:latin typeface="+mn-lt"/>
          <a:ea typeface="ＭＳ Ｐゴシック" pitchFamily="-106" charset="-128"/>
          <a:cs typeface="ＭＳ Ｐゴシック" charset="0"/>
        </a:defRPr>
      </a:lvl3pPr>
      <a:lvl4pPr marL="1257300" indent="-228600" algn="l" rtl="0" eaLnBrk="1" fontAlgn="base" hangingPunct="1">
        <a:spcBef>
          <a:spcPct val="20000"/>
        </a:spcBef>
        <a:spcAft>
          <a:spcPct val="0"/>
        </a:spcAft>
        <a:buClr>
          <a:schemeClr val="tx2"/>
        </a:buClr>
        <a:buFont typeface="Arial" charset="0"/>
        <a:buChar char="–"/>
        <a:defRPr sz="1600">
          <a:solidFill>
            <a:schemeClr val="tx1"/>
          </a:solidFill>
          <a:latin typeface="+mn-lt"/>
          <a:ea typeface="ＭＳ Ｐゴシック" pitchFamily="-106" charset="-128"/>
          <a:cs typeface="ＭＳ Ｐゴシック" charset="0"/>
        </a:defRPr>
      </a:lvl4pPr>
      <a:lvl5pPr marL="1485900" indent="-114300" algn="l" rtl="0" eaLnBrk="1" fontAlgn="base" hangingPunct="1">
        <a:spcBef>
          <a:spcPct val="20000"/>
        </a:spcBef>
        <a:spcAft>
          <a:spcPct val="0"/>
        </a:spcAft>
        <a:buClr>
          <a:schemeClr val="tx2"/>
        </a:buClr>
        <a:buChar char="•"/>
        <a:defRPr sz="1400">
          <a:solidFill>
            <a:schemeClr val="tx1"/>
          </a:solidFill>
          <a:latin typeface="+mn-lt"/>
          <a:ea typeface="ＭＳ Ｐゴシック" pitchFamily="-106" charset="-128"/>
          <a:cs typeface="ＭＳ Ｐゴシック" charset="0"/>
        </a:defRPr>
      </a:lvl5pPr>
      <a:lvl6pPr marL="1943100" indent="-114300" algn="l" rtl="0" eaLnBrk="1" fontAlgn="base" hangingPunct="1">
        <a:spcBef>
          <a:spcPct val="20000"/>
        </a:spcBef>
        <a:spcAft>
          <a:spcPct val="0"/>
        </a:spcAft>
        <a:buClr>
          <a:schemeClr val="tx2"/>
        </a:buClr>
        <a:buChar char="•"/>
        <a:defRPr sz="1400">
          <a:solidFill>
            <a:schemeClr val="tx1"/>
          </a:solidFill>
          <a:latin typeface="+mn-lt"/>
          <a:ea typeface="ＭＳ Ｐゴシック" pitchFamily="-106" charset="-128"/>
        </a:defRPr>
      </a:lvl6pPr>
      <a:lvl7pPr marL="2400300" indent="-114300" algn="l" rtl="0" eaLnBrk="1" fontAlgn="base" hangingPunct="1">
        <a:spcBef>
          <a:spcPct val="20000"/>
        </a:spcBef>
        <a:spcAft>
          <a:spcPct val="0"/>
        </a:spcAft>
        <a:buClr>
          <a:schemeClr val="tx2"/>
        </a:buClr>
        <a:buChar char="•"/>
        <a:defRPr sz="1400">
          <a:solidFill>
            <a:schemeClr val="tx1"/>
          </a:solidFill>
          <a:latin typeface="+mn-lt"/>
          <a:ea typeface="ＭＳ Ｐゴシック" pitchFamily="-106" charset="-128"/>
        </a:defRPr>
      </a:lvl7pPr>
      <a:lvl8pPr marL="2857500" indent="-114300" algn="l" rtl="0" eaLnBrk="1" fontAlgn="base" hangingPunct="1">
        <a:spcBef>
          <a:spcPct val="20000"/>
        </a:spcBef>
        <a:spcAft>
          <a:spcPct val="0"/>
        </a:spcAft>
        <a:buClr>
          <a:schemeClr val="tx2"/>
        </a:buClr>
        <a:buChar char="•"/>
        <a:defRPr sz="1400">
          <a:solidFill>
            <a:schemeClr val="tx1"/>
          </a:solidFill>
          <a:latin typeface="+mn-lt"/>
          <a:ea typeface="ＭＳ Ｐゴシック" pitchFamily="-106" charset="-128"/>
        </a:defRPr>
      </a:lvl8pPr>
      <a:lvl9pPr marL="3314700" indent="-114300" algn="l" rtl="0" eaLnBrk="1" fontAlgn="base" hangingPunct="1">
        <a:spcBef>
          <a:spcPct val="20000"/>
        </a:spcBef>
        <a:spcAft>
          <a:spcPct val="0"/>
        </a:spcAft>
        <a:buClr>
          <a:schemeClr val="tx2"/>
        </a:buClr>
        <a:buChar char="•"/>
        <a:defRPr sz="14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279870" y="6553201"/>
            <a:ext cx="290097" cy="304800"/>
          </a:xfrm>
          <a:prstGeom prst="rect">
            <a:avLst/>
          </a:prstGeom>
        </p:spPr>
        <p:txBody>
          <a:bodyPr vert="horz" lIns="0" tIns="0" rIns="0" bIns="0" rtlCol="0" anchor="t" anchorCtr="0"/>
          <a:lstStyle>
            <a:lvl1pPr algn="l">
              <a:defRPr sz="1000">
                <a:solidFill>
                  <a:schemeClr val="accent6"/>
                </a:solidFill>
              </a:defRPr>
            </a:lvl1pPr>
          </a:lstStyle>
          <a:p>
            <a:fld id="{0A655226-6E4F-8847-85CD-AF95F3D3F39A}" type="slidenum">
              <a:rPr lang="en-US" smtClean="0">
                <a:solidFill>
                  <a:srgbClr val="666666"/>
                </a:solidFill>
              </a:rPr>
              <a:pPr/>
              <a:t>‹#›</a:t>
            </a:fld>
            <a:endParaRPr lang="en-US" dirty="0">
              <a:solidFill>
                <a:srgbClr val="666666"/>
              </a:solidFill>
            </a:endParaRPr>
          </a:p>
        </p:txBody>
      </p:sp>
      <p:sp>
        <p:nvSpPr>
          <p:cNvPr id="5" name="Footer Placeholder 4"/>
          <p:cNvSpPr>
            <a:spLocks noGrp="1"/>
          </p:cNvSpPr>
          <p:nvPr>
            <p:ph type="ftr" sz="quarter" idx="3"/>
          </p:nvPr>
        </p:nvSpPr>
        <p:spPr>
          <a:xfrm>
            <a:off x="578794" y="6553202"/>
            <a:ext cx="3992015" cy="304799"/>
          </a:xfrm>
          <a:prstGeom prst="rect">
            <a:avLst/>
          </a:prstGeom>
        </p:spPr>
        <p:txBody>
          <a:bodyPr vert="horz" lIns="0" tIns="0" rIns="0" bIns="0" rtlCol="0" anchor="t" anchorCtr="0"/>
          <a:lstStyle>
            <a:lvl1pPr algn="l">
              <a:defRPr sz="1000">
                <a:solidFill>
                  <a:schemeClr val="accent6"/>
                </a:solidFill>
              </a:defRPr>
            </a:lvl1pPr>
          </a:lstStyle>
          <a:p>
            <a:r>
              <a:rPr lang="en-US">
                <a:solidFill>
                  <a:srgbClr val="666666"/>
                </a:solidFill>
              </a:rPr>
              <a:t>1040 Individual Tax: Section D</a:t>
            </a:r>
            <a:endParaRPr lang="en-US" dirty="0">
              <a:solidFill>
                <a:srgbClr val="666666"/>
              </a:solidFill>
            </a:endParaRPr>
          </a:p>
        </p:txBody>
      </p:sp>
      <p:pic>
        <p:nvPicPr>
          <p:cNvPr id="4" name="Picture 3"/>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52860" y="6415790"/>
            <a:ext cx="1742988" cy="334130"/>
          </a:xfrm>
          <a:prstGeom prst="rect">
            <a:avLst/>
          </a:prstGeom>
          <a:noFill/>
          <a:ln>
            <a:noFill/>
          </a:ln>
        </p:spPr>
      </p:pic>
      <p:sp>
        <p:nvSpPr>
          <p:cNvPr id="2" name="Title Placeholder 1"/>
          <p:cNvSpPr>
            <a:spLocks noGrp="1"/>
          </p:cNvSpPr>
          <p:nvPr>
            <p:ph type="title"/>
          </p:nvPr>
        </p:nvSpPr>
        <p:spPr>
          <a:xfrm>
            <a:off x="279871" y="288088"/>
            <a:ext cx="8586642" cy="428678"/>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279870" y="1054849"/>
            <a:ext cx="7717260" cy="5212080"/>
          </a:xfrm>
          <a:prstGeom prst="rect">
            <a:avLst/>
          </a:prstGeom>
        </p:spPr>
        <p:txBody>
          <a:bodyPr vert="horz" lIns="0" tIns="0" rIns="0" bIns="0" rtlCol="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Tree>
    <p:extLst>
      <p:ext uri="{BB962C8B-B14F-4D97-AF65-F5344CB8AC3E}">
        <p14:creationId xmlns:p14="http://schemas.microsoft.com/office/powerpoint/2010/main" val="299895213"/>
      </p:ext>
    </p:extLst>
  </p:cSld>
  <p:clrMap bg1="lt1" tx1="dk1" bg2="lt2" tx2="dk2" accent1="accent1" accent2="accent2" accent3="accent3" accent4="accent4" accent5="accent5" accent6="accent6" hlink="hlink" folHlink="folHlink"/>
  <p:sldLayoutIdLst>
    <p:sldLayoutId id="2147484034"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 id="2147484045" r:id="rId12"/>
    <p:sldLayoutId id="2147484046" r:id="rId13"/>
    <p:sldLayoutId id="2147484047" r:id="rId14"/>
    <p:sldLayoutId id="2147484048" r:id="rId15"/>
    <p:sldLayoutId id="2147484049" r:id="rId16"/>
    <p:sldLayoutId id="2147484050" r:id="rId17"/>
    <p:sldLayoutId id="2147484051" r:id="rId18"/>
    <p:sldLayoutId id="2147484052" r:id="rId19"/>
    <p:sldLayoutId id="2147484053" r:id="rId20"/>
    <p:sldLayoutId id="2147484054" r:id="rId21"/>
    <p:sldLayoutId id="2147484055" r:id="rId22"/>
    <p:sldLayoutId id="2147484056" r:id="rId23"/>
    <p:sldLayoutId id="2147484057" r:id="rId24"/>
    <p:sldLayoutId id="2147484058" r:id="rId25"/>
    <p:sldLayoutId id="2147484059" r:id="rId26"/>
    <p:sldLayoutId id="2147484060" r:id="rId27"/>
    <p:sldLayoutId id="2147484061" r:id="rId28"/>
  </p:sldLayoutIdLst>
  <p:hf hdr="0" dt="0"/>
  <p:txStyles>
    <p:titleStyle>
      <a:lvl1pPr algn="l" defTabSz="457200" rtl="0" eaLnBrk="1" latinLnBrk="0" hangingPunct="1">
        <a:lnSpc>
          <a:spcPct val="100000"/>
        </a:lnSpc>
        <a:spcBef>
          <a:spcPct val="0"/>
        </a:spcBef>
        <a:buNone/>
        <a:defRPr sz="2400" kern="1200">
          <a:solidFill>
            <a:schemeClr val="tx2"/>
          </a:solidFill>
          <a:latin typeface="+mj-lt"/>
          <a:ea typeface="+mj-ea"/>
          <a:cs typeface="+mj-cs"/>
        </a:defRPr>
      </a:lvl1pPr>
    </p:titleStyle>
    <p:bodyStyle>
      <a:lvl1pPr marL="0" indent="0" algn="l" defTabSz="457200" rtl="0" eaLnBrk="1" latinLnBrk="0" hangingPunct="1">
        <a:lnSpc>
          <a:spcPct val="100000"/>
        </a:lnSpc>
        <a:spcBef>
          <a:spcPts val="0"/>
        </a:spcBef>
        <a:spcAft>
          <a:spcPts val="1000"/>
        </a:spcAft>
        <a:buClr>
          <a:schemeClr val="tx2"/>
        </a:buClr>
        <a:buFont typeface="Arial" panose="020B0604020202020204" pitchFamily="34" charset="0"/>
        <a:buNone/>
        <a:defRPr sz="2200" kern="1200" baseline="0">
          <a:solidFill>
            <a:schemeClr val="tx1"/>
          </a:solidFill>
          <a:latin typeface="+mn-lt"/>
          <a:ea typeface="+mn-ea"/>
          <a:cs typeface="+mn-cs"/>
        </a:defRPr>
      </a:lvl1pPr>
      <a:lvl2pPr marL="227013" indent="-227013" algn="l" defTabSz="457200" rtl="0" eaLnBrk="1" latinLnBrk="0" hangingPunct="1">
        <a:lnSpc>
          <a:spcPct val="100000"/>
        </a:lnSpc>
        <a:spcBef>
          <a:spcPts val="0"/>
        </a:spcBef>
        <a:spcAft>
          <a:spcPts val="800"/>
        </a:spcAft>
        <a:buClr>
          <a:schemeClr val="tx2"/>
        </a:buClr>
        <a:buFont typeface="Arial"/>
        <a:buChar char="•"/>
        <a:defRPr sz="2000" kern="1200">
          <a:solidFill>
            <a:schemeClr val="tx1"/>
          </a:solidFill>
          <a:latin typeface="+mn-lt"/>
          <a:ea typeface="+mn-ea"/>
          <a:cs typeface="+mn-cs"/>
        </a:defRPr>
      </a:lvl2pPr>
      <a:lvl3pPr marL="457200" indent="-225425" algn="l" defTabSz="457200" rtl="0" eaLnBrk="1" latinLnBrk="0" hangingPunct="1">
        <a:lnSpc>
          <a:spcPct val="100000"/>
        </a:lnSpc>
        <a:spcBef>
          <a:spcPts val="0"/>
        </a:spcBef>
        <a:spcAft>
          <a:spcPts val="600"/>
        </a:spcAft>
        <a:buClr>
          <a:schemeClr val="tx2"/>
        </a:buClr>
        <a:buFont typeface="Lucida Grande"/>
        <a:buChar char="–"/>
        <a:defRPr sz="1800" kern="1200">
          <a:solidFill>
            <a:schemeClr val="tx1"/>
          </a:solidFill>
          <a:latin typeface="+mn-lt"/>
          <a:ea typeface="+mn-ea"/>
          <a:cs typeface="+mn-cs"/>
        </a:defRPr>
      </a:lvl3pPr>
      <a:lvl4pPr marL="685800" indent="-228600" algn="l" defTabSz="457200" rtl="0" eaLnBrk="1" latinLnBrk="0" hangingPunct="1">
        <a:lnSpc>
          <a:spcPct val="100000"/>
        </a:lnSpc>
        <a:spcBef>
          <a:spcPts val="0"/>
        </a:spcBef>
        <a:spcAft>
          <a:spcPts val="600"/>
        </a:spcAft>
        <a:buClr>
          <a:schemeClr val="tx2"/>
        </a:buClr>
        <a:buFont typeface="Arial"/>
        <a:buChar char="•"/>
        <a:defRPr sz="1600" kern="1200">
          <a:solidFill>
            <a:schemeClr val="tx1"/>
          </a:solidFill>
          <a:latin typeface="+mn-lt"/>
          <a:ea typeface="+mn-ea"/>
          <a:cs typeface="+mn-cs"/>
        </a:defRPr>
      </a:lvl4pPr>
      <a:lvl5pPr marL="917575" indent="-225425" algn="l" defTabSz="457200" rtl="0" eaLnBrk="1" latinLnBrk="0" hangingPunct="1">
        <a:lnSpc>
          <a:spcPct val="100000"/>
        </a:lnSpc>
        <a:spcBef>
          <a:spcPts val="0"/>
        </a:spcBef>
        <a:spcAft>
          <a:spcPts val="600"/>
        </a:spcAft>
        <a:buClr>
          <a:schemeClr val="tx2"/>
        </a:buClr>
        <a:buFont typeface="Arial"/>
        <a:buChar char="–"/>
        <a:defRPr sz="1400" kern="1200">
          <a:solidFill>
            <a:schemeClr val="tx1"/>
          </a:solidFill>
          <a:latin typeface="+mn-lt"/>
          <a:ea typeface="+mn-ea"/>
          <a:cs typeface="+mn-cs"/>
        </a:defRPr>
      </a:lvl5pPr>
      <a:lvl6pPr marL="1081088" indent="-163513" algn="l" defTabSz="457200" rtl="0" eaLnBrk="1" latinLnBrk="0" hangingPunct="1">
        <a:lnSpc>
          <a:spcPct val="100000"/>
        </a:lnSpc>
        <a:spcBef>
          <a:spcPts val="0"/>
        </a:spcBef>
        <a:spcAft>
          <a:spcPts val="400"/>
        </a:spcAft>
        <a:buClr>
          <a:schemeClr val="tx2"/>
        </a:buClr>
        <a:buFont typeface="Arial"/>
        <a:buChar char="•"/>
        <a:defRPr sz="1200" kern="1200">
          <a:solidFill>
            <a:schemeClr val="tx1"/>
          </a:solidFill>
          <a:latin typeface="+mn-lt"/>
          <a:ea typeface="+mn-ea"/>
          <a:cs typeface="+mn-cs"/>
        </a:defRPr>
      </a:lvl6pPr>
      <a:lvl7pPr marL="1243584" indent="-164592" algn="l" defTabSz="457200" rtl="0" eaLnBrk="1" latinLnBrk="0" hangingPunct="1">
        <a:lnSpc>
          <a:spcPct val="100000"/>
        </a:lnSpc>
        <a:spcBef>
          <a:spcPts val="0"/>
        </a:spcBef>
        <a:spcAft>
          <a:spcPts val="400"/>
        </a:spcAft>
        <a:buClr>
          <a:schemeClr val="tx2"/>
        </a:buClr>
        <a:buFont typeface="Lucida Grande"/>
        <a:buChar char="–"/>
        <a:defRPr sz="1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88">
          <p15:clr>
            <a:srgbClr val="5ACBF0"/>
          </p15:clr>
        </p15:guide>
        <p15:guide id="3" orient="horz" pos="228">
          <p15:clr>
            <a:srgbClr val="5ACBF0"/>
          </p15:clr>
        </p15:guide>
        <p15:guide id="4" orient="horz" pos="707">
          <p15:clr>
            <a:srgbClr val="5ACBF0"/>
          </p15:clr>
        </p15:guide>
        <p15:guide id="5" pos="7445">
          <p15:clr>
            <a:srgbClr val="5ACBF0"/>
          </p15:clr>
        </p15:guide>
        <p15:guide id="6" pos="233">
          <p15:clr>
            <a:srgbClr val="5ACBF0"/>
          </p15:clr>
        </p15:guide>
        <p15:guide id="8" pos="6718">
          <p15:clr>
            <a:srgbClr val="5ACBF0"/>
          </p15:clr>
        </p15:guide>
        <p15:guide id="9" orient="horz" pos="4206">
          <p15:clr>
            <a:srgbClr val="5ACBF0"/>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80000"/>
                <a:satMod val="100000"/>
                <a:lumMod val="100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10" name="Rectangle 9"/>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914400" y="1544638"/>
            <a:ext cx="731520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914400" y="2770188"/>
            <a:ext cx="7315200"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fontAlgn="auto">
              <a:spcBef>
                <a:spcPts val="0"/>
              </a:spcBef>
              <a:spcAft>
                <a:spcPts val="0"/>
              </a:spcAft>
              <a:defRPr sz="1200">
                <a:solidFill>
                  <a:schemeClr val="tx1">
                    <a:alpha val="50000"/>
                  </a:schemeClr>
                </a:solidFill>
                <a:latin typeface="+mn-lt"/>
                <a:cs typeface="+mn-cs"/>
              </a:defRPr>
            </a:lvl1pPr>
          </a:lstStyle>
          <a:p>
            <a:pPr>
              <a:defRPr/>
            </a:pPr>
            <a:fld id="{2E6209DB-DCA4-43DD-8205-B847797720C6}" type="datetime1">
              <a:rPr lang="en-US" smtClean="0"/>
              <a:t>10/2/2018</a:t>
            </a:fld>
            <a:endParaRPr lang="en-US" dirty="0"/>
          </a:p>
        </p:txBody>
      </p:sp>
      <p:sp>
        <p:nvSpPr>
          <p:cNvPr id="6" name="Slide Number Placeholder 5"/>
          <p:cNvSpPr>
            <a:spLocks noGrp="1"/>
          </p:cNvSpPr>
          <p:nvPr>
            <p:ph type="sldNum" sz="quarter" idx="4"/>
          </p:nvPr>
        </p:nvSpPr>
        <p:spPr>
          <a:xfrm>
            <a:off x="7196138" y="554038"/>
            <a:ext cx="939800" cy="301625"/>
          </a:xfrm>
          <a:prstGeom prst="rect">
            <a:avLst/>
          </a:prstGeom>
        </p:spPr>
        <p:txBody>
          <a:bodyPr vert="horz" lIns="91440" tIns="45720" rIns="91440" bIns="45720" rtlCol="0" anchor="ctr"/>
          <a:lstStyle>
            <a:lvl1pPr algn="r" fontAlgn="auto">
              <a:spcBef>
                <a:spcPts val="0"/>
              </a:spcBef>
              <a:spcAft>
                <a:spcPts val="0"/>
              </a:spcAft>
              <a:defRPr sz="1600">
                <a:solidFill>
                  <a:schemeClr val="tx1"/>
                </a:solidFill>
                <a:latin typeface="+mn-lt"/>
                <a:cs typeface="+mn-cs"/>
              </a:defRPr>
            </a:lvl1pPr>
          </a:lstStyle>
          <a:p>
            <a:pPr>
              <a:defRPr/>
            </a:pPr>
            <a:fld id="{E0C2B078-C41B-419A-B79F-404D7FB109F2}" type="slidenum">
              <a:rPr lang="en-US" smtClean="0"/>
              <a:pPr>
                <a:defRPr/>
              </a:pPr>
              <a:t>‹#›</a:t>
            </a:fld>
            <a:endParaRPr lang="en-US"/>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fontAlgn="auto">
              <a:spcBef>
                <a:spcPts val="0"/>
              </a:spcBef>
              <a:spcAft>
                <a:spcPts val="0"/>
              </a:spcAft>
              <a:defRPr sz="1000">
                <a:solidFill>
                  <a:schemeClr val="tx1"/>
                </a:solidFill>
                <a:latin typeface="+mn-lt"/>
                <a:cs typeface="+mn-cs"/>
              </a:defRPr>
            </a:lvl1pPr>
          </a:lstStyle>
          <a:p>
            <a:pPr>
              <a:defRPr/>
            </a:pPr>
            <a:endParaRPr lang="en-US"/>
          </a:p>
        </p:txBody>
      </p:sp>
      <p:pic>
        <p:nvPicPr>
          <p:cNvPr id="9" name="Content Placeholder 2">
            <a:extLst>
              <a:ext uri="{FF2B5EF4-FFF2-40B4-BE49-F238E27FC236}">
                <a16:creationId xmlns:a16="http://schemas.microsoft.com/office/drawing/2014/main" id="{C6EF6C17-4A45-4323-B39D-71439081B58E}"/>
              </a:ext>
            </a:extLst>
          </p:cNvPr>
          <p:cNvPicPr>
            <a:picLocks noChangeAspect="1"/>
          </p:cNvPicPr>
          <p:nvPr userDrawn="1"/>
        </p:nvPicPr>
        <p:blipFill>
          <a:blip r:embed="rId13"/>
          <a:stretch>
            <a:fillRect/>
          </a:stretch>
        </p:blipFill>
        <p:spPr>
          <a:xfrm>
            <a:off x="6719977" y="6369559"/>
            <a:ext cx="2333981" cy="466319"/>
          </a:xfrm>
          <a:prstGeom prst="rect">
            <a:avLst/>
          </a:prstGeom>
        </p:spPr>
      </p:pic>
      <p:sp>
        <p:nvSpPr>
          <p:cNvPr id="2" name="TextBox 1">
            <a:extLst>
              <a:ext uri="{FF2B5EF4-FFF2-40B4-BE49-F238E27FC236}">
                <a16:creationId xmlns:a16="http://schemas.microsoft.com/office/drawing/2014/main" id="{7BD989E3-6664-45A3-84E7-CF4BB558F4F4}"/>
              </a:ext>
            </a:extLst>
          </p:cNvPr>
          <p:cNvSpPr txBox="1"/>
          <p:nvPr userDrawn="1"/>
        </p:nvSpPr>
        <p:spPr>
          <a:xfrm>
            <a:off x="207034" y="6418053"/>
            <a:ext cx="2803585" cy="369332"/>
          </a:xfrm>
          <a:prstGeom prst="rect">
            <a:avLst/>
          </a:prstGeom>
          <a:noFill/>
        </p:spPr>
        <p:txBody>
          <a:bodyPr wrap="square" rtlCol="0">
            <a:spAutoFit/>
          </a:bodyPr>
          <a:lstStyle/>
          <a:p>
            <a:r>
              <a:rPr lang="en-US" b="1" dirty="0">
                <a:solidFill>
                  <a:schemeClr val="tx2">
                    <a:lumMod val="60000"/>
                    <a:lumOff val="40000"/>
                  </a:schemeClr>
                </a:solidFill>
              </a:rPr>
              <a:t>2017 Business Entities</a:t>
            </a:r>
          </a:p>
        </p:txBody>
      </p:sp>
    </p:spTree>
    <p:extLst>
      <p:ext uri="{BB962C8B-B14F-4D97-AF65-F5344CB8AC3E}">
        <p14:creationId xmlns:p14="http://schemas.microsoft.com/office/powerpoint/2010/main" val="1877352582"/>
      </p:ext>
    </p:extLst>
  </p:cSld>
  <p:clrMap bg1="dk1" tx1="lt1" bg2="dk2" tx2="lt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Lst>
  <p:hf hdr="0" ftr="0" dt="0"/>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685800" y="190500"/>
            <a:ext cx="7924800" cy="1831975"/>
          </a:xfrm>
        </p:spPr>
        <p:txBody>
          <a:bodyPr/>
          <a:lstStyle/>
          <a:p>
            <a:pPr algn="ctr" eaLnBrk="1" hangingPunct="1"/>
            <a:br>
              <a:rPr lang="en-US" altLang="en-US" sz="5100" b="1" dirty="0">
                <a:ea typeface="ＭＳ Ｐゴシック" charset="-128"/>
              </a:rPr>
            </a:br>
            <a:br>
              <a:rPr lang="en-US" altLang="en-US" sz="5100" b="1" dirty="0">
                <a:ea typeface="ＭＳ Ｐゴシック" charset="-128"/>
              </a:rPr>
            </a:br>
            <a:br>
              <a:rPr lang="en-US" altLang="en-US" sz="5100" b="1" dirty="0">
                <a:ea typeface="ＭＳ Ｐゴシック" charset="-128"/>
              </a:rPr>
            </a:br>
            <a:br>
              <a:rPr lang="en-US" altLang="en-US" sz="5100" b="1" dirty="0">
                <a:ea typeface="ＭＳ Ｐゴシック" charset="-128"/>
              </a:rPr>
            </a:br>
            <a:br>
              <a:rPr lang="en-US" altLang="en-US" sz="5100" b="1" dirty="0">
                <a:ea typeface="ＭＳ Ｐゴシック" charset="-128"/>
              </a:rPr>
            </a:br>
            <a:br>
              <a:rPr lang="en-US" altLang="en-US" sz="5100" b="1" dirty="0">
                <a:ea typeface="ＭＳ Ｐゴシック" charset="-128"/>
              </a:rPr>
            </a:br>
            <a:r>
              <a:rPr lang="en-US" altLang="en-US" sz="5100" b="1" dirty="0">
                <a:ea typeface="ＭＳ Ｐゴシック" charset="-128"/>
              </a:rPr>
              <a:t>2018 Gear Up </a:t>
            </a:r>
            <a:br>
              <a:rPr lang="en-US" altLang="en-US" sz="5100" b="1" dirty="0">
                <a:ea typeface="ＭＳ Ｐゴシック" charset="-128"/>
              </a:rPr>
            </a:br>
            <a:r>
              <a:rPr lang="en-US" altLang="en-US" sz="4400" b="1" dirty="0">
                <a:ea typeface="ＭＳ Ｐゴシック" charset="-128"/>
              </a:rPr>
              <a:t>1040 Seminar – Section D</a:t>
            </a:r>
          </a:p>
        </p:txBody>
      </p:sp>
      <p:pic>
        <p:nvPicPr>
          <p:cNvPr id="2765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192838"/>
            <a:ext cx="19431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04800" y="5669618"/>
            <a:ext cx="4648200" cy="1046440"/>
          </a:xfrm>
          <a:prstGeom prst="rect">
            <a:avLst/>
          </a:prstGeom>
          <a:noFill/>
        </p:spPr>
        <p:txBody>
          <a:bodyPr wrap="square">
            <a:spAutoFit/>
          </a:bodyPr>
          <a:lstStyle/>
          <a:p>
            <a:pPr>
              <a:defRPr/>
            </a:pPr>
            <a:endParaRPr lang="en-US" sz="10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a typeface="ＭＳ Ｐゴシック" charset="0"/>
              <a:cs typeface="ＭＳ Ｐゴシック" charset="0"/>
            </a:endParaRPr>
          </a:p>
          <a:p>
            <a:pPr>
              <a:defRPr/>
            </a:pPr>
            <a:r>
              <a:rPr lang="en-US" sz="2600" dirty="0">
                <a:ln w="12700">
                  <a:solidFill>
                    <a:schemeClr val="tx2">
                      <a:satMod val="155000"/>
                    </a:schemeClr>
                  </a:solidFill>
                  <a:prstDash val="solid"/>
                </a:ln>
                <a:solidFill>
                  <a:srgbClr val="060606"/>
                </a:solidFill>
                <a:effectLst>
                  <a:outerShdw blurRad="41275" dist="20320" dir="1800000" algn="tl" rotWithShape="0">
                    <a:srgbClr val="000000">
                      <a:alpha val="40000"/>
                    </a:srgbClr>
                  </a:outerShdw>
                </a:effectLst>
                <a:ea typeface="ＭＳ Ｐゴシック" charset="0"/>
                <a:cs typeface="ＭＳ Ｐゴシック" charset="0"/>
              </a:rPr>
              <a:t>Michael A. Gordon, CPA</a:t>
            </a:r>
          </a:p>
          <a:p>
            <a:pPr>
              <a:defRPr/>
            </a:pPr>
            <a:r>
              <a:rPr lang="en-US" sz="2600"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a typeface="ＭＳ Ｐゴシック" charset="0"/>
                <a:cs typeface="ＭＳ Ｐゴシック" charset="0"/>
              </a:rPr>
              <a:t>Not Your Basic Bean Counter </a:t>
            </a:r>
          </a:p>
        </p:txBody>
      </p:sp>
      <p:sp>
        <p:nvSpPr>
          <p:cNvPr id="2" name="Rectangle 1">
            <a:extLst>
              <a:ext uri="{FF2B5EF4-FFF2-40B4-BE49-F238E27FC236}">
                <a16:creationId xmlns:a16="http://schemas.microsoft.com/office/drawing/2014/main" id="{CA5FBA10-AF71-4F33-9DF6-16713934F40C}"/>
              </a:ext>
            </a:extLst>
          </p:cNvPr>
          <p:cNvSpPr/>
          <p:nvPr/>
        </p:nvSpPr>
        <p:spPr>
          <a:xfrm>
            <a:off x="2207834" y="2743200"/>
            <a:ext cx="5353453" cy="1323439"/>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altLang="en-US" sz="8000" b="1" cap="none" spc="0" dirty="0">
                <a:ln/>
                <a:solidFill>
                  <a:schemeClr val="accent3"/>
                </a:solidFill>
                <a:effectLst/>
                <a:ea typeface="ＭＳ Ｐゴシック" charset="-128"/>
              </a:rPr>
              <a:t>Welcome!!</a:t>
            </a:r>
            <a:endParaRPr lang="en-US" sz="8000" b="1" cap="none" spc="0" dirty="0">
              <a:ln/>
              <a:solidFill>
                <a:schemeClr val="accent3"/>
              </a:solidFill>
              <a:effectLst/>
            </a:endParaRPr>
          </a:p>
        </p:txBody>
      </p:sp>
    </p:spTree>
    <p:extLst>
      <p:ext uri="{BB962C8B-B14F-4D97-AF65-F5344CB8AC3E}">
        <p14:creationId xmlns:p14="http://schemas.microsoft.com/office/powerpoint/2010/main" val="3726353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A7CFE5-4334-4AE3-9D63-206AD24271D3}"/>
              </a:ext>
            </a:extLst>
          </p:cNvPr>
          <p:cNvSpPr>
            <a:spLocks noGrp="1"/>
          </p:cNvSpPr>
          <p:nvPr>
            <p:ph idx="1"/>
          </p:nvPr>
        </p:nvSpPr>
        <p:spPr>
          <a:xfrm>
            <a:off x="917575" y="1447800"/>
            <a:ext cx="7369175" cy="4648200"/>
          </a:xfrm>
          <a:solidFill>
            <a:schemeClr val="accent1"/>
          </a:solidFill>
        </p:spPr>
        <p:txBody>
          <a:bodyPr/>
          <a:lstStyle/>
          <a:p>
            <a:endParaRPr lang="en-US" dirty="0"/>
          </a:p>
        </p:txBody>
      </p:sp>
    </p:spTree>
    <p:extLst>
      <p:ext uri="{BB962C8B-B14F-4D97-AF65-F5344CB8AC3E}">
        <p14:creationId xmlns:p14="http://schemas.microsoft.com/office/powerpoint/2010/main" val="2277127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71058" y="337066"/>
            <a:ext cx="7924800" cy="971782"/>
          </a:xfrm>
        </p:spPr>
        <p:txBody>
          <a:bodyPr/>
          <a:lstStyle/>
          <a:p>
            <a:pPr algn="ctr" defTabSz="912813"/>
            <a:r>
              <a:rPr lang="en-US" altLang="en-US" sz="3600" b="1" dirty="0"/>
              <a:t>Chapter 34</a:t>
            </a:r>
            <a:br>
              <a:rPr lang="en-US" altLang="en-US" sz="3600" b="1" dirty="0"/>
            </a:br>
            <a:r>
              <a:rPr lang="en-US" altLang="en-US" sz="3600" b="1" dirty="0"/>
              <a:t>Passive and Rental Activities</a:t>
            </a:r>
            <a:endParaRPr lang="en-US" altLang="en-US" sz="2400" b="1" i="1" dirty="0"/>
          </a:p>
        </p:txBody>
      </p:sp>
      <p:sp>
        <p:nvSpPr>
          <p:cNvPr id="2" name="Content Placeholder 1"/>
          <p:cNvSpPr>
            <a:spLocks noGrp="1"/>
          </p:cNvSpPr>
          <p:nvPr>
            <p:ph idx="1"/>
          </p:nvPr>
        </p:nvSpPr>
        <p:spPr>
          <a:xfrm>
            <a:off x="928810" y="2465150"/>
            <a:ext cx="7473950" cy="1783086"/>
          </a:xfrm>
        </p:spPr>
        <p:txBody>
          <a:bodyPr/>
          <a:lstStyle/>
          <a:p>
            <a:pPr marL="0" indent="0" algn="ctr">
              <a:lnSpc>
                <a:spcPct val="90000"/>
              </a:lnSpc>
              <a:buNone/>
              <a:defRPr/>
            </a:pPr>
            <a:endParaRPr lang="en-US" i="1" dirty="0">
              <a:ea typeface="ＭＳ Ｐゴシック" charset="-128"/>
            </a:endParaRPr>
          </a:p>
          <a:p>
            <a:pPr marL="0" indent="0" algn="ctr">
              <a:spcBef>
                <a:spcPts val="0"/>
              </a:spcBef>
              <a:spcAft>
                <a:spcPts val="600"/>
              </a:spcAft>
              <a:buNone/>
              <a:defRPr/>
            </a:pPr>
            <a:r>
              <a:rPr lang="en-US" b="1" dirty="0">
                <a:solidFill>
                  <a:srgbClr val="060606"/>
                </a:solidFill>
                <a:latin typeface="+mj-lt"/>
                <a:ea typeface="ＭＳ Ｐゴシック" charset="-128"/>
              </a:rPr>
              <a:t>Presented by:</a:t>
            </a:r>
          </a:p>
          <a:p>
            <a:pPr marL="0" indent="0" algn="ctr">
              <a:spcBef>
                <a:spcPts val="0"/>
              </a:spcBef>
              <a:spcAft>
                <a:spcPts val="600"/>
              </a:spcAft>
              <a:buNone/>
              <a:defRPr/>
            </a:pPr>
            <a:r>
              <a:rPr lang="en-US" b="1" dirty="0">
                <a:solidFill>
                  <a:srgbClr val="060606"/>
                </a:solidFill>
                <a:latin typeface="Times New Roman" panose="02020603050405020304" pitchFamily="18" charset="0"/>
                <a:ea typeface="ＭＳ Ｐゴシック" charset="-128"/>
                <a:cs typeface="Times New Roman" panose="02020603050405020304" pitchFamily="18" charset="0"/>
              </a:rPr>
              <a:t>Michael A. Gordon, CPA</a:t>
            </a:r>
          </a:p>
          <a:p>
            <a:pPr marL="0" indent="0" algn="ctr">
              <a:spcBef>
                <a:spcPts val="0"/>
              </a:spcBef>
              <a:spcAft>
                <a:spcPts val="600"/>
              </a:spcAft>
              <a:buNone/>
              <a:defRPr/>
            </a:pPr>
            <a:r>
              <a:rPr lang="en-US" b="1" i="1" dirty="0">
                <a:solidFill>
                  <a:srgbClr val="FF0000"/>
                </a:solidFill>
                <a:latin typeface="Times New Roman" panose="02020603050405020304" pitchFamily="18" charset="0"/>
                <a:ea typeface="ＭＳ Ｐゴシック" charset="-128"/>
                <a:cs typeface="Times New Roman" panose="02020603050405020304" pitchFamily="18" charset="0"/>
              </a:rPr>
              <a:t>Not Your Basic Bean Counter</a:t>
            </a:r>
            <a:endParaRPr lang="en-US" i="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62000" y="5105400"/>
            <a:ext cx="4374916"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FF8000"/>
                </a:solidFill>
                <a:effectLst/>
                <a:uLnTx/>
                <a:uFillTx/>
                <a:latin typeface="Arial"/>
                <a:ea typeface="ＭＳ Ｐゴシック" pitchFamily="-106" charset="-128"/>
                <a:cs typeface="Arial" charset="0"/>
              </a:rPr>
              <a:t>Gear Up Tax Seminars</a:t>
            </a:r>
            <a:endParaRPr kumimoji="0" lang="en-US" sz="2400" b="0" i="0" u="none"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3" name="TextBox 2"/>
          <p:cNvSpPr txBox="1"/>
          <p:nvPr/>
        </p:nvSpPr>
        <p:spPr>
          <a:xfrm>
            <a:off x="8439705" y="152400"/>
            <a:ext cx="60960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b="1" dirty="0">
                <a:solidFill>
                  <a:srgbClr val="FF8000"/>
                </a:solidFill>
              </a:rPr>
              <a:t>465</a:t>
            </a:r>
            <a:endParaRPr kumimoji="0" lang="en-US" sz="1800" b="1" i="0" u="none" strike="noStrike" kern="1200" cap="none" spc="0" normalizeH="0" baseline="0" noProof="0" dirty="0">
              <a:ln>
                <a:noFill/>
              </a:ln>
              <a:solidFill>
                <a:srgbClr val="FF8000"/>
              </a:solidFill>
              <a:effectLst/>
              <a:uLnTx/>
              <a:uFillTx/>
              <a:latin typeface="Arial" charset="0"/>
              <a:ea typeface="ＭＳ Ｐゴシック" pitchFamily="34" charset="-128"/>
              <a:cs typeface="Arial" charset="0"/>
            </a:endParaRPr>
          </a:p>
        </p:txBody>
      </p:sp>
    </p:spTree>
    <p:extLst>
      <p:ext uri="{BB962C8B-B14F-4D97-AF65-F5344CB8AC3E}">
        <p14:creationId xmlns:p14="http://schemas.microsoft.com/office/powerpoint/2010/main" val="3386708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3A029C2-B6D9-4418-BA40-1B672A5EB421}"/>
              </a:ext>
            </a:extLst>
          </p:cNvPr>
          <p:cNvSpPr txBox="1"/>
          <p:nvPr/>
        </p:nvSpPr>
        <p:spPr>
          <a:xfrm>
            <a:off x="1022777" y="396448"/>
            <a:ext cx="7098445"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34 Passive and Rental Activities</a:t>
            </a:r>
          </a:p>
        </p:txBody>
      </p:sp>
      <p:sp>
        <p:nvSpPr>
          <p:cNvPr id="3" name="Content Placeholder 2">
            <a:extLst>
              <a:ext uri="{FF2B5EF4-FFF2-40B4-BE49-F238E27FC236}">
                <a16:creationId xmlns:a16="http://schemas.microsoft.com/office/drawing/2014/main" id="{3CF2F090-DE67-4B32-9A86-655643BD72FB}"/>
              </a:ext>
            </a:extLst>
          </p:cNvPr>
          <p:cNvSpPr>
            <a:spLocks noGrp="1"/>
          </p:cNvSpPr>
          <p:nvPr>
            <p:ph idx="1"/>
          </p:nvPr>
        </p:nvSpPr>
        <p:spPr>
          <a:xfrm>
            <a:off x="887412" y="2020094"/>
            <a:ext cx="7369175" cy="2817812"/>
          </a:xfrm>
        </p:spPr>
        <p:txBody>
          <a:bodyPr/>
          <a:lstStyle/>
          <a:p>
            <a:pPr marL="0" indent="0" algn="ctr">
              <a:buNone/>
            </a:pPr>
            <a:r>
              <a:rPr lang="en-US" sz="6000" dirty="0">
                <a:solidFill>
                  <a:srgbClr val="060606"/>
                </a:solidFill>
              </a:rPr>
              <a:t>GREAT FLOWCHART ON PAGE 467!!!</a:t>
            </a:r>
          </a:p>
        </p:txBody>
      </p:sp>
    </p:spTree>
    <p:extLst>
      <p:ext uri="{BB962C8B-B14F-4D97-AF65-F5344CB8AC3E}">
        <p14:creationId xmlns:p14="http://schemas.microsoft.com/office/powerpoint/2010/main" val="3072017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3A029C2-B6D9-4418-BA40-1B672A5EB421}"/>
              </a:ext>
            </a:extLst>
          </p:cNvPr>
          <p:cNvSpPr txBox="1"/>
          <p:nvPr/>
        </p:nvSpPr>
        <p:spPr>
          <a:xfrm>
            <a:off x="1022777" y="396448"/>
            <a:ext cx="7098445"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34 Passive and Rental Activities</a:t>
            </a:r>
          </a:p>
        </p:txBody>
      </p:sp>
      <p:sp>
        <p:nvSpPr>
          <p:cNvPr id="3" name="Content Placeholder 2">
            <a:extLst>
              <a:ext uri="{FF2B5EF4-FFF2-40B4-BE49-F238E27FC236}">
                <a16:creationId xmlns:a16="http://schemas.microsoft.com/office/drawing/2014/main" id="{3CF2F090-DE67-4B32-9A86-655643BD72FB}"/>
              </a:ext>
            </a:extLst>
          </p:cNvPr>
          <p:cNvSpPr>
            <a:spLocks noGrp="1"/>
          </p:cNvSpPr>
          <p:nvPr>
            <p:ph idx="1"/>
          </p:nvPr>
        </p:nvSpPr>
        <p:spPr>
          <a:xfrm>
            <a:off x="887412" y="2020094"/>
            <a:ext cx="7369175" cy="2817812"/>
          </a:xfrm>
        </p:spPr>
        <p:txBody>
          <a:bodyPr/>
          <a:lstStyle/>
          <a:p>
            <a:pPr marL="0" indent="0" algn="ctr">
              <a:buNone/>
            </a:pPr>
            <a:r>
              <a:rPr lang="en-US" sz="4000" u="sng" dirty="0">
                <a:solidFill>
                  <a:srgbClr val="060606"/>
                </a:solidFill>
              </a:rPr>
              <a:t>GREAT FLOWCHART</a:t>
            </a:r>
          </a:p>
          <a:p>
            <a:pPr>
              <a:spcBef>
                <a:spcPts val="0"/>
              </a:spcBef>
              <a:buClr>
                <a:srgbClr val="060606"/>
              </a:buClr>
              <a:buFont typeface="Arial" panose="020B0604020202020204" pitchFamily="34" charset="0"/>
              <a:buChar char="•"/>
              <a:tabLst>
                <a:tab pos="7031736" algn="r"/>
              </a:tabLst>
            </a:pPr>
            <a:r>
              <a:rPr lang="en-US" sz="4000" dirty="0">
                <a:solidFill>
                  <a:srgbClr val="060606"/>
                </a:solidFill>
              </a:rPr>
              <a:t>The 6 exceptions	Pg. 468</a:t>
            </a:r>
          </a:p>
          <a:p>
            <a:pPr>
              <a:spcBef>
                <a:spcPts val="0"/>
              </a:spcBef>
              <a:buClr>
                <a:srgbClr val="060606"/>
              </a:buClr>
              <a:buFont typeface="Arial" panose="020B0604020202020204" pitchFamily="34" charset="0"/>
              <a:buChar char="•"/>
              <a:tabLst>
                <a:tab pos="7031736" algn="r"/>
              </a:tabLst>
            </a:pPr>
            <a:r>
              <a:rPr lang="en-US" sz="4000" dirty="0">
                <a:solidFill>
                  <a:srgbClr val="060606"/>
                </a:solidFill>
              </a:rPr>
              <a:t>The 7 tests	Pg. 469</a:t>
            </a:r>
          </a:p>
          <a:p>
            <a:pPr>
              <a:spcBef>
                <a:spcPts val="0"/>
              </a:spcBef>
              <a:buClr>
                <a:srgbClr val="060606"/>
              </a:buClr>
              <a:buFont typeface="Arial" panose="020B0604020202020204" pitchFamily="34" charset="0"/>
              <a:buChar char="•"/>
              <a:tabLst>
                <a:tab pos="7031736" algn="r"/>
              </a:tabLst>
            </a:pPr>
            <a:r>
              <a:rPr lang="en-US" sz="4000" dirty="0">
                <a:solidFill>
                  <a:srgbClr val="060606"/>
                </a:solidFill>
              </a:rPr>
              <a:t>The self-rental rules	Pg. 473</a:t>
            </a:r>
          </a:p>
        </p:txBody>
      </p:sp>
    </p:spTree>
    <p:extLst>
      <p:ext uri="{BB962C8B-B14F-4D97-AF65-F5344CB8AC3E}">
        <p14:creationId xmlns:p14="http://schemas.microsoft.com/office/powerpoint/2010/main" val="4088468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3A029C2-B6D9-4418-BA40-1B672A5EB421}"/>
              </a:ext>
            </a:extLst>
          </p:cNvPr>
          <p:cNvSpPr txBox="1"/>
          <p:nvPr/>
        </p:nvSpPr>
        <p:spPr>
          <a:xfrm>
            <a:off x="1022777" y="396448"/>
            <a:ext cx="7098445"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34 Passive and Rental Activities</a:t>
            </a:r>
          </a:p>
        </p:txBody>
      </p:sp>
      <p:sp>
        <p:nvSpPr>
          <p:cNvPr id="3" name="Content Placeholder 2">
            <a:extLst>
              <a:ext uri="{FF2B5EF4-FFF2-40B4-BE49-F238E27FC236}">
                <a16:creationId xmlns:a16="http://schemas.microsoft.com/office/drawing/2014/main" id="{3CF2F090-DE67-4B32-9A86-655643BD72FB}"/>
              </a:ext>
            </a:extLst>
          </p:cNvPr>
          <p:cNvSpPr>
            <a:spLocks noGrp="1"/>
          </p:cNvSpPr>
          <p:nvPr>
            <p:ph idx="1"/>
          </p:nvPr>
        </p:nvSpPr>
        <p:spPr>
          <a:xfrm>
            <a:off x="887412" y="2020094"/>
            <a:ext cx="7369175" cy="2817812"/>
          </a:xfrm>
        </p:spPr>
        <p:txBody>
          <a:bodyPr/>
          <a:lstStyle/>
          <a:p>
            <a:pPr marL="0" indent="0" algn="ctr">
              <a:spcAft>
                <a:spcPts val="1200"/>
              </a:spcAft>
              <a:buNone/>
            </a:pPr>
            <a:r>
              <a:rPr lang="en-US" sz="4000" u="sng" dirty="0">
                <a:solidFill>
                  <a:srgbClr val="060606"/>
                </a:solidFill>
              </a:rPr>
              <a:t>Grouping Rules</a:t>
            </a:r>
          </a:p>
          <a:p>
            <a:pPr marL="347663" indent="-347663" algn="just">
              <a:spcBef>
                <a:spcPts val="0"/>
              </a:spcBef>
              <a:buClr>
                <a:srgbClr val="060606"/>
              </a:buClr>
              <a:buFont typeface="Arial" panose="020B0604020202020204" pitchFamily="34" charset="0"/>
              <a:buChar char="•"/>
              <a:tabLst>
                <a:tab pos="7031736" algn="r"/>
              </a:tabLst>
            </a:pPr>
            <a:r>
              <a:rPr lang="en-US" sz="4000" dirty="0">
                <a:solidFill>
                  <a:srgbClr val="060606"/>
                </a:solidFill>
              </a:rPr>
              <a:t>Pages 479-481 go over the “grouping” rules (IRC 469).</a:t>
            </a:r>
          </a:p>
        </p:txBody>
      </p:sp>
    </p:spTree>
    <p:extLst>
      <p:ext uri="{BB962C8B-B14F-4D97-AF65-F5344CB8AC3E}">
        <p14:creationId xmlns:p14="http://schemas.microsoft.com/office/powerpoint/2010/main" val="1202144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3A029C2-B6D9-4418-BA40-1B672A5EB421}"/>
              </a:ext>
            </a:extLst>
          </p:cNvPr>
          <p:cNvSpPr txBox="1"/>
          <p:nvPr/>
        </p:nvSpPr>
        <p:spPr>
          <a:xfrm>
            <a:off x="1022777" y="396448"/>
            <a:ext cx="7098445"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34 Passive and Rental Activities</a:t>
            </a:r>
          </a:p>
        </p:txBody>
      </p:sp>
      <p:sp>
        <p:nvSpPr>
          <p:cNvPr id="3" name="Content Placeholder 2">
            <a:extLst>
              <a:ext uri="{FF2B5EF4-FFF2-40B4-BE49-F238E27FC236}">
                <a16:creationId xmlns:a16="http://schemas.microsoft.com/office/drawing/2014/main" id="{3CF2F090-DE67-4B32-9A86-655643BD72FB}"/>
              </a:ext>
            </a:extLst>
          </p:cNvPr>
          <p:cNvSpPr>
            <a:spLocks noGrp="1"/>
          </p:cNvSpPr>
          <p:nvPr>
            <p:ph idx="1"/>
          </p:nvPr>
        </p:nvSpPr>
        <p:spPr>
          <a:xfrm>
            <a:off x="887411" y="1676400"/>
            <a:ext cx="7369175" cy="3962400"/>
          </a:xfrm>
        </p:spPr>
        <p:txBody>
          <a:bodyPr/>
          <a:lstStyle/>
          <a:p>
            <a:pPr marL="0" indent="0" algn="ctr">
              <a:spcAft>
                <a:spcPts val="1200"/>
              </a:spcAft>
              <a:buNone/>
            </a:pPr>
            <a:r>
              <a:rPr lang="en-US" sz="4000" u="sng" dirty="0">
                <a:solidFill>
                  <a:srgbClr val="060606"/>
                </a:solidFill>
              </a:rPr>
              <a:t>Grouping Rules</a:t>
            </a:r>
          </a:p>
          <a:p>
            <a:pPr marL="347663" indent="-347663" algn="just">
              <a:spcBef>
                <a:spcPts val="0"/>
              </a:spcBef>
              <a:buClr>
                <a:srgbClr val="060606"/>
              </a:buClr>
              <a:buFont typeface="Arial" panose="020B0604020202020204" pitchFamily="34" charset="0"/>
              <a:buChar char="•"/>
              <a:tabLst>
                <a:tab pos="7031736" algn="r"/>
              </a:tabLst>
            </a:pPr>
            <a:r>
              <a:rPr lang="en-US" sz="4000" dirty="0">
                <a:solidFill>
                  <a:srgbClr val="060606"/>
                </a:solidFill>
              </a:rPr>
              <a:t>We will need to learn a </a:t>
            </a:r>
            <a:r>
              <a:rPr lang="en-US" sz="4000" i="1" u="sng" dirty="0">
                <a:solidFill>
                  <a:srgbClr val="FF0000"/>
                </a:solidFill>
              </a:rPr>
              <a:t>completely different</a:t>
            </a:r>
            <a:r>
              <a:rPr lang="en-US" sz="4000" dirty="0">
                <a:solidFill>
                  <a:srgbClr val="060606"/>
                </a:solidFill>
              </a:rPr>
              <a:t> set of grouping rules for the QBID (to be discussed with chapter 32 on the QBID).</a:t>
            </a:r>
          </a:p>
        </p:txBody>
      </p:sp>
    </p:spTree>
    <p:extLst>
      <p:ext uri="{BB962C8B-B14F-4D97-AF65-F5344CB8AC3E}">
        <p14:creationId xmlns:p14="http://schemas.microsoft.com/office/powerpoint/2010/main" val="46385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5361" name="Title 1"/>
          <p:cNvSpPr>
            <a:spLocks noGrp="1"/>
          </p:cNvSpPr>
          <p:nvPr>
            <p:ph type="title"/>
          </p:nvPr>
        </p:nvSpPr>
        <p:spPr>
          <a:xfrm>
            <a:off x="952500" y="381000"/>
            <a:ext cx="7239000" cy="623048"/>
          </a:xfrm>
        </p:spPr>
        <p:txBody>
          <a:bodyPr/>
          <a:lstStyle/>
          <a:p>
            <a:pPr algn="ctr" defTabSz="912813"/>
            <a:r>
              <a:rPr lang="en-US" altLang="en-US" sz="3600" b="1" u="sng" dirty="0"/>
              <a:t>Polling Question</a:t>
            </a:r>
            <a:endParaRPr lang="en-US" altLang="en-US" sz="2400" b="1" i="1" u="sng" dirty="0"/>
          </a:p>
        </p:txBody>
      </p:sp>
      <p:sp>
        <p:nvSpPr>
          <p:cNvPr id="2" name="Content Placeholder 1"/>
          <p:cNvSpPr>
            <a:spLocks noGrp="1"/>
          </p:cNvSpPr>
          <p:nvPr>
            <p:ph idx="1"/>
          </p:nvPr>
        </p:nvSpPr>
        <p:spPr>
          <a:xfrm>
            <a:off x="835025" y="1295400"/>
            <a:ext cx="7473950" cy="4572000"/>
          </a:xfrm>
        </p:spPr>
        <p:txBody>
          <a:bodyPr/>
          <a:lstStyle/>
          <a:p>
            <a:pPr marL="0" indent="0">
              <a:lnSpc>
                <a:spcPct val="90000"/>
              </a:lnSpc>
              <a:buNone/>
              <a:defRPr/>
            </a:pPr>
            <a:r>
              <a:rPr lang="en-US" sz="4400" b="1" u="sng" dirty="0">
                <a:solidFill>
                  <a:srgbClr val="060606"/>
                </a:solidFill>
                <a:latin typeface="Times New Roman" panose="02020603050405020304" pitchFamily="18" charset="0"/>
                <a:cs typeface="Times New Roman" panose="02020603050405020304" pitchFamily="18" charset="0"/>
              </a:rPr>
              <a:t>Regarding passive activities</a:t>
            </a:r>
          </a:p>
          <a:p>
            <a:pPr marL="914400" indent="-576263">
              <a:spcBef>
                <a:spcPts val="0"/>
              </a:spcBef>
              <a:spcAft>
                <a:spcPts val="1200"/>
              </a:spcAft>
              <a:buClrTx/>
              <a:buFont typeface="+mj-lt"/>
              <a:buAutoNum type="arabicPeriod"/>
              <a:defRPr/>
            </a:pPr>
            <a:r>
              <a:rPr lang="en-US" sz="3600" dirty="0">
                <a:solidFill>
                  <a:srgbClr val="060606"/>
                </a:solidFill>
                <a:latin typeface="Times New Roman" panose="02020603050405020304" pitchFamily="18" charset="0"/>
                <a:cs typeface="Times New Roman" panose="02020603050405020304" pitchFamily="18" charset="0"/>
              </a:rPr>
              <a:t>I am feeling rather passive.</a:t>
            </a:r>
          </a:p>
          <a:p>
            <a:pPr marL="914400" indent="-576263" algn="just">
              <a:spcBef>
                <a:spcPts val="0"/>
              </a:spcBef>
              <a:spcAft>
                <a:spcPts val="1200"/>
              </a:spcAft>
              <a:buClrTx/>
              <a:buFont typeface="+mj-lt"/>
              <a:buAutoNum type="arabicPeriod"/>
              <a:defRPr/>
            </a:pPr>
            <a:r>
              <a:rPr lang="en-US" sz="3600" dirty="0">
                <a:solidFill>
                  <a:srgbClr val="060606"/>
                </a:solidFill>
                <a:latin typeface="Times New Roman" panose="02020603050405020304" pitchFamily="18" charset="0"/>
                <a:cs typeface="Times New Roman" panose="02020603050405020304" pitchFamily="18" charset="0"/>
              </a:rPr>
              <a:t>I am excited about learning 2 different sets of grouping rules!!</a:t>
            </a:r>
          </a:p>
          <a:p>
            <a:pPr marL="914400" indent="-576263" algn="just">
              <a:spcBef>
                <a:spcPts val="0"/>
              </a:spcBef>
              <a:spcAft>
                <a:spcPts val="1200"/>
              </a:spcAft>
              <a:buClrTx/>
              <a:buFont typeface="+mj-lt"/>
              <a:buAutoNum type="arabicPeriod"/>
              <a:defRPr/>
            </a:pPr>
            <a:r>
              <a:rPr lang="en-US" sz="3600" dirty="0">
                <a:solidFill>
                  <a:srgbClr val="060606"/>
                </a:solidFill>
                <a:latin typeface="Times New Roman" panose="02020603050405020304" pitchFamily="18" charset="0"/>
                <a:cs typeface="Times New Roman" panose="02020603050405020304" pitchFamily="18" charset="0"/>
              </a:rPr>
              <a:t>Code section 469 should be repealed immediately.</a:t>
            </a:r>
          </a:p>
          <a:p>
            <a:pPr marL="914400" indent="-576263" algn="just">
              <a:spcBef>
                <a:spcPts val="0"/>
              </a:spcBef>
              <a:spcAft>
                <a:spcPts val="1200"/>
              </a:spcAft>
              <a:buClrTx/>
              <a:buFont typeface="+mj-lt"/>
              <a:buAutoNum type="arabicPeriod"/>
              <a:defRPr/>
            </a:pPr>
            <a:r>
              <a:rPr lang="en-US" sz="3600" dirty="0">
                <a:solidFill>
                  <a:srgbClr val="060606"/>
                </a:solidFill>
                <a:latin typeface="Times New Roman" panose="02020603050405020304" pitchFamily="18" charset="0"/>
                <a:cs typeface="Times New Roman" panose="02020603050405020304" pitchFamily="18" charset="0"/>
              </a:rPr>
              <a:t>I am going to sell yogurt.</a:t>
            </a:r>
          </a:p>
        </p:txBody>
      </p:sp>
    </p:spTree>
    <p:extLst>
      <p:ext uri="{BB962C8B-B14F-4D97-AF65-F5344CB8AC3E}">
        <p14:creationId xmlns:p14="http://schemas.microsoft.com/office/powerpoint/2010/main" val="3040798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3A029C2-B6D9-4418-BA40-1B672A5EB421}"/>
              </a:ext>
            </a:extLst>
          </p:cNvPr>
          <p:cNvSpPr txBox="1"/>
          <p:nvPr/>
        </p:nvSpPr>
        <p:spPr>
          <a:xfrm>
            <a:off x="1022777" y="396448"/>
            <a:ext cx="7098445"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34 Passive and Rental Activities</a:t>
            </a:r>
          </a:p>
        </p:txBody>
      </p:sp>
      <p:sp>
        <p:nvSpPr>
          <p:cNvPr id="3" name="Content Placeholder 2">
            <a:extLst>
              <a:ext uri="{FF2B5EF4-FFF2-40B4-BE49-F238E27FC236}">
                <a16:creationId xmlns:a16="http://schemas.microsoft.com/office/drawing/2014/main" id="{3CF2F090-DE67-4B32-9A86-655643BD72FB}"/>
              </a:ext>
            </a:extLst>
          </p:cNvPr>
          <p:cNvSpPr>
            <a:spLocks noGrp="1"/>
          </p:cNvSpPr>
          <p:nvPr>
            <p:ph idx="1"/>
          </p:nvPr>
        </p:nvSpPr>
        <p:spPr>
          <a:xfrm>
            <a:off x="1022777" y="1676400"/>
            <a:ext cx="7098445" cy="2817812"/>
          </a:xfrm>
        </p:spPr>
        <p:txBody>
          <a:bodyPr/>
          <a:lstStyle/>
          <a:p>
            <a:pPr marL="0" indent="0" algn="ctr">
              <a:spcBef>
                <a:spcPts val="0"/>
              </a:spcBef>
              <a:buClr>
                <a:srgbClr val="060606"/>
              </a:buClr>
              <a:buNone/>
              <a:tabLst>
                <a:tab pos="7031736" algn="r"/>
              </a:tabLst>
            </a:pPr>
            <a:r>
              <a:rPr lang="en-US" sz="4000" dirty="0">
                <a:solidFill>
                  <a:srgbClr val="060606"/>
                </a:solidFill>
              </a:rPr>
              <a:t>Time for…..</a:t>
            </a:r>
          </a:p>
          <a:p>
            <a:pPr marL="0" indent="0" algn="just">
              <a:spcBef>
                <a:spcPts val="0"/>
              </a:spcBef>
              <a:buClr>
                <a:srgbClr val="060606"/>
              </a:buClr>
              <a:buNone/>
              <a:tabLst>
                <a:tab pos="7031736" algn="r"/>
              </a:tabLst>
            </a:pPr>
            <a:endParaRPr lang="en-US" sz="4000" dirty="0">
              <a:solidFill>
                <a:srgbClr val="060606"/>
              </a:solidFill>
            </a:endParaRPr>
          </a:p>
          <a:p>
            <a:pPr marL="0" indent="0" algn="ctr">
              <a:spcBef>
                <a:spcPts val="0"/>
              </a:spcBef>
              <a:buClr>
                <a:srgbClr val="060606"/>
              </a:buClr>
              <a:buNone/>
              <a:tabLst>
                <a:tab pos="7031736" algn="r"/>
              </a:tabLst>
            </a:pPr>
            <a:r>
              <a:rPr lang="en-US" sz="8000" b="1" dirty="0">
                <a:solidFill>
                  <a:srgbClr val="FF0000"/>
                </a:solidFill>
              </a:rPr>
              <a:t>B.A.P.</a:t>
            </a:r>
          </a:p>
        </p:txBody>
      </p:sp>
    </p:spTree>
    <p:extLst>
      <p:ext uri="{BB962C8B-B14F-4D97-AF65-F5344CB8AC3E}">
        <p14:creationId xmlns:p14="http://schemas.microsoft.com/office/powerpoint/2010/main" val="3347259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3A029C2-B6D9-4418-BA40-1B672A5EB421}"/>
              </a:ext>
            </a:extLst>
          </p:cNvPr>
          <p:cNvSpPr txBox="1"/>
          <p:nvPr/>
        </p:nvSpPr>
        <p:spPr>
          <a:xfrm>
            <a:off x="1022777" y="396448"/>
            <a:ext cx="7098445"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34 Passive and Rental Activities</a:t>
            </a:r>
          </a:p>
        </p:txBody>
      </p:sp>
      <p:sp>
        <p:nvSpPr>
          <p:cNvPr id="3" name="Content Placeholder 2">
            <a:extLst>
              <a:ext uri="{FF2B5EF4-FFF2-40B4-BE49-F238E27FC236}">
                <a16:creationId xmlns:a16="http://schemas.microsoft.com/office/drawing/2014/main" id="{3CF2F090-DE67-4B32-9A86-655643BD72FB}"/>
              </a:ext>
            </a:extLst>
          </p:cNvPr>
          <p:cNvSpPr>
            <a:spLocks noGrp="1"/>
          </p:cNvSpPr>
          <p:nvPr>
            <p:ph idx="1"/>
          </p:nvPr>
        </p:nvSpPr>
        <p:spPr>
          <a:xfrm>
            <a:off x="2530688" y="1562100"/>
            <a:ext cx="4082622" cy="3733800"/>
          </a:xfrm>
        </p:spPr>
        <p:txBody>
          <a:bodyPr/>
          <a:lstStyle/>
          <a:p>
            <a:pPr marL="0" indent="0">
              <a:spcBef>
                <a:spcPts val="0"/>
              </a:spcBef>
              <a:buClr>
                <a:srgbClr val="060606"/>
              </a:buClr>
              <a:buNone/>
              <a:tabLst>
                <a:tab pos="7031736" algn="r"/>
              </a:tabLst>
            </a:pPr>
            <a:r>
              <a:rPr lang="en-US" sz="8000" b="1" dirty="0">
                <a:solidFill>
                  <a:srgbClr val="FF0000"/>
                </a:solidFill>
              </a:rPr>
              <a:t>B</a:t>
            </a:r>
            <a:r>
              <a:rPr lang="en-US" sz="8000" b="1" dirty="0">
                <a:solidFill>
                  <a:srgbClr val="060606"/>
                </a:solidFill>
              </a:rPr>
              <a:t>asis</a:t>
            </a:r>
          </a:p>
          <a:p>
            <a:pPr marL="0" indent="0">
              <a:spcBef>
                <a:spcPts val="0"/>
              </a:spcBef>
              <a:buClr>
                <a:srgbClr val="060606"/>
              </a:buClr>
              <a:buNone/>
              <a:tabLst>
                <a:tab pos="7031736" algn="r"/>
              </a:tabLst>
            </a:pPr>
            <a:r>
              <a:rPr lang="en-US" sz="8000" b="1" dirty="0">
                <a:solidFill>
                  <a:srgbClr val="FF0000"/>
                </a:solidFill>
              </a:rPr>
              <a:t>A</a:t>
            </a:r>
            <a:r>
              <a:rPr lang="en-US" sz="8000" b="1" dirty="0">
                <a:solidFill>
                  <a:srgbClr val="060606"/>
                </a:solidFill>
              </a:rPr>
              <a:t>t-Risk</a:t>
            </a:r>
          </a:p>
          <a:p>
            <a:pPr marL="0" indent="0">
              <a:spcBef>
                <a:spcPts val="0"/>
              </a:spcBef>
              <a:buClr>
                <a:srgbClr val="060606"/>
              </a:buClr>
              <a:buNone/>
              <a:tabLst>
                <a:tab pos="7031736" algn="r"/>
              </a:tabLst>
            </a:pPr>
            <a:r>
              <a:rPr lang="en-US" sz="8000" b="1" dirty="0">
                <a:solidFill>
                  <a:srgbClr val="FF0000"/>
                </a:solidFill>
              </a:rPr>
              <a:t>P</a:t>
            </a:r>
            <a:r>
              <a:rPr lang="en-US" sz="8000" b="1" dirty="0">
                <a:solidFill>
                  <a:srgbClr val="060606"/>
                </a:solidFill>
              </a:rPr>
              <a:t>assive</a:t>
            </a:r>
          </a:p>
        </p:txBody>
      </p:sp>
    </p:spTree>
    <p:extLst>
      <p:ext uri="{BB962C8B-B14F-4D97-AF65-F5344CB8AC3E}">
        <p14:creationId xmlns:p14="http://schemas.microsoft.com/office/powerpoint/2010/main" val="1689223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3A029C2-B6D9-4418-BA40-1B672A5EB421}"/>
              </a:ext>
            </a:extLst>
          </p:cNvPr>
          <p:cNvSpPr txBox="1"/>
          <p:nvPr/>
        </p:nvSpPr>
        <p:spPr>
          <a:xfrm>
            <a:off x="1022777" y="396448"/>
            <a:ext cx="7098445"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34 Passive and Rental Activities</a:t>
            </a:r>
          </a:p>
        </p:txBody>
      </p:sp>
      <p:sp>
        <p:nvSpPr>
          <p:cNvPr id="4" name="Content Placeholder 3">
            <a:extLst>
              <a:ext uri="{FF2B5EF4-FFF2-40B4-BE49-F238E27FC236}">
                <a16:creationId xmlns:a16="http://schemas.microsoft.com/office/drawing/2014/main" id="{18355E4F-FD3B-485A-950A-C1C8C18B94C1}"/>
              </a:ext>
            </a:extLst>
          </p:cNvPr>
          <p:cNvSpPr>
            <a:spLocks noGrp="1"/>
          </p:cNvSpPr>
          <p:nvPr>
            <p:ph idx="1"/>
          </p:nvPr>
        </p:nvSpPr>
        <p:spPr>
          <a:xfrm>
            <a:off x="1022777" y="1981200"/>
            <a:ext cx="7098445" cy="2284412"/>
          </a:xfrm>
        </p:spPr>
        <p:txBody>
          <a:bodyPr/>
          <a:lstStyle/>
          <a:p>
            <a:pPr marL="0" indent="0" algn="just">
              <a:buNone/>
            </a:pPr>
            <a:r>
              <a:rPr lang="en-US" sz="4800" dirty="0">
                <a:solidFill>
                  <a:srgbClr val="060606"/>
                </a:solidFill>
              </a:rPr>
              <a:t>My B.A.P. presentation is contained in a separate PowerPoint file.</a:t>
            </a:r>
          </a:p>
        </p:txBody>
      </p:sp>
    </p:spTree>
    <p:extLst>
      <p:ext uri="{BB962C8B-B14F-4D97-AF65-F5344CB8AC3E}">
        <p14:creationId xmlns:p14="http://schemas.microsoft.com/office/powerpoint/2010/main" val="1291350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A7CFE5-4334-4AE3-9D63-206AD24271D3}"/>
              </a:ext>
            </a:extLst>
          </p:cNvPr>
          <p:cNvSpPr>
            <a:spLocks noGrp="1"/>
          </p:cNvSpPr>
          <p:nvPr>
            <p:ph idx="1"/>
          </p:nvPr>
        </p:nvSpPr>
        <p:spPr>
          <a:xfrm>
            <a:off x="917575" y="1447800"/>
            <a:ext cx="7369175" cy="4648200"/>
          </a:xfrm>
          <a:solidFill>
            <a:schemeClr val="accent1"/>
          </a:solidFill>
        </p:spPr>
        <p:txBody>
          <a:bodyPr/>
          <a:lstStyle/>
          <a:p>
            <a:endParaRPr lang="en-US" dirty="0"/>
          </a:p>
        </p:txBody>
      </p:sp>
    </p:spTree>
    <p:extLst>
      <p:ext uri="{BB962C8B-B14F-4D97-AF65-F5344CB8AC3E}">
        <p14:creationId xmlns:p14="http://schemas.microsoft.com/office/powerpoint/2010/main" val="2366235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A7CFE5-4334-4AE3-9D63-206AD24271D3}"/>
              </a:ext>
            </a:extLst>
          </p:cNvPr>
          <p:cNvSpPr>
            <a:spLocks noGrp="1"/>
          </p:cNvSpPr>
          <p:nvPr>
            <p:ph idx="1"/>
          </p:nvPr>
        </p:nvSpPr>
        <p:spPr>
          <a:xfrm>
            <a:off x="917575" y="1447800"/>
            <a:ext cx="7369175" cy="4648200"/>
          </a:xfrm>
          <a:solidFill>
            <a:schemeClr val="accent1"/>
          </a:solidFill>
        </p:spPr>
        <p:txBody>
          <a:bodyPr/>
          <a:lstStyle/>
          <a:p>
            <a:endParaRPr lang="en-US" dirty="0"/>
          </a:p>
        </p:txBody>
      </p:sp>
    </p:spTree>
    <p:extLst>
      <p:ext uri="{BB962C8B-B14F-4D97-AF65-F5344CB8AC3E}">
        <p14:creationId xmlns:p14="http://schemas.microsoft.com/office/powerpoint/2010/main" val="869577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52500" y="1064786"/>
            <a:ext cx="7239000" cy="971782"/>
          </a:xfrm>
        </p:spPr>
        <p:txBody>
          <a:bodyPr/>
          <a:lstStyle/>
          <a:p>
            <a:pPr algn="ctr" defTabSz="912813"/>
            <a:r>
              <a:rPr lang="en-US" altLang="en-US" sz="3600" b="1" dirty="0"/>
              <a:t>Chapter 35</a:t>
            </a:r>
            <a:br>
              <a:rPr lang="en-US" altLang="en-US" sz="3600" b="1" dirty="0"/>
            </a:br>
            <a:r>
              <a:rPr lang="en-US" altLang="en-US" sz="3600" b="1" dirty="0"/>
              <a:t> Federally Declared Disaster Casualty Losses</a:t>
            </a:r>
            <a:endParaRPr lang="en-US" altLang="en-US" sz="2400" b="1" i="1" dirty="0"/>
          </a:p>
        </p:txBody>
      </p:sp>
      <p:sp>
        <p:nvSpPr>
          <p:cNvPr id="2" name="Content Placeholder 1"/>
          <p:cNvSpPr>
            <a:spLocks noGrp="1"/>
          </p:cNvSpPr>
          <p:nvPr>
            <p:ph idx="1"/>
          </p:nvPr>
        </p:nvSpPr>
        <p:spPr>
          <a:xfrm>
            <a:off x="928810" y="2465150"/>
            <a:ext cx="7473950" cy="1783086"/>
          </a:xfrm>
        </p:spPr>
        <p:txBody>
          <a:bodyPr/>
          <a:lstStyle/>
          <a:p>
            <a:pPr marL="0" indent="0" algn="ctr">
              <a:lnSpc>
                <a:spcPct val="90000"/>
              </a:lnSpc>
              <a:buNone/>
              <a:defRPr/>
            </a:pPr>
            <a:endParaRPr lang="en-US" i="1" dirty="0">
              <a:ea typeface="ＭＳ Ｐゴシック" charset="-128"/>
            </a:endParaRPr>
          </a:p>
          <a:p>
            <a:pPr marL="0" indent="0" algn="ctr">
              <a:spcBef>
                <a:spcPts val="0"/>
              </a:spcBef>
              <a:spcAft>
                <a:spcPts val="600"/>
              </a:spcAft>
              <a:buNone/>
              <a:defRPr/>
            </a:pPr>
            <a:r>
              <a:rPr lang="en-US" b="1" dirty="0">
                <a:solidFill>
                  <a:srgbClr val="060606"/>
                </a:solidFill>
                <a:latin typeface="+mj-lt"/>
                <a:ea typeface="ＭＳ Ｐゴシック" charset="-128"/>
              </a:rPr>
              <a:t>Presented by:</a:t>
            </a:r>
          </a:p>
          <a:p>
            <a:pPr marL="0" indent="0" algn="ctr">
              <a:spcBef>
                <a:spcPts val="0"/>
              </a:spcBef>
              <a:spcAft>
                <a:spcPts val="600"/>
              </a:spcAft>
              <a:buNone/>
              <a:defRPr/>
            </a:pPr>
            <a:r>
              <a:rPr lang="en-US" b="1" dirty="0">
                <a:solidFill>
                  <a:srgbClr val="060606"/>
                </a:solidFill>
                <a:latin typeface="Times New Roman" panose="02020603050405020304" pitchFamily="18" charset="0"/>
                <a:ea typeface="ＭＳ Ｐゴシック" charset="-128"/>
                <a:cs typeface="Times New Roman" panose="02020603050405020304" pitchFamily="18" charset="0"/>
              </a:rPr>
              <a:t>Michael A. Gordon, CPA</a:t>
            </a:r>
          </a:p>
          <a:p>
            <a:pPr marL="0" indent="0" algn="ctr">
              <a:spcBef>
                <a:spcPts val="0"/>
              </a:spcBef>
              <a:spcAft>
                <a:spcPts val="600"/>
              </a:spcAft>
              <a:buNone/>
              <a:defRPr/>
            </a:pPr>
            <a:r>
              <a:rPr lang="en-US" b="1" i="1" dirty="0">
                <a:solidFill>
                  <a:srgbClr val="FF0000"/>
                </a:solidFill>
                <a:latin typeface="Times New Roman" panose="02020603050405020304" pitchFamily="18" charset="0"/>
                <a:ea typeface="ＭＳ Ｐゴシック" charset="-128"/>
                <a:cs typeface="Times New Roman" panose="02020603050405020304" pitchFamily="18" charset="0"/>
              </a:rPr>
              <a:t>Not Your Basic Bean Counter</a:t>
            </a:r>
            <a:endParaRPr lang="en-US" i="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62000" y="5105400"/>
            <a:ext cx="4374916"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FF8000"/>
                </a:solidFill>
                <a:effectLst/>
                <a:uLnTx/>
                <a:uFillTx/>
                <a:latin typeface="Arial"/>
                <a:ea typeface="ＭＳ Ｐゴシック" pitchFamily="-106" charset="-128"/>
                <a:cs typeface="Arial" charset="0"/>
              </a:rPr>
              <a:t>Gear Up Tax Seminars</a:t>
            </a:r>
            <a:endParaRPr kumimoji="0" lang="en-US" sz="2400" b="0" i="0" u="none"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3" name="TextBox 2"/>
          <p:cNvSpPr txBox="1"/>
          <p:nvPr/>
        </p:nvSpPr>
        <p:spPr>
          <a:xfrm>
            <a:off x="8439705" y="152400"/>
            <a:ext cx="60960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b="1" dirty="0">
                <a:solidFill>
                  <a:srgbClr val="FF8000"/>
                </a:solidFill>
              </a:rPr>
              <a:t>493</a:t>
            </a:r>
            <a:endParaRPr kumimoji="0" lang="en-US" sz="1800" b="1" i="0" u="none" strike="noStrike" kern="1200" cap="none" spc="0" normalizeH="0" baseline="0" noProof="0" dirty="0">
              <a:ln>
                <a:noFill/>
              </a:ln>
              <a:solidFill>
                <a:srgbClr val="FF8000"/>
              </a:solidFill>
              <a:effectLst/>
              <a:uLnTx/>
              <a:uFillTx/>
              <a:latin typeface="Arial" charset="0"/>
              <a:ea typeface="ＭＳ Ｐゴシック" pitchFamily="34" charset="-128"/>
              <a:cs typeface="Arial" charset="0"/>
            </a:endParaRPr>
          </a:p>
        </p:txBody>
      </p:sp>
    </p:spTree>
    <p:extLst>
      <p:ext uri="{BB962C8B-B14F-4D97-AF65-F5344CB8AC3E}">
        <p14:creationId xmlns:p14="http://schemas.microsoft.com/office/powerpoint/2010/main" val="140372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52499" y="1607986"/>
            <a:ext cx="7239000" cy="584775"/>
          </a:xfrm>
        </p:spPr>
        <p:txBody>
          <a:bodyPr/>
          <a:lstStyle/>
          <a:p>
            <a:pPr algn="ctr" defTabSz="912813">
              <a:lnSpc>
                <a:spcPct val="100000"/>
              </a:lnSpc>
            </a:pPr>
            <a:br>
              <a:rPr lang="en-US" altLang="en-US" sz="3600" b="1" dirty="0"/>
            </a:br>
            <a:r>
              <a:rPr lang="en-US" altLang="en-US" sz="3600" b="1" dirty="0"/>
              <a:t> </a:t>
            </a:r>
            <a:r>
              <a:rPr lang="en-US" altLang="en-US" sz="3600" b="1" u="sng" dirty="0"/>
              <a:t>What’s New</a:t>
            </a:r>
            <a:endParaRPr lang="en-US" altLang="en-US" sz="2400" b="1" i="1" u="sng" dirty="0"/>
          </a:p>
        </p:txBody>
      </p:sp>
      <p:sp>
        <p:nvSpPr>
          <p:cNvPr id="2" name="Content Placeholder 1"/>
          <p:cNvSpPr>
            <a:spLocks noGrp="1"/>
          </p:cNvSpPr>
          <p:nvPr>
            <p:ph idx="1"/>
          </p:nvPr>
        </p:nvSpPr>
        <p:spPr>
          <a:xfrm>
            <a:off x="835024" y="2366407"/>
            <a:ext cx="7473950" cy="2125186"/>
          </a:xfrm>
        </p:spPr>
        <p:txBody>
          <a:bodyPr/>
          <a:lstStyle/>
          <a:p>
            <a:pPr algn="just">
              <a:spcBef>
                <a:spcPts val="0"/>
              </a:spcBef>
              <a:spcAft>
                <a:spcPts val="1200"/>
              </a:spcAft>
              <a:buClr>
                <a:srgbClr val="060606"/>
              </a:buClr>
              <a:buFont typeface="Arial" panose="020B0604020202020204" pitchFamily="34" charset="0"/>
              <a:buChar char="•"/>
              <a:defRPr/>
            </a:pPr>
            <a:r>
              <a:rPr lang="en-US" sz="3200" b="1" dirty="0">
                <a:solidFill>
                  <a:srgbClr val="060606"/>
                </a:solidFill>
                <a:latin typeface="+mj-lt"/>
                <a:ea typeface="ＭＳ Ｐゴシック" charset="-128"/>
              </a:rPr>
              <a:t>For 2018 and beyond, the itemized deduction for personal non-disaster related casualty and theft losses is repealed.</a:t>
            </a:r>
          </a:p>
          <a:p>
            <a:pPr algn="just">
              <a:spcBef>
                <a:spcPts val="0"/>
              </a:spcBef>
              <a:spcAft>
                <a:spcPts val="0"/>
              </a:spcAft>
              <a:buClr>
                <a:srgbClr val="060606"/>
              </a:buClr>
              <a:buFont typeface="Arial" panose="020B0604020202020204" pitchFamily="34" charset="0"/>
              <a:buChar char="•"/>
              <a:defRPr/>
            </a:pPr>
            <a:r>
              <a:rPr lang="en-US" sz="3200" b="1" dirty="0">
                <a:solidFill>
                  <a:srgbClr val="060606"/>
                </a:solidFill>
                <a:latin typeface="+mj-lt"/>
                <a:ea typeface="ＭＳ Ｐゴシック" charset="-128"/>
                <a:cs typeface="Times New Roman" panose="02020603050405020304" pitchFamily="18" charset="0"/>
              </a:rPr>
              <a:t>Certain 2016 and 2017 casualty losses are allowed as an addition to the std. deduction.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36EB8C1-FEE8-4CF2-B9E8-4F6B9AD4FA49}"/>
              </a:ext>
            </a:extLst>
          </p:cNvPr>
          <p:cNvSpPr txBox="1"/>
          <p:nvPr/>
        </p:nvSpPr>
        <p:spPr>
          <a:xfrm>
            <a:off x="1022777" y="306586"/>
            <a:ext cx="7098445" cy="954107"/>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35 Federally Declared Disaster Casualty Losses</a:t>
            </a:r>
          </a:p>
        </p:txBody>
      </p:sp>
    </p:spTree>
    <p:extLst>
      <p:ext uri="{BB962C8B-B14F-4D97-AF65-F5344CB8AC3E}">
        <p14:creationId xmlns:p14="http://schemas.microsoft.com/office/powerpoint/2010/main" val="141695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52499" y="1607986"/>
            <a:ext cx="7239000" cy="584775"/>
          </a:xfrm>
        </p:spPr>
        <p:txBody>
          <a:bodyPr/>
          <a:lstStyle/>
          <a:p>
            <a:pPr algn="ctr" defTabSz="912813">
              <a:lnSpc>
                <a:spcPct val="100000"/>
              </a:lnSpc>
            </a:pPr>
            <a:br>
              <a:rPr lang="en-US" altLang="en-US" sz="3600" b="1" dirty="0"/>
            </a:br>
            <a:r>
              <a:rPr lang="en-US" altLang="en-US" sz="3600" b="1" dirty="0"/>
              <a:t> </a:t>
            </a:r>
            <a:r>
              <a:rPr lang="en-US" altLang="en-US" sz="3600" b="1" u="sng" dirty="0"/>
              <a:t>My 2017 Story</a:t>
            </a:r>
            <a:endParaRPr lang="en-US" altLang="en-US" sz="2400" b="1" i="1" u="sng" dirty="0"/>
          </a:p>
        </p:txBody>
      </p:sp>
      <p:sp>
        <p:nvSpPr>
          <p:cNvPr id="2" name="Content Placeholder 1"/>
          <p:cNvSpPr>
            <a:spLocks noGrp="1"/>
          </p:cNvSpPr>
          <p:nvPr>
            <p:ph idx="1"/>
          </p:nvPr>
        </p:nvSpPr>
        <p:spPr>
          <a:xfrm>
            <a:off x="835024" y="2366406"/>
            <a:ext cx="7473950" cy="3500993"/>
          </a:xfrm>
        </p:spPr>
        <p:txBody>
          <a:bodyPr/>
          <a:lstStyle/>
          <a:p>
            <a:pPr algn="just">
              <a:spcBef>
                <a:spcPts val="0"/>
              </a:spcBef>
              <a:spcAft>
                <a:spcPts val="1200"/>
              </a:spcAft>
              <a:buClr>
                <a:srgbClr val="060606"/>
              </a:buClr>
              <a:buFont typeface="Arial" panose="020B0604020202020204" pitchFamily="34" charset="0"/>
              <a:buChar char="•"/>
              <a:defRPr/>
            </a:pPr>
            <a:r>
              <a:rPr lang="en-US" sz="3200" b="1" dirty="0">
                <a:solidFill>
                  <a:srgbClr val="060606"/>
                </a:solidFill>
                <a:latin typeface="+mj-lt"/>
                <a:ea typeface="ＭＳ Ｐゴシック" charset="-128"/>
              </a:rPr>
              <a:t>New client comes in to “talk” in February 2018.</a:t>
            </a:r>
          </a:p>
          <a:p>
            <a:pPr algn="just">
              <a:spcBef>
                <a:spcPts val="0"/>
              </a:spcBef>
              <a:spcAft>
                <a:spcPts val="1200"/>
              </a:spcAft>
              <a:buClr>
                <a:srgbClr val="060606"/>
              </a:buClr>
              <a:buFont typeface="Arial" panose="020B0604020202020204" pitchFamily="34" charset="0"/>
              <a:buChar char="•"/>
              <a:defRPr/>
            </a:pPr>
            <a:r>
              <a:rPr lang="en-US" sz="3200" b="1" dirty="0">
                <a:solidFill>
                  <a:srgbClr val="060606"/>
                </a:solidFill>
                <a:latin typeface="+mj-lt"/>
                <a:ea typeface="ＭＳ Ｐゴシック" charset="-128"/>
              </a:rPr>
              <a:t>Lost $60,000 via email and wire fraud scheme (buying real estate in California).</a:t>
            </a:r>
          </a:p>
          <a:p>
            <a:pPr algn="just">
              <a:spcBef>
                <a:spcPts val="0"/>
              </a:spcBef>
              <a:spcAft>
                <a:spcPts val="1200"/>
              </a:spcAft>
              <a:buClr>
                <a:srgbClr val="060606"/>
              </a:buClr>
              <a:buFont typeface="Arial" panose="020B0604020202020204" pitchFamily="34" charset="0"/>
              <a:buChar char="•"/>
              <a:defRPr/>
            </a:pPr>
            <a:r>
              <a:rPr lang="en-US" sz="3200" b="1" dirty="0">
                <a:solidFill>
                  <a:srgbClr val="060606"/>
                </a:solidFill>
                <a:latin typeface="+mj-lt"/>
                <a:ea typeface="ＭＳ Ｐゴシック" charset="-128"/>
              </a:rPr>
              <a:t>FBI couldn’t trace where it went!!</a:t>
            </a:r>
          </a:p>
          <a:p>
            <a:pPr algn="just">
              <a:spcBef>
                <a:spcPts val="0"/>
              </a:spcBef>
              <a:spcAft>
                <a:spcPts val="1200"/>
              </a:spcAft>
              <a:buClr>
                <a:srgbClr val="060606"/>
              </a:buClr>
              <a:buFont typeface="Arial" panose="020B0604020202020204" pitchFamily="34" charset="0"/>
              <a:buChar char="•"/>
              <a:defRPr/>
            </a:pP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36EB8C1-FEE8-4CF2-B9E8-4F6B9AD4FA49}"/>
              </a:ext>
            </a:extLst>
          </p:cNvPr>
          <p:cNvSpPr txBox="1"/>
          <p:nvPr/>
        </p:nvSpPr>
        <p:spPr>
          <a:xfrm>
            <a:off x="1022777" y="306586"/>
            <a:ext cx="7098445" cy="954107"/>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35 Federally Declared Disaster Casualty Losses</a:t>
            </a:r>
          </a:p>
        </p:txBody>
      </p:sp>
    </p:spTree>
    <p:extLst>
      <p:ext uri="{BB962C8B-B14F-4D97-AF65-F5344CB8AC3E}">
        <p14:creationId xmlns:p14="http://schemas.microsoft.com/office/powerpoint/2010/main" val="3182454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52499" y="1607986"/>
            <a:ext cx="7239000" cy="584775"/>
          </a:xfrm>
        </p:spPr>
        <p:txBody>
          <a:bodyPr/>
          <a:lstStyle/>
          <a:p>
            <a:pPr algn="ctr" defTabSz="912813">
              <a:lnSpc>
                <a:spcPct val="100000"/>
              </a:lnSpc>
            </a:pPr>
            <a:br>
              <a:rPr lang="en-US" altLang="en-US" sz="3600" b="1" dirty="0"/>
            </a:br>
            <a:r>
              <a:rPr lang="en-US" altLang="en-US" sz="3600" b="1" dirty="0"/>
              <a:t> </a:t>
            </a:r>
            <a:r>
              <a:rPr lang="en-US" altLang="en-US" sz="3600" b="1" u="sng" dirty="0"/>
              <a:t>My 2017 Story</a:t>
            </a:r>
            <a:endParaRPr lang="en-US" altLang="en-US" sz="2400" b="1" i="1" u="sng" dirty="0"/>
          </a:p>
        </p:txBody>
      </p:sp>
      <p:sp>
        <p:nvSpPr>
          <p:cNvPr id="2" name="Content Placeholder 1"/>
          <p:cNvSpPr>
            <a:spLocks noGrp="1"/>
          </p:cNvSpPr>
          <p:nvPr>
            <p:ph idx="1"/>
          </p:nvPr>
        </p:nvSpPr>
        <p:spPr>
          <a:xfrm>
            <a:off x="835024" y="2366406"/>
            <a:ext cx="7473950" cy="3500993"/>
          </a:xfrm>
        </p:spPr>
        <p:txBody>
          <a:bodyPr/>
          <a:lstStyle/>
          <a:p>
            <a:pPr algn="just">
              <a:spcBef>
                <a:spcPts val="0"/>
              </a:spcBef>
              <a:spcAft>
                <a:spcPts val="1200"/>
              </a:spcAft>
              <a:buClr>
                <a:srgbClr val="060606"/>
              </a:buClr>
              <a:buFont typeface="Arial" panose="020B0604020202020204" pitchFamily="34" charset="0"/>
              <a:buChar char="•"/>
              <a:defRPr/>
            </a:pPr>
            <a:r>
              <a:rPr lang="en-US" sz="3200" b="1" dirty="0">
                <a:solidFill>
                  <a:srgbClr val="060606"/>
                </a:solidFill>
                <a:latin typeface="+mj-lt"/>
                <a:ea typeface="ＭＳ Ｐゴシック" charset="-128"/>
              </a:rPr>
              <a:t>Before I can say anything, client tells me that this happened in November 2017.</a:t>
            </a:r>
          </a:p>
          <a:p>
            <a:pPr algn="just">
              <a:spcBef>
                <a:spcPts val="0"/>
              </a:spcBef>
              <a:spcAft>
                <a:spcPts val="1200"/>
              </a:spcAft>
              <a:buClr>
                <a:srgbClr val="060606"/>
              </a:buClr>
              <a:buFont typeface="Arial" panose="020B0604020202020204" pitchFamily="34" charset="0"/>
              <a:buChar char="•"/>
              <a:defRPr/>
            </a:pPr>
            <a:r>
              <a:rPr lang="en-US" sz="3200" b="1" dirty="0">
                <a:solidFill>
                  <a:srgbClr val="060606"/>
                </a:solidFill>
                <a:latin typeface="+mj-lt"/>
                <a:ea typeface="ＭＳ Ｐゴシック" charset="-128"/>
              </a:rPr>
              <a:t>I tell him that he is one LUCKY guy since it is still deductible in 2017.</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36EB8C1-FEE8-4CF2-B9E8-4F6B9AD4FA49}"/>
              </a:ext>
            </a:extLst>
          </p:cNvPr>
          <p:cNvSpPr txBox="1"/>
          <p:nvPr/>
        </p:nvSpPr>
        <p:spPr>
          <a:xfrm>
            <a:off x="1022777" y="306586"/>
            <a:ext cx="7098445" cy="954107"/>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35 Federally Declared Disaster Casualty Losses</a:t>
            </a:r>
          </a:p>
        </p:txBody>
      </p:sp>
    </p:spTree>
    <p:extLst>
      <p:ext uri="{BB962C8B-B14F-4D97-AF65-F5344CB8AC3E}">
        <p14:creationId xmlns:p14="http://schemas.microsoft.com/office/powerpoint/2010/main" val="2880966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A7CFE5-4334-4AE3-9D63-206AD24271D3}"/>
              </a:ext>
            </a:extLst>
          </p:cNvPr>
          <p:cNvSpPr>
            <a:spLocks noGrp="1"/>
          </p:cNvSpPr>
          <p:nvPr>
            <p:ph idx="1"/>
          </p:nvPr>
        </p:nvSpPr>
        <p:spPr>
          <a:xfrm>
            <a:off x="917575" y="1447800"/>
            <a:ext cx="7369175" cy="4648200"/>
          </a:xfrm>
          <a:solidFill>
            <a:schemeClr val="accent1"/>
          </a:solidFill>
        </p:spPr>
        <p:txBody>
          <a:bodyPr/>
          <a:lstStyle/>
          <a:p>
            <a:endParaRPr lang="en-US" dirty="0"/>
          </a:p>
        </p:txBody>
      </p:sp>
    </p:spTree>
    <p:extLst>
      <p:ext uri="{BB962C8B-B14F-4D97-AF65-F5344CB8AC3E}">
        <p14:creationId xmlns:p14="http://schemas.microsoft.com/office/powerpoint/2010/main" val="4152985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52500" y="914400"/>
            <a:ext cx="7239000" cy="971782"/>
          </a:xfrm>
        </p:spPr>
        <p:txBody>
          <a:bodyPr/>
          <a:lstStyle/>
          <a:p>
            <a:pPr algn="ctr" defTabSz="912813"/>
            <a:r>
              <a:rPr lang="en-US" altLang="en-US" sz="3600" b="1" dirty="0"/>
              <a:t>Chapter 36</a:t>
            </a:r>
            <a:br>
              <a:rPr lang="en-US" altLang="en-US" sz="3600" b="1" dirty="0"/>
            </a:br>
            <a:r>
              <a:rPr lang="en-US" altLang="en-US" sz="3600" b="1" dirty="0"/>
              <a:t>Adjustments to Income</a:t>
            </a:r>
            <a:endParaRPr lang="en-US" altLang="en-US" sz="2400" b="1" i="1" dirty="0"/>
          </a:p>
        </p:txBody>
      </p:sp>
      <p:sp>
        <p:nvSpPr>
          <p:cNvPr id="2" name="Content Placeholder 1"/>
          <p:cNvSpPr>
            <a:spLocks noGrp="1"/>
          </p:cNvSpPr>
          <p:nvPr>
            <p:ph idx="1"/>
          </p:nvPr>
        </p:nvSpPr>
        <p:spPr>
          <a:xfrm>
            <a:off x="928810" y="2465150"/>
            <a:ext cx="7473950" cy="1783086"/>
          </a:xfrm>
        </p:spPr>
        <p:txBody>
          <a:bodyPr/>
          <a:lstStyle/>
          <a:p>
            <a:pPr marL="0" indent="0" algn="ctr">
              <a:lnSpc>
                <a:spcPct val="90000"/>
              </a:lnSpc>
              <a:buNone/>
              <a:defRPr/>
            </a:pPr>
            <a:endParaRPr lang="en-US" i="1" dirty="0">
              <a:ea typeface="ＭＳ Ｐゴシック" charset="-128"/>
            </a:endParaRPr>
          </a:p>
          <a:p>
            <a:pPr marL="0" indent="0" algn="ctr">
              <a:spcBef>
                <a:spcPts val="0"/>
              </a:spcBef>
              <a:spcAft>
                <a:spcPts val="600"/>
              </a:spcAft>
              <a:buNone/>
              <a:defRPr/>
            </a:pPr>
            <a:r>
              <a:rPr lang="en-US" b="1" dirty="0">
                <a:solidFill>
                  <a:srgbClr val="060606"/>
                </a:solidFill>
                <a:latin typeface="+mj-lt"/>
                <a:ea typeface="ＭＳ Ｐゴシック" charset="-128"/>
              </a:rPr>
              <a:t>Presented by:</a:t>
            </a:r>
          </a:p>
          <a:p>
            <a:pPr marL="0" indent="0" algn="ctr">
              <a:spcBef>
                <a:spcPts val="0"/>
              </a:spcBef>
              <a:spcAft>
                <a:spcPts val="600"/>
              </a:spcAft>
              <a:buNone/>
              <a:defRPr/>
            </a:pPr>
            <a:r>
              <a:rPr lang="en-US" b="1" dirty="0">
                <a:solidFill>
                  <a:srgbClr val="060606"/>
                </a:solidFill>
                <a:latin typeface="Times New Roman" panose="02020603050405020304" pitchFamily="18" charset="0"/>
                <a:ea typeface="ＭＳ Ｐゴシック" charset="-128"/>
                <a:cs typeface="Times New Roman" panose="02020603050405020304" pitchFamily="18" charset="0"/>
              </a:rPr>
              <a:t>Michael A. Gordon, CPA</a:t>
            </a:r>
          </a:p>
          <a:p>
            <a:pPr marL="0" indent="0" algn="ctr">
              <a:spcBef>
                <a:spcPts val="0"/>
              </a:spcBef>
              <a:spcAft>
                <a:spcPts val="600"/>
              </a:spcAft>
              <a:buNone/>
              <a:defRPr/>
            </a:pPr>
            <a:r>
              <a:rPr lang="en-US" b="1" i="1" dirty="0">
                <a:solidFill>
                  <a:srgbClr val="FF0000"/>
                </a:solidFill>
                <a:latin typeface="Times New Roman" panose="02020603050405020304" pitchFamily="18" charset="0"/>
                <a:ea typeface="ＭＳ Ｐゴシック" charset="-128"/>
                <a:cs typeface="Times New Roman" panose="02020603050405020304" pitchFamily="18" charset="0"/>
              </a:rPr>
              <a:t>Not Your Basic Bean Counter</a:t>
            </a:r>
            <a:endParaRPr lang="en-US" i="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62000" y="5105400"/>
            <a:ext cx="4374916"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FF8000"/>
                </a:solidFill>
                <a:effectLst/>
                <a:uLnTx/>
                <a:uFillTx/>
                <a:latin typeface="Arial"/>
                <a:ea typeface="ＭＳ Ｐゴシック" pitchFamily="-106" charset="-128"/>
                <a:cs typeface="Arial" charset="0"/>
              </a:rPr>
              <a:t>Gear Up Tax Seminars</a:t>
            </a:r>
            <a:endParaRPr kumimoji="0" lang="en-US" sz="2400" b="0" i="0" u="none"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3" name="TextBox 2"/>
          <p:cNvSpPr txBox="1"/>
          <p:nvPr/>
        </p:nvSpPr>
        <p:spPr>
          <a:xfrm>
            <a:off x="8439705" y="152400"/>
            <a:ext cx="60960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8000"/>
                </a:solidFill>
                <a:effectLst/>
                <a:uLnTx/>
                <a:uFillTx/>
                <a:latin typeface="Arial" charset="0"/>
                <a:ea typeface="ＭＳ Ｐゴシック" pitchFamily="34" charset="-128"/>
                <a:cs typeface="Arial" charset="0"/>
              </a:rPr>
              <a:t>501</a:t>
            </a:r>
          </a:p>
        </p:txBody>
      </p:sp>
    </p:spTree>
    <p:extLst>
      <p:ext uri="{BB962C8B-B14F-4D97-AF65-F5344CB8AC3E}">
        <p14:creationId xmlns:p14="http://schemas.microsoft.com/office/powerpoint/2010/main" val="2854608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31233A-BE23-403C-8414-C94DE57AEEED}"/>
              </a:ext>
            </a:extLst>
          </p:cNvPr>
          <p:cNvSpPr>
            <a:spLocks noGrp="1"/>
          </p:cNvSpPr>
          <p:nvPr>
            <p:ph type="sldNum" sz="quarter" idx="12"/>
          </p:nvPr>
        </p:nvSpPr>
        <p:spPr/>
        <p:txBody>
          <a:bodyPr/>
          <a:lstStyle/>
          <a:p>
            <a:endParaRPr lang="en-US" dirty="0"/>
          </a:p>
        </p:txBody>
      </p:sp>
      <p:sp>
        <p:nvSpPr>
          <p:cNvPr id="6" name="TextBox 5">
            <a:extLst>
              <a:ext uri="{FF2B5EF4-FFF2-40B4-BE49-F238E27FC236}">
                <a16:creationId xmlns:a16="http://schemas.microsoft.com/office/drawing/2014/main" id="{2491E306-68EE-4364-9F3B-794CC735B21E}"/>
              </a:ext>
            </a:extLst>
          </p:cNvPr>
          <p:cNvSpPr txBox="1"/>
          <p:nvPr/>
        </p:nvSpPr>
        <p:spPr>
          <a:xfrm>
            <a:off x="876300" y="1981200"/>
            <a:ext cx="7391400" cy="3508653"/>
          </a:xfrm>
          <a:prstGeom prst="rect">
            <a:avLst/>
          </a:prstGeom>
          <a:noFill/>
          <a:ln>
            <a:solidFill>
              <a:schemeClr val="tx1"/>
            </a:solidFill>
          </a:ln>
        </p:spPr>
        <p:txBody>
          <a:bodyPr wrap="square" rtlCol="0">
            <a:spAutoFit/>
          </a:bodyPr>
          <a:lstStyle/>
          <a:p>
            <a:pPr marL="342900" indent="-342900" algn="just">
              <a:spcAft>
                <a:spcPts val="1800"/>
              </a:spcAft>
              <a:buFont typeface="Arial" panose="020B0604020202020204" pitchFamily="34" charset="0"/>
              <a:buChar char="•"/>
            </a:pPr>
            <a:r>
              <a:rPr lang="en-US" sz="3200" dirty="0">
                <a:solidFill>
                  <a:srgbClr val="060606"/>
                </a:solidFill>
              </a:rPr>
              <a:t>REPEAL of exclusion for qualified moving expense reimbursements.</a:t>
            </a:r>
          </a:p>
          <a:p>
            <a:pPr marL="342900" indent="-342900" algn="just">
              <a:spcAft>
                <a:spcPts val="1800"/>
              </a:spcAft>
              <a:buFont typeface="Arial" panose="020B0604020202020204" pitchFamily="34" charset="0"/>
              <a:buChar char="•"/>
            </a:pPr>
            <a:r>
              <a:rPr lang="en-US" sz="3200" dirty="0">
                <a:solidFill>
                  <a:srgbClr val="060606"/>
                </a:solidFill>
              </a:rPr>
              <a:t>REPEAL of deduction for moving expenses.</a:t>
            </a:r>
          </a:p>
          <a:p>
            <a:pPr marL="342900" indent="-342900" algn="just">
              <a:spcAft>
                <a:spcPts val="1800"/>
              </a:spcAft>
              <a:buFont typeface="Arial" panose="020B0604020202020204" pitchFamily="34" charset="0"/>
              <a:buChar char="•"/>
            </a:pPr>
            <a:r>
              <a:rPr lang="en-US" sz="3200" dirty="0">
                <a:solidFill>
                  <a:srgbClr val="060606"/>
                </a:solidFill>
              </a:rPr>
              <a:t>REPEAL of certain deductions for employee achievement awards.</a:t>
            </a:r>
          </a:p>
        </p:txBody>
      </p:sp>
      <p:sp>
        <p:nvSpPr>
          <p:cNvPr id="2" name="TextBox 1">
            <a:extLst>
              <a:ext uri="{FF2B5EF4-FFF2-40B4-BE49-F238E27FC236}">
                <a16:creationId xmlns:a16="http://schemas.microsoft.com/office/drawing/2014/main" id="{69BFEB52-0DE4-4820-991C-7528832528FC}"/>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36 Adjustments to Income</a:t>
            </a:r>
          </a:p>
        </p:txBody>
      </p:sp>
      <p:sp>
        <p:nvSpPr>
          <p:cNvPr id="5" name="Title 1">
            <a:extLst>
              <a:ext uri="{FF2B5EF4-FFF2-40B4-BE49-F238E27FC236}">
                <a16:creationId xmlns:a16="http://schemas.microsoft.com/office/drawing/2014/main" id="{1A155099-FDA2-40F5-9C76-10B8D26680DC}"/>
              </a:ext>
            </a:extLst>
          </p:cNvPr>
          <p:cNvSpPr txBox="1">
            <a:spLocks/>
          </p:cNvSpPr>
          <p:nvPr/>
        </p:nvSpPr>
        <p:spPr bwMode="auto">
          <a:xfrm>
            <a:off x="952500" y="1090779"/>
            <a:ext cx="7239000" cy="5847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90000"/>
              </a:lnSpc>
              <a:spcBef>
                <a:spcPct val="0"/>
              </a:spcBef>
              <a:spcAft>
                <a:spcPct val="0"/>
              </a:spcAft>
              <a:defRPr sz="3200">
                <a:solidFill>
                  <a:srgbClr val="FF8000"/>
                </a:solidFill>
                <a:latin typeface="+mj-lt"/>
                <a:ea typeface="ＭＳ Ｐゴシック" pitchFamily="-106" charset="-128"/>
                <a:cs typeface="ＭＳ Ｐゴシック" charset="-128"/>
              </a:defRPr>
            </a:lvl1pPr>
            <a:lvl2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2pPr>
            <a:lvl3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3pPr>
            <a:lvl4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4pPr>
            <a:lvl5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5pPr>
            <a:lvl6pPr marL="457200" algn="l" rtl="0" eaLnBrk="1" fontAlgn="base" hangingPunct="1">
              <a:lnSpc>
                <a:spcPct val="90000"/>
              </a:lnSpc>
              <a:spcBef>
                <a:spcPct val="0"/>
              </a:spcBef>
              <a:spcAft>
                <a:spcPct val="0"/>
              </a:spcAft>
              <a:defRPr sz="2800">
                <a:solidFill>
                  <a:schemeClr val="tx2"/>
                </a:solidFill>
                <a:latin typeface="Arial" pitchFamily="-106" charset="0"/>
              </a:defRPr>
            </a:lvl6pPr>
            <a:lvl7pPr marL="914400" algn="l" rtl="0" eaLnBrk="1" fontAlgn="base" hangingPunct="1">
              <a:lnSpc>
                <a:spcPct val="90000"/>
              </a:lnSpc>
              <a:spcBef>
                <a:spcPct val="0"/>
              </a:spcBef>
              <a:spcAft>
                <a:spcPct val="0"/>
              </a:spcAft>
              <a:defRPr sz="2800">
                <a:solidFill>
                  <a:schemeClr val="tx2"/>
                </a:solidFill>
                <a:latin typeface="Arial" pitchFamily="-106" charset="0"/>
              </a:defRPr>
            </a:lvl7pPr>
            <a:lvl8pPr marL="1371600" algn="l" rtl="0" eaLnBrk="1" fontAlgn="base" hangingPunct="1">
              <a:lnSpc>
                <a:spcPct val="90000"/>
              </a:lnSpc>
              <a:spcBef>
                <a:spcPct val="0"/>
              </a:spcBef>
              <a:spcAft>
                <a:spcPct val="0"/>
              </a:spcAft>
              <a:defRPr sz="2800">
                <a:solidFill>
                  <a:schemeClr val="tx2"/>
                </a:solidFill>
                <a:latin typeface="Arial" pitchFamily="-106" charset="0"/>
              </a:defRPr>
            </a:lvl8pPr>
            <a:lvl9pPr marL="1828800" algn="l" rtl="0" eaLnBrk="1" fontAlgn="base" hangingPunct="1">
              <a:lnSpc>
                <a:spcPct val="90000"/>
              </a:lnSpc>
              <a:spcBef>
                <a:spcPct val="0"/>
              </a:spcBef>
              <a:spcAft>
                <a:spcPct val="0"/>
              </a:spcAft>
              <a:defRPr sz="2800">
                <a:solidFill>
                  <a:schemeClr val="tx2"/>
                </a:solidFill>
                <a:latin typeface="Arial" pitchFamily="-106" charset="0"/>
              </a:defRPr>
            </a:lvl9pPr>
          </a:lstStyle>
          <a:p>
            <a:pPr algn="ctr" defTabSz="912813">
              <a:lnSpc>
                <a:spcPct val="100000"/>
              </a:lnSpc>
            </a:pPr>
            <a:br>
              <a:rPr lang="en-US" altLang="en-US" sz="3600" b="1" kern="0"/>
            </a:br>
            <a:r>
              <a:rPr lang="en-US" altLang="en-US" sz="3600" b="1" kern="0"/>
              <a:t> </a:t>
            </a:r>
            <a:r>
              <a:rPr lang="en-US" altLang="en-US" sz="3600" b="1" u="sng" kern="0"/>
              <a:t>What’s New</a:t>
            </a:r>
            <a:endParaRPr lang="en-US" altLang="en-US" sz="2400" b="1" i="1" u="sng" kern="0" dirty="0"/>
          </a:p>
        </p:txBody>
      </p:sp>
    </p:spTree>
    <p:extLst>
      <p:ext uri="{BB962C8B-B14F-4D97-AF65-F5344CB8AC3E}">
        <p14:creationId xmlns:p14="http://schemas.microsoft.com/office/powerpoint/2010/main" val="2582173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31233A-BE23-403C-8414-C94DE57AEEED}"/>
              </a:ext>
            </a:extLst>
          </p:cNvPr>
          <p:cNvSpPr>
            <a:spLocks noGrp="1"/>
          </p:cNvSpPr>
          <p:nvPr>
            <p:ph type="sldNum" sz="quarter" idx="12"/>
          </p:nvPr>
        </p:nvSpPr>
        <p:spPr/>
        <p:txBody>
          <a:bodyPr/>
          <a:lstStyle/>
          <a:p>
            <a:endParaRPr lang="en-US" dirty="0"/>
          </a:p>
        </p:txBody>
      </p:sp>
      <p:sp>
        <p:nvSpPr>
          <p:cNvPr id="6" name="TextBox 5">
            <a:extLst>
              <a:ext uri="{FF2B5EF4-FFF2-40B4-BE49-F238E27FC236}">
                <a16:creationId xmlns:a16="http://schemas.microsoft.com/office/drawing/2014/main" id="{2491E306-68EE-4364-9F3B-794CC735B21E}"/>
              </a:ext>
            </a:extLst>
          </p:cNvPr>
          <p:cNvSpPr txBox="1"/>
          <p:nvPr/>
        </p:nvSpPr>
        <p:spPr>
          <a:xfrm>
            <a:off x="876300" y="2282532"/>
            <a:ext cx="7391400" cy="2292935"/>
          </a:xfrm>
          <a:prstGeom prst="rect">
            <a:avLst/>
          </a:prstGeom>
          <a:noFill/>
          <a:ln>
            <a:solidFill>
              <a:schemeClr val="tx1"/>
            </a:solidFill>
          </a:ln>
        </p:spPr>
        <p:txBody>
          <a:bodyPr wrap="square" rtlCol="0">
            <a:spAutoFit/>
          </a:bodyPr>
          <a:lstStyle/>
          <a:p>
            <a:pPr marL="342900" indent="-342900" algn="just">
              <a:spcAft>
                <a:spcPts val="1800"/>
              </a:spcAft>
              <a:buFont typeface="Arial" panose="020B0604020202020204" pitchFamily="34" charset="0"/>
              <a:buChar char="•"/>
            </a:pPr>
            <a:r>
              <a:rPr lang="en-US" sz="3200" u="sng" dirty="0">
                <a:solidFill>
                  <a:srgbClr val="060606"/>
                </a:solidFill>
              </a:rPr>
              <a:t>REPEAL</a:t>
            </a:r>
            <a:r>
              <a:rPr lang="en-US" sz="3200" dirty="0">
                <a:solidFill>
                  <a:srgbClr val="060606"/>
                </a:solidFill>
              </a:rPr>
              <a:t> of alimony deduction (for payor) and income inclusion (for payee). </a:t>
            </a:r>
            <a:r>
              <a:rPr lang="en-US" sz="3200" dirty="0">
                <a:solidFill>
                  <a:srgbClr val="060606"/>
                </a:solidFill>
                <a:highlight>
                  <a:srgbClr val="FFFF00"/>
                </a:highlight>
              </a:rPr>
              <a:t>Starts in 2019.</a:t>
            </a:r>
          </a:p>
          <a:p>
            <a:pPr marL="628650" algn="just">
              <a:spcAft>
                <a:spcPts val="1800"/>
              </a:spcAft>
            </a:pPr>
            <a:r>
              <a:rPr lang="en-US" sz="3200" i="1" u="sng" dirty="0">
                <a:solidFill>
                  <a:srgbClr val="FF0000"/>
                </a:solidFill>
              </a:rPr>
              <a:t>I see no sunsetting of this!</a:t>
            </a:r>
          </a:p>
        </p:txBody>
      </p:sp>
      <p:sp>
        <p:nvSpPr>
          <p:cNvPr id="8" name="TextBox 7">
            <a:extLst>
              <a:ext uri="{FF2B5EF4-FFF2-40B4-BE49-F238E27FC236}">
                <a16:creationId xmlns:a16="http://schemas.microsoft.com/office/drawing/2014/main" id="{C1382ECB-2FDF-4C87-BA4E-29171ABB4EEF}"/>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36 Adjustments to Income</a:t>
            </a:r>
          </a:p>
        </p:txBody>
      </p:sp>
      <p:sp>
        <p:nvSpPr>
          <p:cNvPr id="7" name="Title 1">
            <a:extLst>
              <a:ext uri="{FF2B5EF4-FFF2-40B4-BE49-F238E27FC236}">
                <a16:creationId xmlns:a16="http://schemas.microsoft.com/office/drawing/2014/main" id="{A7AAC556-04A2-4406-96B6-3B109E5C0A09}"/>
              </a:ext>
            </a:extLst>
          </p:cNvPr>
          <p:cNvSpPr txBox="1">
            <a:spLocks/>
          </p:cNvSpPr>
          <p:nvPr/>
        </p:nvSpPr>
        <p:spPr bwMode="auto">
          <a:xfrm>
            <a:off x="952500" y="1090779"/>
            <a:ext cx="7239000" cy="5847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90000"/>
              </a:lnSpc>
              <a:spcBef>
                <a:spcPct val="0"/>
              </a:spcBef>
              <a:spcAft>
                <a:spcPct val="0"/>
              </a:spcAft>
              <a:defRPr sz="3200">
                <a:solidFill>
                  <a:srgbClr val="FF8000"/>
                </a:solidFill>
                <a:latin typeface="+mj-lt"/>
                <a:ea typeface="ＭＳ Ｐゴシック" pitchFamily="-106" charset="-128"/>
                <a:cs typeface="ＭＳ Ｐゴシック" charset="-128"/>
              </a:defRPr>
            </a:lvl1pPr>
            <a:lvl2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2pPr>
            <a:lvl3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3pPr>
            <a:lvl4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4pPr>
            <a:lvl5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5pPr>
            <a:lvl6pPr marL="457200" algn="l" rtl="0" eaLnBrk="1" fontAlgn="base" hangingPunct="1">
              <a:lnSpc>
                <a:spcPct val="90000"/>
              </a:lnSpc>
              <a:spcBef>
                <a:spcPct val="0"/>
              </a:spcBef>
              <a:spcAft>
                <a:spcPct val="0"/>
              </a:spcAft>
              <a:defRPr sz="2800">
                <a:solidFill>
                  <a:schemeClr val="tx2"/>
                </a:solidFill>
                <a:latin typeface="Arial" pitchFamily="-106" charset="0"/>
              </a:defRPr>
            </a:lvl6pPr>
            <a:lvl7pPr marL="914400" algn="l" rtl="0" eaLnBrk="1" fontAlgn="base" hangingPunct="1">
              <a:lnSpc>
                <a:spcPct val="90000"/>
              </a:lnSpc>
              <a:spcBef>
                <a:spcPct val="0"/>
              </a:spcBef>
              <a:spcAft>
                <a:spcPct val="0"/>
              </a:spcAft>
              <a:defRPr sz="2800">
                <a:solidFill>
                  <a:schemeClr val="tx2"/>
                </a:solidFill>
                <a:latin typeface="Arial" pitchFamily="-106" charset="0"/>
              </a:defRPr>
            </a:lvl7pPr>
            <a:lvl8pPr marL="1371600" algn="l" rtl="0" eaLnBrk="1" fontAlgn="base" hangingPunct="1">
              <a:lnSpc>
                <a:spcPct val="90000"/>
              </a:lnSpc>
              <a:spcBef>
                <a:spcPct val="0"/>
              </a:spcBef>
              <a:spcAft>
                <a:spcPct val="0"/>
              </a:spcAft>
              <a:defRPr sz="2800">
                <a:solidFill>
                  <a:schemeClr val="tx2"/>
                </a:solidFill>
                <a:latin typeface="Arial" pitchFamily="-106" charset="0"/>
              </a:defRPr>
            </a:lvl8pPr>
            <a:lvl9pPr marL="1828800" algn="l" rtl="0" eaLnBrk="1" fontAlgn="base" hangingPunct="1">
              <a:lnSpc>
                <a:spcPct val="90000"/>
              </a:lnSpc>
              <a:spcBef>
                <a:spcPct val="0"/>
              </a:spcBef>
              <a:spcAft>
                <a:spcPct val="0"/>
              </a:spcAft>
              <a:defRPr sz="2800">
                <a:solidFill>
                  <a:schemeClr val="tx2"/>
                </a:solidFill>
                <a:latin typeface="Arial" pitchFamily="-106" charset="0"/>
              </a:defRPr>
            </a:lvl9pPr>
          </a:lstStyle>
          <a:p>
            <a:pPr algn="ctr" defTabSz="912813">
              <a:lnSpc>
                <a:spcPct val="100000"/>
              </a:lnSpc>
            </a:pPr>
            <a:br>
              <a:rPr lang="en-US" altLang="en-US" sz="3600" b="1" kern="0"/>
            </a:br>
            <a:r>
              <a:rPr lang="en-US" altLang="en-US" sz="3600" b="1" kern="0"/>
              <a:t> </a:t>
            </a:r>
            <a:r>
              <a:rPr lang="en-US" altLang="en-US" sz="3600" b="1" u="sng" kern="0"/>
              <a:t>What’s New</a:t>
            </a:r>
            <a:endParaRPr lang="en-US" altLang="en-US" sz="2400" b="1" i="1" u="sng" kern="0" dirty="0"/>
          </a:p>
        </p:txBody>
      </p:sp>
    </p:spTree>
    <p:extLst>
      <p:ext uri="{BB962C8B-B14F-4D97-AF65-F5344CB8AC3E}">
        <p14:creationId xmlns:p14="http://schemas.microsoft.com/office/powerpoint/2010/main" val="2081907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31233A-BE23-403C-8414-C94DE57AEEED}"/>
              </a:ext>
            </a:extLst>
          </p:cNvPr>
          <p:cNvSpPr>
            <a:spLocks noGrp="1"/>
          </p:cNvSpPr>
          <p:nvPr>
            <p:ph type="sldNum" sz="quarter" idx="12"/>
          </p:nvPr>
        </p:nvSpPr>
        <p:spPr/>
        <p:txBody>
          <a:bodyPr/>
          <a:lstStyle/>
          <a:p>
            <a:endParaRPr lang="en-US" dirty="0"/>
          </a:p>
        </p:txBody>
      </p:sp>
      <p:sp>
        <p:nvSpPr>
          <p:cNvPr id="6" name="TextBox 5">
            <a:extLst>
              <a:ext uri="{FF2B5EF4-FFF2-40B4-BE49-F238E27FC236}">
                <a16:creationId xmlns:a16="http://schemas.microsoft.com/office/drawing/2014/main" id="{2491E306-68EE-4364-9F3B-794CC735B21E}"/>
              </a:ext>
            </a:extLst>
          </p:cNvPr>
          <p:cNvSpPr txBox="1"/>
          <p:nvPr/>
        </p:nvSpPr>
        <p:spPr>
          <a:xfrm>
            <a:off x="990600" y="2209800"/>
            <a:ext cx="7391400" cy="2554545"/>
          </a:xfrm>
          <a:prstGeom prst="rect">
            <a:avLst/>
          </a:prstGeom>
          <a:noFill/>
          <a:ln>
            <a:solidFill>
              <a:schemeClr val="tx1"/>
            </a:solidFill>
          </a:ln>
        </p:spPr>
        <p:txBody>
          <a:bodyPr wrap="square" rtlCol="0">
            <a:spAutoFit/>
          </a:bodyPr>
          <a:lstStyle/>
          <a:p>
            <a:pPr marL="342900" indent="-342900" algn="just">
              <a:spcAft>
                <a:spcPts val="1800"/>
              </a:spcAft>
              <a:buFont typeface="Arial" panose="020B0604020202020204" pitchFamily="34" charset="0"/>
              <a:buChar char="•"/>
            </a:pPr>
            <a:r>
              <a:rPr lang="en-US" sz="3200" u="sng" dirty="0">
                <a:solidFill>
                  <a:srgbClr val="060606"/>
                </a:solidFill>
              </a:rPr>
              <a:t>Educator expenses.</a:t>
            </a:r>
            <a:r>
              <a:rPr lang="en-US" sz="3200" dirty="0">
                <a:solidFill>
                  <a:srgbClr val="060606"/>
                </a:solidFill>
              </a:rPr>
              <a:t> The House bill would have repealed it (the $250). The Senate bill would have doubled it to $500. The Act did nothing!! So, it stands at $250.</a:t>
            </a:r>
          </a:p>
        </p:txBody>
      </p:sp>
      <p:sp>
        <p:nvSpPr>
          <p:cNvPr id="8" name="TextBox 7">
            <a:extLst>
              <a:ext uri="{FF2B5EF4-FFF2-40B4-BE49-F238E27FC236}">
                <a16:creationId xmlns:a16="http://schemas.microsoft.com/office/drawing/2014/main" id="{C1382ECB-2FDF-4C87-BA4E-29171ABB4EEF}"/>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36 Adjustments to Income</a:t>
            </a:r>
          </a:p>
        </p:txBody>
      </p:sp>
      <p:sp>
        <p:nvSpPr>
          <p:cNvPr id="5" name="Title 1">
            <a:extLst>
              <a:ext uri="{FF2B5EF4-FFF2-40B4-BE49-F238E27FC236}">
                <a16:creationId xmlns:a16="http://schemas.microsoft.com/office/drawing/2014/main" id="{C58DC7A2-D2B0-4247-915F-353056E3FF4C}"/>
              </a:ext>
            </a:extLst>
          </p:cNvPr>
          <p:cNvSpPr txBox="1">
            <a:spLocks/>
          </p:cNvSpPr>
          <p:nvPr/>
        </p:nvSpPr>
        <p:spPr bwMode="auto">
          <a:xfrm>
            <a:off x="952500" y="1090779"/>
            <a:ext cx="7239000" cy="5847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90000"/>
              </a:lnSpc>
              <a:spcBef>
                <a:spcPct val="0"/>
              </a:spcBef>
              <a:spcAft>
                <a:spcPct val="0"/>
              </a:spcAft>
              <a:defRPr sz="3200">
                <a:solidFill>
                  <a:srgbClr val="FF8000"/>
                </a:solidFill>
                <a:latin typeface="+mj-lt"/>
                <a:ea typeface="ＭＳ Ｐゴシック" pitchFamily="-106" charset="-128"/>
                <a:cs typeface="ＭＳ Ｐゴシック" charset="-128"/>
              </a:defRPr>
            </a:lvl1pPr>
            <a:lvl2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2pPr>
            <a:lvl3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3pPr>
            <a:lvl4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4pPr>
            <a:lvl5pPr algn="l" rtl="0" eaLnBrk="1" fontAlgn="base" hangingPunct="1">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5pPr>
            <a:lvl6pPr marL="457200" algn="l" rtl="0" eaLnBrk="1" fontAlgn="base" hangingPunct="1">
              <a:lnSpc>
                <a:spcPct val="90000"/>
              </a:lnSpc>
              <a:spcBef>
                <a:spcPct val="0"/>
              </a:spcBef>
              <a:spcAft>
                <a:spcPct val="0"/>
              </a:spcAft>
              <a:defRPr sz="2800">
                <a:solidFill>
                  <a:schemeClr val="tx2"/>
                </a:solidFill>
                <a:latin typeface="Arial" pitchFamily="-106" charset="0"/>
              </a:defRPr>
            </a:lvl6pPr>
            <a:lvl7pPr marL="914400" algn="l" rtl="0" eaLnBrk="1" fontAlgn="base" hangingPunct="1">
              <a:lnSpc>
                <a:spcPct val="90000"/>
              </a:lnSpc>
              <a:spcBef>
                <a:spcPct val="0"/>
              </a:spcBef>
              <a:spcAft>
                <a:spcPct val="0"/>
              </a:spcAft>
              <a:defRPr sz="2800">
                <a:solidFill>
                  <a:schemeClr val="tx2"/>
                </a:solidFill>
                <a:latin typeface="Arial" pitchFamily="-106" charset="0"/>
              </a:defRPr>
            </a:lvl7pPr>
            <a:lvl8pPr marL="1371600" algn="l" rtl="0" eaLnBrk="1" fontAlgn="base" hangingPunct="1">
              <a:lnSpc>
                <a:spcPct val="90000"/>
              </a:lnSpc>
              <a:spcBef>
                <a:spcPct val="0"/>
              </a:spcBef>
              <a:spcAft>
                <a:spcPct val="0"/>
              </a:spcAft>
              <a:defRPr sz="2800">
                <a:solidFill>
                  <a:schemeClr val="tx2"/>
                </a:solidFill>
                <a:latin typeface="Arial" pitchFamily="-106" charset="0"/>
              </a:defRPr>
            </a:lvl8pPr>
            <a:lvl9pPr marL="1828800" algn="l" rtl="0" eaLnBrk="1" fontAlgn="base" hangingPunct="1">
              <a:lnSpc>
                <a:spcPct val="90000"/>
              </a:lnSpc>
              <a:spcBef>
                <a:spcPct val="0"/>
              </a:spcBef>
              <a:spcAft>
                <a:spcPct val="0"/>
              </a:spcAft>
              <a:defRPr sz="2800">
                <a:solidFill>
                  <a:schemeClr val="tx2"/>
                </a:solidFill>
                <a:latin typeface="Arial" pitchFamily="-106" charset="0"/>
              </a:defRPr>
            </a:lvl9pPr>
          </a:lstStyle>
          <a:p>
            <a:pPr algn="ctr" defTabSz="912813">
              <a:lnSpc>
                <a:spcPct val="100000"/>
              </a:lnSpc>
            </a:pPr>
            <a:br>
              <a:rPr lang="en-US" altLang="en-US" sz="3600" b="1" kern="0"/>
            </a:br>
            <a:r>
              <a:rPr lang="en-US" altLang="en-US" sz="3600" b="1" kern="0"/>
              <a:t> </a:t>
            </a:r>
            <a:r>
              <a:rPr lang="en-US" altLang="en-US" sz="3600" b="1" u="sng" kern="0"/>
              <a:t>What’s New</a:t>
            </a:r>
            <a:endParaRPr lang="en-US" altLang="en-US" sz="2400" b="1" i="1" u="sng" kern="0" dirty="0"/>
          </a:p>
        </p:txBody>
      </p:sp>
    </p:spTree>
    <p:extLst>
      <p:ext uri="{BB962C8B-B14F-4D97-AF65-F5344CB8AC3E}">
        <p14:creationId xmlns:p14="http://schemas.microsoft.com/office/powerpoint/2010/main" val="2082599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533400" y="337066"/>
            <a:ext cx="8080930" cy="990600"/>
          </a:xfrm>
        </p:spPr>
        <p:txBody>
          <a:bodyPr/>
          <a:lstStyle/>
          <a:p>
            <a:pPr algn="ctr" defTabSz="912813"/>
            <a:r>
              <a:rPr lang="en-US" altLang="en-US" sz="4400" b="1" dirty="0"/>
              <a:t>Chapter 33</a:t>
            </a:r>
            <a:br>
              <a:rPr lang="en-US" altLang="en-US" sz="4400" b="1" dirty="0"/>
            </a:br>
            <a:r>
              <a:rPr lang="en-US" altLang="en-US" sz="4400" b="1" dirty="0"/>
              <a:t>Pass-Through Entities</a:t>
            </a:r>
            <a:endParaRPr lang="en-US" altLang="en-US" b="1" i="1" dirty="0"/>
          </a:p>
        </p:txBody>
      </p:sp>
      <p:sp>
        <p:nvSpPr>
          <p:cNvPr id="4" name="Rectangle 3"/>
          <p:cNvSpPr/>
          <p:nvPr/>
        </p:nvSpPr>
        <p:spPr>
          <a:xfrm>
            <a:off x="382677" y="5105400"/>
            <a:ext cx="4374916"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FF8000"/>
                </a:solidFill>
                <a:effectLst/>
                <a:uLnTx/>
                <a:uFillTx/>
                <a:latin typeface="Arial"/>
                <a:ea typeface="ＭＳ Ｐゴシック" pitchFamily="-106" charset="-128"/>
                <a:cs typeface="Arial" charset="0"/>
              </a:rPr>
              <a:t>Gear Up Tax Seminars</a:t>
            </a:r>
            <a:endParaRPr kumimoji="0" lang="en-US" sz="2400" b="0" i="0" u="none"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3" name="TextBox 2"/>
          <p:cNvSpPr txBox="1"/>
          <p:nvPr/>
        </p:nvSpPr>
        <p:spPr>
          <a:xfrm>
            <a:off x="8464550" y="152400"/>
            <a:ext cx="60960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8000"/>
                </a:solidFill>
                <a:effectLst/>
                <a:uLnTx/>
                <a:uFillTx/>
                <a:latin typeface="Arial" charset="0"/>
                <a:ea typeface="ＭＳ Ｐゴシック" pitchFamily="34" charset="-128"/>
                <a:cs typeface="Arial" charset="0"/>
              </a:rPr>
              <a:t>445</a:t>
            </a:r>
          </a:p>
        </p:txBody>
      </p:sp>
      <p:sp>
        <p:nvSpPr>
          <p:cNvPr id="7" name="Content Placeholder 1">
            <a:extLst>
              <a:ext uri="{FF2B5EF4-FFF2-40B4-BE49-F238E27FC236}">
                <a16:creationId xmlns:a16="http://schemas.microsoft.com/office/drawing/2014/main" id="{3862739F-034A-4F39-924E-164718C2D007}"/>
              </a:ext>
            </a:extLst>
          </p:cNvPr>
          <p:cNvSpPr>
            <a:spLocks noGrp="1"/>
          </p:cNvSpPr>
          <p:nvPr>
            <p:ph idx="1"/>
          </p:nvPr>
        </p:nvSpPr>
        <p:spPr>
          <a:xfrm>
            <a:off x="928810" y="2465150"/>
            <a:ext cx="7473950" cy="1783086"/>
          </a:xfrm>
        </p:spPr>
        <p:txBody>
          <a:bodyPr/>
          <a:lstStyle/>
          <a:p>
            <a:pPr marL="0" indent="0" algn="ctr">
              <a:lnSpc>
                <a:spcPct val="90000"/>
              </a:lnSpc>
              <a:buNone/>
              <a:defRPr/>
            </a:pPr>
            <a:endParaRPr lang="en-US" i="1" dirty="0">
              <a:ea typeface="ＭＳ Ｐゴシック" charset="-128"/>
            </a:endParaRPr>
          </a:p>
          <a:p>
            <a:pPr marL="0" indent="0" algn="ctr">
              <a:spcBef>
                <a:spcPts val="0"/>
              </a:spcBef>
              <a:spcAft>
                <a:spcPts val="600"/>
              </a:spcAft>
              <a:buNone/>
              <a:defRPr/>
            </a:pPr>
            <a:r>
              <a:rPr lang="en-US" b="1" dirty="0">
                <a:solidFill>
                  <a:srgbClr val="060606"/>
                </a:solidFill>
                <a:latin typeface="+mj-lt"/>
                <a:ea typeface="ＭＳ Ｐゴシック" charset="-128"/>
              </a:rPr>
              <a:t>Presented by:</a:t>
            </a:r>
          </a:p>
          <a:p>
            <a:pPr marL="0" indent="0" algn="ctr">
              <a:spcBef>
                <a:spcPts val="0"/>
              </a:spcBef>
              <a:spcAft>
                <a:spcPts val="600"/>
              </a:spcAft>
              <a:buNone/>
              <a:defRPr/>
            </a:pPr>
            <a:r>
              <a:rPr lang="en-US" b="1" dirty="0">
                <a:solidFill>
                  <a:srgbClr val="060606"/>
                </a:solidFill>
                <a:latin typeface="Times New Roman" panose="02020603050405020304" pitchFamily="18" charset="0"/>
                <a:ea typeface="ＭＳ Ｐゴシック" charset="-128"/>
                <a:cs typeface="Times New Roman" panose="02020603050405020304" pitchFamily="18" charset="0"/>
              </a:rPr>
              <a:t>Michael A. Gordon, CPA</a:t>
            </a:r>
          </a:p>
          <a:p>
            <a:pPr marL="0" indent="0" algn="ctr">
              <a:spcBef>
                <a:spcPts val="0"/>
              </a:spcBef>
              <a:spcAft>
                <a:spcPts val="600"/>
              </a:spcAft>
              <a:buNone/>
              <a:defRPr/>
            </a:pPr>
            <a:r>
              <a:rPr lang="en-US" b="1" i="1" dirty="0">
                <a:solidFill>
                  <a:srgbClr val="FF0000"/>
                </a:solidFill>
                <a:latin typeface="Times New Roman" panose="02020603050405020304" pitchFamily="18" charset="0"/>
                <a:ea typeface="ＭＳ Ｐゴシック" charset="-128"/>
                <a:cs typeface="Times New Roman" panose="02020603050405020304" pitchFamily="18" charset="0"/>
              </a:rPr>
              <a:t>Not Your Basic Bean Counter</a:t>
            </a:r>
            <a:endParaRPr lang="en-US"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6588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0670" y="1371600"/>
            <a:ext cx="7473950" cy="1783086"/>
          </a:xfrm>
        </p:spPr>
        <p:txBody>
          <a:bodyPr/>
          <a:lstStyle/>
          <a:p>
            <a:pPr marL="0" indent="0" algn="ctr">
              <a:lnSpc>
                <a:spcPct val="90000"/>
              </a:lnSpc>
              <a:buNone/>
              <a:defRPr/>
            </a:pPr>
            <a:r>
              <a:rPr lang="en-US" sz="4400" i="1" dirty="0">
                <a:solidFill>
                  <a:srgbClr val="FF0000"/>
                </a:solidFill>
                <a:latin typeface="Times New Roman" panose="02020603050405020304" pitchFamily="18" charset="0"/>
                <a:cs typeface="Times New Roman" panose="02020603050405020304" pitchFamily="18" charset="0"/>
              </a:rPr>
              <a:t>Moving and medical mileage rate now $.18 per mile.</a:t>
            </a:r>
          </a:p>
        </p:txBody>
      </p:sp>
      <p:pic>
        <p:nvPicPr>
          <p:cNvPr id="1026" name="Picture 2" descr="http://images3.naharnet.com/images/14554/w460.jpg?1315822312">
            <a:extLst>
              <a:ext uri="{FF2B5EF4-FFF2-40B4-BE49-F238E27FC236}">
                <a16:creationId xmlns:a16="http://schemas.microsoft.com/office/drawing/2014/main" id="{B19B05ED-07D0-45CD-BD50-7ED88FBAD0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895600"/>
            <a:ext cx="2743200" cy="28765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2FAD638-1BAA-48DC-82CF-2827E65AE819}"/>
              </a:ext>
            </a:extLst>
          </p:cNvPr>
          <p:cNvSpPr txBox="1"/>
          <p:nvPr/>
        </p:nvSpPr>
        <p:spPr>
          <a:xfrm>
            <a:off x="4800600" y="3509310"/>
            <a:ext cx="3460450" cy="523220"/>
          </a:xfrm>
          <a:prstGeom prst="rect">
            <a:avLst/>
          </a:prstGeom>
          <a:noFill/>
        </p:spPr>
        <p:txBody>
          <a:bodyPr wrap="square" rtlCol="0">
            <a:spAutoFit/>
          </a:bodyPr>
          <a:lstStyle/>
          <a:p>
            <a:r>
              <a:rPr lang="en-US" sz="2800" i="1" u="sng" dirty="0">
                <a:solidFill>
                  <a:srgbClr val="060606"/>
                </a:solidFill>
              </a:rPr>
              <a:t>It went up by $.01 !!</a:t>
            </a:r>
          </a:p>
        </p:txBody>
      </p:sp>
      <p:sp>
        <p:nvSpPr>
          <p:cNvPr id="7" name="TextBox 6">
            <a:extLst>
              <a:ext uri="{FF2B5EF4-FFF2-40B4-BE49-F238E27FC236}">
                <a16:creationId xmlns:a16="http://schemas.microsoft.com/office/drawing/2014/main" id="{87276235-3B13-4555-AE8E-E0515C5CD5D5}"/>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36 Adjustments to Income</a:t>
            </a:r>
          </a:p>
        </p:txBody>
      </p:sp>
    </p:spTree>
    <p:extLst>
      <p:ext uri="{BB962C8B-B14F-4D97-AF65-F5344CB8AC3E}">
        <p14:creationId xmlns:p14="http://schemas.microsoft.com/office/powerpoint/2010/main" val="95270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5361" name="Title 1"/>
          <p:cNvSpPr>
            <a:spLocks noGrp="1"/>
          </p:cNvSpPr>
          <p:nvPr>
            <p:ph type="title"/>
          </p:nvPr>
        </p:nvSpPr>
        <p:spPr>
          <a:xfrm>
            <a:off x="990600" y="337066"/>
            <a:ext cx="7239000" cy="971782"/>
          </a:xfrm>
        </p:spPr>
        <p:txBody>
          <a:bodyPr/>
          <a:lstStyle/>
          <a:p>
            <a:pPr algn="ctr" defTabSz="912813"/>
            <a:r>
              <a:rPr lang="en-US" altLang="en-US" sz="3600" b="1" dirty="0"/>
              <a:t>Polling Question</a:t>
            </a:r>
            <a:endParaRPr lang="en-US" altLang="en-US" sz="2400" b="1" i="1" dirty="0"/>
          </a:p>
        </p:txBody>
      </p:sp>
      <p:sp>
        <p:nvSpPr>
          <p:cNvPr id="2" name="Content Placeholder 1"/>
          <p:cNvSpPr>
            <a:spLocks noGrp="1"/>
          </p:cNvSpPr>
          <p:nvPr>
            <p:ph idx="1"/>
          </p:nvPr>
        </p:nvSpPr>
        <p:spPr>
          <a:xfrm>
            <a:off x="954210" y="1828800"/>
            <a:ext cx="7473950" cy="3733800"/>
          </a:xfrm>
        </p:spPr>
        <p:txBody>
          <a:bodyPr/>
          <a:lstStyle/>
          <a:p>
            <a:pPr marL="0" indent="0">
              <a:spcBef>
                <a:spcPts val="0"/>
              </a:spcBef>
              <a:buNone/>
              <a:defRPr/>
            </a:pPr>
            <a:r>
              <a:rPr lang="en-US" sz="4400" b="1" u="sng" dirty="0">
                <a:solidFill>
                  <a:srgbClr val="060606"/>
                </a:solidFill>
                <a:latin typeface="Times New Roman" panose="02020603050405020304" pitchFamily="18" charset="0"/>
                <a:cs typeface="Times New Roman" panose="02020603050405020304" pitchFamily="18" charset="0"/>
              </a:rPr>
              <a:t>HSA Question:</a:t>
            </a:r>
          </a:p>
          <a:p>
            <a:pPr marL="0" indent="0" algn="just">
              <a:spcBef>
                <a:spcPts val="1200"/>
              </a:spcBef>
              <a:buNone/>
              <a:defRPr/>
            </a:pPr>
            <a:r>
              <a:rPr lang="en-US" sz="4400" dirty="0">
                <a:solidFill>
                  <a:srgbClr val="060606"/>
                </a:solidFill>
                <a:latin typeface="Times New Roman" panose="02020603050405020304" pitchFamily="18" charset="0"/>
                <a:cs typeface="Times New Roman" panose="02020603050405020304" pitchFamily="18" charset="0"/>
              </a:rPr>
              <a:t>How many of you (or your clients) are using these? Are you finding the premiums advantageous?</a:t>
            </a:r>
          </a:p>
        </p:txBody>
      </p:sp>
    </p:spTree>
    <p:extLst>
      <p:ext uri="{BB962C8B-B14F-4D97-AF65-F5344CB8AC3E}">
        <p14:creationId xmlns:p14="http://schemas.microsoft.com/office/powerpoint/2010/main" val="1214389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A7CFE5-4334-4AE3-9D63-206AD24271D3}"/>
              </a:ext>
            </a:extLst>
          </p:cNvPr>
          <p:cNvSpPr>
            <a:spLocks noGrp="1"/>
          </p:cNvSpPr>
          <p:nvPr>
            <p:ph idx="1"/>
          </p:nvPr>
        </p:nvSpPr>
        <p:spPr>
          <a:xfrm>
            <a:off x="917575" y="1447800"/>
            <a:ext cx="7369175" cy="4648200"/>
          </a:xfrm>
          <a:solidFill>
            <a:schemeClr val="accent1"/>
          </a:solidFill>
        </p:spPr>
        <p:txBody>
          <a:bodyPr/>
          <a:lstStyle/>
          <a:p>
            <a:endParaRPr lang="en-US" dirty="0"/>
          </a:p>
        </p:txBody>
      </p:sp>
    </p:spTree>
    <p:extLst>
      <p:ext uri="{BB962C8B-B14F-4D97-AF65-F5344CB8AC3E}">
        <p14:creationId xmlns:p14="http://schemas.microsoft.com/office/powerpoint/2010/main" val="20407221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90600" y="337066"/>
            <a:ext cx="7239000" cy="971782"/>
          </a:xfrm>
        </p:spPr>
        <p:txBody>
          <a:bodyPr/>
          <a:lstStyle/>
          <a:p>
            <a:pPr algn="ctr" defTabSz="912813"/>
            <a:r>
              <a:rPr lang="en-US" altLang="en-US" sz="3600" b="1" dirty="0"/>
              <a:t>Chapter 37</a:t>
            </a:r>
            <a:br>
              <a:rPr lang="en-US" altLang="en-US" sz="3600" b="1" dirty="0"/>
            </a:br>
            <a:r>
              <a:rPr lang="en-US" altLang="en-US" sz="3600" b="1" dirty="0"/>
              <a:t>Divorce</a:t>
            </a:r>
            <a:endParaRPr lang="en-US" altLang="en-US" sz="2400" b="1" i="1" dirty="0"/>
          </a:p>
        </p:txBody>
      </p:sp>
      <p:sp>
        <p:nvSpPr>
          <p:cNvPr id="2" name="Content Placeholder 1"/>
          <p:cNvSpPr>
            <a:spLocks noGrp="1"/>
          </p:cNvSpPr>
          <p:nvPr>
            <p:ph idx="1"/>
          </p:nvPr>
        </p:nvSpPr>
        <p:spPr>
          <a:xfrm>
            <a:off x="928810" y="2465150"/>
            <a:ext cx="7473950" cy="1783086"/>
          </a:xfrm>
        </p:spPr>
        <p:txBody>
          <a:bodyPr/>
          <a:lstStyle/>
          <a:p>
            <a:pPr marL="0" indent="0" algn="ctr">
              <a:lnSpc>
                <a:spcPct val="90000"/>
              </a:lnSpc>
              <a:buNone/>
              <a:defRPr/>
            </a:pPr>
            <a:endParaRPr lang="en-US" i="1" dirty="0">
              <a:ea typeface="ＭＳ Ｐゴシック" charset="-128"/>
            </a:endParaRPr>
          </a:p>
          <a:p>
            <a:pPr marL="0" indent="0" algn="ctr">
              <a:spcBef>
                <a:spcPts val="0"/>
              </a:spcBef>
              <a:spcAft>
                <a:spcPts val="600"/>
              </a:spcAft>
              <a:buNone/>
              <a:defRPr/>
            </a:pPr>
            <a:r>
              <a:rPr lang="en-US" b="1" dirty="0">
                <a:solidFill>
                  <a:srgbClr val="060606"/>
                </a:solidFill>
                <a:latin typeface="+mj-lt"/>
                <a:ea typeface="ＭＳ Ｐゴシック" charset="-128"/>
              </a:rPr>
              <a:t>Presented by:</a:t>
            </a:r>
          </a:p>
          <a:p>
            <a:pPr marL="0" indent="0" algn="ctr">
              <a:spcBef>
                <a:spcPts val="0"/>
              </a:spcBef>
              <a:spcAft>
                <a:spcPts val="600"/>
              </a:spcAft>
              <a:buNone/>
              <a:defRPr/>
            </a:pPr>
            <a:r>
              <a:rPr lang="en-US" b="1" dirty="0">
                <a:solidFill>
                  <a:srgbClr val="060606"/>
                </a:solidFill>
                <a:latin typeface="Times New Roman" panose="02020603050405020304" pitchFamily="18" charset="0"/>
                <a:ea typeface="ＭＳ Ｐゴシック" charset="-128"/>
                <a:cs typeface="Times New Roman" panose="02020603050405020304" pitchFamily="18" charset="0"/>
              </a:rPr>
              <a:t>Michael A. Gordon, CPA</a:t>
            </a:r>
          </a:p>
          <a:p>
            <a:pPr marL="0" indent="0" algn="ctr">
              <a:spcBef>
                <a:spcPts val="0"/>
              </a:spcBef>
              <a:spcAft>
                <a:spcPts val="600"/>
              </a:spcAft>
              <a:buNone/>
              <a:defRPr/>
            </a:pPr>
            <a:r>
              <a:rPr lang="en-US" b="1" i="1" dirty="0">
                <a:solidFill>
                  <a:srgbClr val="FF0000"/>
                </a:solidFill>
                <a:latin typeface="Times New Roman" panose="02020603050405020304" pitchFamily="18" charset="0"/>
                <a:ea typeface="ＭＳ Ｐゴシック" charset="-128"/>
                <a:cs typeface="Times New Roman" panose="02020603050405020304" pitchFamily="18" charset="0"/>
              </a:rPr>
              <a:t>Not Your Basic Bean Counter</a:t>
            </a:r>
            <a:endParaRPr lang="en-US" i="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62000" y="5105400"/>
            <a:ext cx="4374916"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FF8000"/>
                </a:solidFill>
                <a:effectLst/>
                <a:uLnTx/>
                <a:uFillTx/>
                <a:latin typeface="Arial"/>
                <a:ea typeface="ＭＳ Ｐゴシック" pitchFamily="-106" charset="-128"/>
                <a:cs typeface="Arial" charset="0"/>
              </a:rPr>
              <a:t>Gear Up Tax Seminars</a:t>
            </a:r>
            <a:endParaRPr kumimoji="0" lang="en-US" sz="2400" b="0" i="0" u="none"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3" name="TextBox 2"/>
          <p:cNvSpPr txBox="1"/>
          <p:nvPr/>
        </p:nvSpPr>
        <p:spPr>
          <a:xfrm>
            <a:off x="8439705" y="152400"/>
            <a:ext cx="60960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b="1" dirty="0">
                <a:solidFill>
                  <a:srgbClr val="FF8000"/>
                </a:solidFill>
              </a:rPr>
              <a:t>513</a:t>
            </a:r>
            <a:endParaRPr kumimoji="0" lang="en-US" sz="1800" b="1" i="0" u="none" strike="noStrike" kern="1200" cap="none" spc="0" normalizeH="0" baseline="0" noProof="0" dirty="0">
              <a:ln>
                <a:noFill/>
              </a:ln>
              <a:solidFill>
                <a:srgbClr val="FF8000"/>
              </a:solidFill>
              <a:effectLst/>
              <a:uLnTx/>
              <a:uFillTx/>
              <a:latin typeface="Arial" charset="0"/>
              <a:ea typeface="ＭＳ Ｐゴシック" pitchFamily="34" charset="-128"/>
              <a:cs typeface="Arial" charset="0"/>
            </a:endParaRPr>
          </a:p>
        </p:txBody>
      </p:sp>
    </p:spTree>
    <p:extLst>
      <p:ext uri="{BB962C8B-B14F-4D97-AF65-F5344CB8AC3E}">
        <p14:creationId xmlns:p14="http://schemas.microsoft.com/office/powerpoint/2010/main" val="3441579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52500" y="1344546"/>
            <a:ext cx="7239000" cy="623048"/>
          </a:xfrm>
        </p:spPr>
        <p:txBody>
          <a:bodyPr/>
          <a:lstStyle/>
          <a:p>
            <a:pPr algn="ctr" defTabSz="912813">
              <a:lnSpc>
                <a:spcPct val="100000"/>
              </a:lnSpc>
            </a:pPr>
            <a:r>
              <a:rPr lang="en-US" altLang="en-US" sz="3600" b="1" u="sng" dirty="0"/>
              <a:t>What’s New</a:t>
            </a:r>
            <a:endParaRPr lang="en-US" altLang="en-US" sz="2400" b="1" i="1" u="sng" dirty="0"/>
          </a:p>
        </p:txBody>
      </p:sp>
      <p:sp>
        <p:nvSpPr>
          <p:cNvPr id="2" name="Content Placeholder 1"/>
          <p:cNvSpPr>
            <a:spLocks noGrp="1"/>
          </p:cNvSpPr>
          <p:nvPr>
            <p:ph idx="1"/>
          </p:nvPr>
        </p:nvSpPr>
        <p:spPr>
          <a:xfrm>
            <a:off x="1121630" y="2438400"/>
            <a:ext cx="6900740" cy="1783086"/>
          </a:xfrm>
        </p:spPr>
        <p:txBody>
          <a:bodyPr/>
          <a:lstStyle/>
          <a:p>
            <a:pPr>
              <a:spcBef>
                <a:spcPts val="0"/>
              </a:spcBef>
              <a:spcAft>
                <a:spcPts val="600"/>
              </a:spcAft>
              <a:buClr>
                <a:srgbClr val="060606"/>
              </a:buClr>
              <a:buFont typeface="Arial" panose="020B0604020202020204" pitchFamily="34" charset="0"/>
              <a:buChar char="•"/>
              <a:defRPr/>
            </a:pPr>
            <a:r>
              <a:rPr lang="en-US" sz="3600" b="1" dirty="0">
                <a:solidFill>
                  <a:srgbClr val="060606"/>
                </a:solidFill>
                <a:latin typeface="+mj-lt"/>
                <a:ea typeface="ＭＳ Ｐゴシック" charset="-128"/>
              </a:rPr>
              <a:t>Alimony</a:t>
            </a:r>
          </a:p>
          <a:p>
            <a:pPr marL="685800">
              <a:spcBef>
                <a:spcPts val="0"/>
              </a:spcBef>
              <a:spcAft>
                <a:spcPts val="600"/>
              </a:spcAft>
              <a:buClr>
                <a:srgbClr val="060606"/>
              </a:buClr>
              <a:buFont typeface="Arial" panose="020B0604020202020204" pitchFamily="34" charset="0"/>
              <a:buChar char="•"/>
              <a:defRPr/>
            </a:pPr>
            <a:r>
              <a:rPr lang="en-US" sz="3600" b="1" dirty="0">
                <a:solidFill>
                  <a:srgbClr val="060606"/>
                </a:solidFill>
                <a:latin typeface="+mj-lt"/>
                <a:ea typeface="ＭＳ Ｐゴシック" charset="-128"/>
              </a:rPr>
              <a:t>Deduction by payor </a:t>
            </a:r>
            <a:r>
              <a:rPr lang="en-US" sz="3600" b="1" dirty="0">
                <a:solidFill>
                  <a:srgbClr val="FF0000"/>
                </a:solidFill>
                <a:latin typeface="+mj-lt"/>
                <a:ea typeface="ＭＳ Ｐゴシック" charset="-128"/>
              </a:rPr>
              <a:t>GONE</a:t>
            </a:r>
            <a:r>
              <a:rPr lang="en-US" sz="3600" b="1" dirty="0">
                <a:solidFill>
                  <a:srgbClr val="060606"/>
                </a:solidFill>
                <a:latin typeface="+mj-lt"/>
                <a:ea typeface="ＭＳ Ｐゴシック" charset="-128"/>
              </a:rPr>
              <a:t>!</a:t>
            </a:r>
          </a:p>
          <a:p>
            <a:pPr marL="685800">
              <a:spcBef>
                <a:spcPts val="0"/>
              </a:spcBef>
              <a:spcAft>
                <a:spcPts val="600"/>
              </a:spcAft>
              <a:buClr>
                <a:srgbClr val="060606"/>
              </a:buClr>
              <a:buFont typeface="Arial" panose="020B0604020202020204" pitchFamily="34" charset="0"/>
              <a:buChar char="•"/>
              <a:defRPr/>
            </a:pPr>
            <a:r>
              <a:rPr lang="en-US" sz="3600" b="1" dirty="0">
                <a:solidFill>
                  <a:srgbClr val="060606"/>
                </a:solidFill>
                <a:latin typeface="+mj-lt"/>
                <a:ea typeface="ＭＳ Ｐゴシック" charset="-128"/>
              </a:rPr>
              <a:t>Income by recipient </a:t>
            </a:r>
            <a:r>
              <a:rPr lang="en-US" sz="3600" b="1" dirty="0">
                <a:solidFill>
                  <a:srgbClr val="FF0000"/>
                </a:solidFill>
                <a:latin typeface="+mj-lt"/>
                <a:ea typeface="ＭＳ Ｐゴシック" charset="-128"/>
              </a:rPr>
              <a:t>GONE</a:t>
            </a:r>
            <a:r>
              <a:rPr lang="en-US" sz="3600" b="1" dirty="0">
                <a:solidFill>
                  <a:srgbClr val="060606"/>
                </a:solidFill>
                <a:latin typeface="+mj-lt"/>
                <a:ea typeface="ＭＳ Ｐゴシック" charset="-128"/>
              </a:rPr>
              <a:t>!</a:t>
            </a:r>
          </a:p>
        </p:txBody>
      </p:sp>
      <p:sp>
        <p:nvSpPr>
          <p:cNvPr id="6" name="TextBox 5">
            <a:extLst>
              <a:ext uri="{FF2B5EF4-FFF2-40B4-BE49-F238E27FC236}">
                <a16:creationId xmlns:a16="http://schemas.microsoft.com/office/drawing/2014/main" id="{77EA19BC-8198-4236-A6F6-CB52BAA35EDE}"/>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37 Divorce</a:t>
            </a:r>
          </a:p>
        </p:txBody>
      </p:sp>
      <p:sp>
        <p:nvSpPr>
          <p:cNvPr id="5" name="TextBox 4">
            <a:extLst>
              <a:ext uri="{FF2B5EF4-FFF2-40B4-BE49-F238E27FC236}">
                <a16:creationId xmlns:a16="http://schemas.microsoft.com/office/drawing/2014/main" id="{DD773938-62C8-447A-9A78-61243EF4A279}"/>
              </a:ext>
            </a:extLst>
          </p:cNvPr>
          <p:cNvSpPr txBox="1"/>
          <p:nvPr/>
        </p:nvSpPr>
        <p:spPr>
          <a:xfrm>
            <a:off x="1447800" y="4724400"/>
            <a:ext cx="6743700" cy="523220"/>
          </a:xfrm>
          <a:prstGeom prst="rect">
            <a:avLst/>
          </a:prstGeom>
          <a:noFill/>
        </p:spPr>
        <p:txBody>
          <a:bodyPr wrap="square" rtlCol="0">
            <a:spAutoFit/>
          </a:bodyPr>
          <a:lstStyle/>
          <a:p>
            <a:pPr algn="ctr"/>
            <a:r>
              <a:rPr lang="en-US" sz="2800" b="1" u="sng" dirty="0">
                <a:solidFill>
                  <a:srgbClr val="FF0000"/>
                </a:solidFill>
                <a:highlight>
                  <a:srgbClr val="FFFF00"/>
                </a:highlight>
              </a:rPr>
              <a:t>But this isn’t effective until 2019.</a:t>
            </a:r>
          </a:p>
        </p:txBody>
      </p:sp>
    </p:spTree>
    <p:extLst>
      <p:ext uri="{BB962C8B-B14F-4D97-AF65-F5344CB8AC3E}">
        <p14:creationId xmlns:p14="http://schemas.microsoft.com/office/powerpoint/2010/main" val="3732461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52500" y="1344546"/>
            <a:ext cx="7239000" cy="623048"/>
          </a:xfrm>
        </p:spPr>
        <p:txBody>
          <a:bodyPr/>
          <a:lstStyle/>
          <a:p>
            <a:pPr algn="ctr" defTabSz="912813">
              <a:lnSpc>
                <a:spcPct val="100000"/>
              </a:lnSpc>
            </a:pPr>
            <a:r>
              <a:rPr lang="en-US" altLang="en-US" sz="3600" b="1" u="sng" dirty="0"/>
              <a:t>Some Problem Areas</a:t>
            </a:r>
            <a:endParaRPr lang="en-US" altLang="en-US" sz="2400" b="1" i="1" u="sng" dirty="0"/>
          </a:p>
        </p:txBody>
      </p:sp>
      <p:sp>
        <p:nvSpPr>
          <p:cNvPr id="2" name="Content Placeholder 1"/>
          <p:cNvSpPr>
            <a:spLocks noGrp="1"/>
          </p:cNvSpPr>
          <p:nvPr>
            <p:ph idx="1"/>
          </p:nvPr>
        </p:nvSpPr>
        <p:spPr>
          <a:xfrm>
            <a:off x="1028700" y="2407920"/>
            <a:ext cx="7086600" cy="2286000"/>
          </a:xfrm>
        </p:spPr>
        <p:txBody>
          <a:bodyPr/>
          <a:lstStyle/>
          <a:p>
            <a:pPr>
              <a:spcBef>
                <a:spcPts val="0"/>
              </a:spcBef>
              <a:spcAft>
                <a:spcPts val="1200"/>
              </a:spcAft>
              <a:buClr>
                <a:srgbClr val="060606"/>
              </a:buClr>
              <a:buFont typeface="Arial" panose="020B0604020202020204" pitchFamily="34" charset="0"/>
              <a:buChar char="•"/>
              <a:tabLst>
                <a:tab pos="7827963" algn="r"/>
              </a:tabLst>
              <a:defRPr/>
            </a:pPr>
            <a:r>
              <a:rPr lang="en-US" sz="2800" b="1" dirty="0">
                <a:solidFill>
                  <a:srgbClr val="060606"/>
                </a:solidFill>
                <a:latin typeface="+mj-lt"/>
                <a:ea typeface="ＭＳ Ｐゴシック" charset="-128"/>
              </a:rPr>
              <a:t>Income allocation issues	Pg. 526</a:t>
            </a:r>
          </a:p>
          <a:p>
            <a:pPr>
              <a:spcBef>
                <a:spcPts val="0"/>
              </a:spcBef>
              <a:spcAft>
                <a:spcPts val="1200"/>
              </a:spcAft>
              <a:buClr>
                <a:srgbClr val="060606"/>
              </a:buClr>
              <a:buFont typeface="Arial" panose="020B0604020202020204" pitchFamily="34" charset="0"/>
              <a:buChar char="•"/>
              <a:tabLst>
                <a:tab pos="7827963" algn="r"/>
              </a:tabLst>
              <a:defRPr/>
            </a:pPr>
            <a:r>
              <a:rPr lang="en-US" sz="2800" b="1" dirty="0">
                <a:solidFill>
                  <a:srgbClr val="060606"/>
                </a:solidFill>
                <a:latin typeface="+mj-lt"/>
                <a:ea typeface="ＭＳ Ｐゴシック" charset="-128"/>
              </a:rPr>
              <a:t>Retirement benefits	Pg. 528</a:t>
            </a:r>
          </a:p>
          <a:p>
            <a:pPr>
              <a:spcBef>
                <a:spcPts val="0"/>
              </a:spcBef>
              <a:spcAft>
                <a:spcPts val="1200"/>
              </a:spcAft>
              <a:buClr>
                <a:srgbClr val="060606"/>
              </a:buClr>
              <a:buFont typeface="Arial" panose="020B0604020202020204" pitchFamily="34" charset="0"/>
              <a:buChar char="•"/>
              <a:tabLst>
                <a:tab pos="7827963" algn="r"/>
              </a:tabLst>
              <a:defRPr/>
            </a:pPr>
            <a:r>
              <a:rPr lang="en-US" sz="2800" b="1" dirty="0">
                <a:solidFill>
                  <a:srgbClr val="060606"/>
                </a:solidFill>
                <a:latin typeface="+mj-lt"/>
                <a:ea typeface="ＭＳ Ｐゴシック" charset="-128"/>
              </a:rPr>
              <a:t>ES payments	Pg. 530</a:t>
            </a:r>
          </a:p>
          <a:p>
            <a:pPr>
              <a:spcBef>
                <a:spcPts val="0"/>
              </a:spcBef>
              <a:spcAft>
                <a:spcPts val="1200"/>
              </a:spcAft>
              <a:buClr>
                <a:srgbClr val="060606"/>
              </a:buClr>
              <a:buFont typeface="Arial" panose="020B0604020202020204" pitchFamily="34" charset="0"/>
              <a:buChar char="•"/>
              <a:tabLst>
                <a:tab pos="7827963" algn="r"/>
              </a:tabLst>
              <a:defRPr/>
            </a:pPr>
            <a:r>
              <a:rPr lang="en-US" sz="2800" b="1" dirty="0">
                <a:solidFill>
                  <a:srgbClr val="060606"/>
                </a:solidFill>
                <a:latin typeface="+mj-lt"/>
                <a:ea typeface="ＭＳ Ｐゴシック" charset="-128"/>
              </a:rPr>
              <a:t>Tax carryovers	Pg. 531</a:t>
            </a:r>
          </a:p>
        </p:txBody>
      </p:sp>
      <p:sp>
        <p:nvSpPr>
          <p:cNvPr id="6" name="TextBox 5">
            <a:extLst>
              <a:ext uri="{FF2B5EF4-FFF2-40B4-BE49-F238E27FC236}">
                <a16:creationId xmlns:a16="http://schemas.microsoft.com/office/drawing/2014/main" id="{77EA19BC-8198-4236-A6F6-CB52BAA35EDE}"/>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37 Divorce</a:t>
            </a:r>
          </a:p>
        </p:txBody>
      </p:sp>
    </p:spTree>
    <p:extLst>
      <p:ext uri="{BB962C8B-B14F-4D97-AF65-F5344CB8AC3E}">
        <p14:creationId xmlns:p14="http://schemas.microsoft.com/office/powerpoint/2010/main" val="12861025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52500" y="1344546"/>
            <a:ext cx="7239000" cy="623048"/>
          </a:xfrm>
        </p:spPr>
        <p:txBody>
          <a:bodyPr/>
          <a:lstStyle/>
          <a:p>
            <a:pPr algn="ctr" defTabSz="912813">
              <a:lnSpc>
                <a:spcPct val="100000"/>
              </a:lnSpc>
            </a:pPr>
            <a:r>
              <a:rPr lang="en-US" altLang="en-US" sz="3600" b="1" u="sng" dirty="0"/>
              <a:t>Some Problem Areas</a:t>
            </a:r>
            <a:endParaRPr lang="en-US" altLang="en-US" sz="2400" b="1" i="1" u="sng" dirty="0"/>
          </a:p>
        </p:txBody>
      </p:sp>
      <p:sp>
        <p:nvSpPr>
          <p:cNvPr id="2" name="Content Placeholder 1"/>
          <p:cNvSpPr>
            <a:spLocks noGrp="1"/>
          </p:cNvSpPr>
          <p:nvPr>
            <p:ph idx="1"/>
          </p:nvPr>
        </p:nvSpPr>
        <p:spPr>
          <a:xfrm>
            <a:off x="1028700" y="2407920"/>
            <a:ext cx="7086600" cy="2286000"/>
          </a:xfrm>
        </p:spPr>
        <p:txBody>
          <a:bodyPr/>
          <a:lstStyle/>
          <a:p>
            <a:pPr marL="0" indent="0">
              <a:spcBef>
                <a:spcPts val="0"/>
              </a:spcBef>
              <a:spcAft>
                <a:spcPts val="1200"/>
              </a:spcAft>
              <a:buClr>
                <a:srgbClr val="060606"/>
              </a:buClr>
              <a:buNone/>
              <a:tabLst>
                <a:tab pos="7827963" algn="r"/>
              </a:tabLst>
              <a:defRPr/>
            </a:pPr>
            <a:r>
              <a:rPr lang="en-US" sz="2800" b="1" u="sng" dirty="0">
                <a:solidFill>
                  <a:srgbClr val="060606"/>
                </a:solidFill>
                <a:latin typeface="+mj-lt"/>
                <a:ea typeface="ＭＳ Ｐゴシック" charset="-128"/>
              </a:rPr>
              <a:t>My best advice….if possible….</a:t>
            </a:r>
          </a:p>
          <a:p>
            <a:pPr marL="0" indent="0" algn="just">
              <a:spcBef>
                <a:spcPts val="0"/>
              </a:spcBef>
              <a:spcAft>
                <a:spcPts val="1200"/>
              </a:spcAft>
              <a:buClr>
                <a:srgbClr val="060606"/>
              </a:buClr>
              <a:buNone/>
              <a:tabLst>
                <a:tab pos="7827963" algn="r"/>
              </a:tabLst>
              <a:defRPr/>
            </a:pPr>
            <a:r>
              <a:rPr lang="en-US" sz="2800" b="1" dirty="0">
                <a:solidFill>
                  <a:srgbClr val="060606"/>
                </a:solidFill>
                <a:latin typeface="+mj-lt"/>
                <a:ea typeface="ＭＳ Ｐゴシック" charset="-128"/>
              </a:rPr>
              <a:t>Discuss these issues, decide who gets what, and then </a:t>
            </a:r>
            <a:r>
              <a:rPr lang="en-US" sz="2800" b="1" u="sng" dirty="0">
                <a:solidFill>
                  <a:srgbClr val="FF0000"/>
                </a:solidFill>
                <a:latin typeface="+mj-lt"/>
                <a:ea typeface="ＭＳ Ｐゴシック" charset="-128"/>
              </a:rPr>
              <a:t>PUT THAT IN THE DIVORCE AGREEMENT</a:t>
            </a:r>
            <a:r>
              <a:rPr lang="en-US" sz="2800" b="1" dirty="0">
                <a:solidFill>
                  <a:srgbClr val="060606"/>
                </a:solidFill>
                <a:latin typeface="+mj-lt"/>
                <a:ea typeface="ＭＳ Ｐゴシック" charset="-128"/>
              </a:rPr>
              <a:t>.</a:t>
            </a:r>
          </a:p>
        </p:txBody>
      </p:sp>
      <p:sp>
        <p:nvSpPr>
          <p:cNvPr id="6" name="TextBox 5">
            <a:extLst>
              <a:ext uri="{FF2B5EF4-FFF2-40B4-BE49-F238E27FC236}">
                <a16:creationId xmlns:a16="http://schemas.microsoft.com/office/drawing/2014/main" id="{77EA19BC-8198-4236-A6F6-CB52BAA35EDE}"/>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37 Divorce</a:t>
            </a:r>
          </a:p>
        </p:txBody>
      </p:sp>
    </p:spTree>
    <p:extLst>
      <p:ext uri="{BB962C8B-B14F-4D97-AF65-F5344CB8AC3E}">
        <p14:creationId xmlns:p14="http://schemas.microsoft.com/office/powerpoint/2010/main" val="31886331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52500" y="1344546"/>
            <a:ext cx="7239000" cy="623048"/>
          </a:xfrm>
        </p:spPr>
        <p:txBody>
          <a:bodyPr/>
          <a:lstStyle/>
          <a:p>
            <a:pPr algn="ctr" defTabSz="912813">
              <a:lnSpc>
                <a:spcPct val="100000"/>
              </a:lnSpc>
            </a:pPr>
            <a:r>
              <a:rPr lang="en-US" altLang="en-US" sz="3600" b="1" u="sng" dirty="0"/>
              <a:t>Major Warnings</a:t>
            </a:r>
            <a:endParaRPr lang="en-US" altLang="en-US" sz="2400" b="1" i="1" u="sng" dirty="0"/>
          </a:p>
        </p:txBody>
      </p:sp>
      <p:sp>
        <p:nvSpPr>
          <p:cNvPr id="2" name="Content Placeholder 1"/>
          <p:cNvSpPr>
            <a:spLocks noGrp="1"/>
          </p:cNvSpPr>
          <p:nvPr>
            <p:ph idx="1"/>
          </p:nvPr>
        </p:nvSpPr>
        <p:spPr>
          <a:xfrm>
            <a:off x="685800" y="2133600"/>
            <a:ext cx="7772400" cy="2286000"/>
          </a:xfrm>
        </p:spPr>
        <p:txBody>
          <a:bodyPr/>
          <a:lstStyle/>
          <a:p>
            <a:pPr marL="514350" indent="-514350" algn="just">
              <a:spcBef>
                <a:spcPts val="0"/>
              </a:spcBef>
              <a:spcAft>
                <a:spcPts val="1800"/>
              </a:spcAft>
              <a:buClr>
                <a:srgbClr val="060606"/>
              </a:buClr>
              <a:buFont typeface="+mj-lt"/>
              <a:buAutoNum type="arabicPeriod"/>
              <a:tabLst>
                <a:tab pos="7827963" algn="r"/>
              </a:tabLst>
              <a:defRPr/>
            </a:pPr>
            <a:r>
              <a:rPr lang="en-US" sz="2800" dirty="0">
                <a:solidFill>
                  <a:srgbClr val="060606"/>
                </a:solidFill>
                <a:latin typeface="+mj-lt"/>
                <a:ea typeface="ＭＳ Ｐゴシック" charset="-128"/>
              </a:rPr>
              <a:t>Immediately, once you become aware that a divorce/separation is imminent, have a meeting with both parties and discuss the issues relating to MFJ vs MFS.</a:t>
            </a:r>
          </a:p>
          <a:p>
            <a:pPr marL="514350" indent="-514350" algn="just">
              <a:spcBef>
                <a:spcPts val="0"/>
              </a:spcBef>
              <a:spcAft>
                <a:spcPts val="3000"/>
              </a:spcAft>
              <a:buClr>
                <a:srgbClr val="060606"/>
              </a:buClr>
              <a:buFont typeface="+mj-lt"/>
              <a:buAutoNum type="arabicPeriod"/>
              <a:tabLst>
                <a:tab pos="7827963" algn="r"/>
              </a:tabLst>
              <a:defRPr/>
            </a:pPr>
            <a:r>
              <a:rPr lang="en-US" sz="2800" dirty="0">
                <a:solidFill>
                  <a:srgbClr val="060606"/>
                </a:solidFill>
                <a:latin typeface="+mj-lt"/>
                <a:ea typeface="ＭＳ Ｐゴシック" charset="-128"/>
              </a:rPr>
              <a:t>Do NOT continue to represent both parties.</a:t>
            </a:r>
          </a:p>
          <a:p>
            <a:pPr marL="0" indent="0" algn="ctr">
              <a:spcBef>
                <a:spcPts val="0"/>
              </a:spcBef>
              <a:spcAft>
                <a:spcPts val="1800"/>
              </a:spcAft>
              <a:buClr>
                <a:srgbClr val="060606"/>
              </a:buClr>
              <a:buNone/>
              <a:tabLst>
                <a:tab pos="7827963" algn="r"/>
              </a:tabLst>
              <a:defRPr/>
            </a:pPr>
            <a:r>
              <a:rPr lang="en-US" sz="4000" b="1" u="sng" dirty="0">
                <a:solidFill>
                  <a:srgbClr val="FF0000"/>
                </a:solidFill>
                <a:latin typeface="+mj-lt"/>
                <a:ea typeface="ＭＳ Ｐゴシック" charset="-128"/>
              </a:rPr>
              <a:t>DOCUMENT all of this. CYA.</a:t>
            </a:r>
            <a:endParaRPr lang="en-US" sz="4000" b="1" dirty="0">
              <a:solidFill>
                <a:srgbClr val="FF0000"/>
              </a:solidFill>
              <a:latin typeface="+mj-lt"/>
              <a:ea typeface="ＭＳ Ｐゴシック" charset="-128"/>
            </a:endParaRPr>
          </a:p>
        </p:txBody>
      </p:sp>
      <p:sp>
        <p:nvSpPr>
          <p:cNvPr id="6" name="TextBox 5">
            <a:extLst>
              <a:ext uri="{FF2B5EF4-FFF2-40B4-BE49-F238E27FC236}">
                <a16:creationId xmlns:a16="http://schemas.microsoft.com/office/drawing/2014/main" id="{77EA19BC-8198-4236-A6F6-CB52BAA35EDE}"/>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37 Divorce</a:t>
            </a:r>
          </a:p>
        </p:txBody>
      </p:sp>
    </p:spTree>
    <p:extLst>
      <p:ext uri="{BB962C8B-B14F-4D97-AF65-F5344CB8AC3E}">
        <p14:creationId xmlns:p14="http://schemas.microsoft.com/office/powerpoint/2010/main" val="29135555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A7CFE5-4334-4AE3-9D63-206AD24271D3}"/>
              </a:ext>
            </a:extLst>
          </p:cNvPr>
          <p:cNvSpPr>
            <a:spLocks noGrp="1"/>
          </p:cNvSpPr>
          <p:nvPr>
            <p:ph idx="1"/>
          </p:nvPr>
        </p:nvSpPr>
        <p:spPr>
          <a:xfrm>
            <a:off x="917575" y="1447800"/>
            <a:ext cx="7369175" cy="4648200"/>
          </a:xfrm>
          <a:solidFill>
            <a:schemeClr val="accent1"/>
          </a:solidFill>
        </p:spPr>
        <p:txBody>
          <a:bodyPr/>
          <a:lstStyle/>
          <a:p>
            <a:endParaRPr lang="en-US" dirty="0"/>
          </a:p>
        </p:txBody>
      </p:sp>
    </p:spTree>
    <p:extLst>
      <p:ext uri="{BB962C8B-B14F-4D97-AF65-F5344CB8AC3E}">
        <p14:creationId xmlns:p14="http://schemas.microsoft.com/office/powerpoint/2010/main" val="753144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90600" y="337066"/>
            <a:ext cx="7239000" cy="971782"/>
          </a:xfrm>
        </p:spPr>
        <p:txBody>
          <a:bodyPr/>
          <a:lstStyle/>
          <a:p>
            <a:pPr algn="ctr" defTabSz="912813"/>
            <a:r>
              <a:rPr lang="en-US" altLang="en-US" sz="3200" b="1" dirty="0"/>
              <a:t>Chapter 38</a:t>
            </a:r>
            <a:br>
              <a:rPr lang="en-US" altLang="en-US" sz="3200" b="1" dirty="0"/>
            </a:br>
            <a:r>
              <a:rPr lang="en-US" altLang="en-US" sz="3200" b="1" dirty="0"/>
              <a:t>Decedent’s Final Return</a:t>
            </a:r>
            <a:endParaRPr lang="en-US" altLang="en-US" sz="2400" b="1" i="1" dirty="0"/>
          </a:p>
        </p:txBody>
      </p:sp>
      <p:sp>
        <p:nvSpPr>
          <p:cNvPr id="2" name="Content Placeholder 1"/>
          <p:cNvSpPr>
            <a:spLocks noGrp="1"/>
          </p:cNvSpPr>
          <p:nvPr>
            <p:ph idx="1"/>
          </p:nvPr>
        </p:nvSpPr>
        <p:spPr>
          <a:xfrm>
            <a:off x="928810" y="2465150"/>
            <a:ext cx="7473950" cy="1783086"/>
          </a:xfrm>
        </p:spPr>
        <p:txBody>
          <a:bodyPr/>
          <a:lstStyle/>
          <a:p>
            <a:pPr marL="0" indent="0" algn="ctr">
              <a:lnSpc>
                <a:spcPct val="90000"/>
              </a:lnSpc>
              <a:buNone/>
              <a:defRPr/>
            </a:pPr>
            <a:endParaRPr lang="en-US" i="1" dirty="0">
              <a:ea typeface="ＭＳ Ｐゴシック" charset="-128"/>
            </a:endParaRPr>
          </a:p>
          <a:p>
            <a:pPr marL="0" indent="0" algn="ctr">
              <a:spcBef>
                <a:spcPts val="0"/>
              </a:spcBef>
              <a:spcAft>
                <a:spcPts val="600"/>
              </a:spcAft>
              <a:buNone/>
              <a:defRPr/>
            </a:pPr>
            <a:r>
              <a:rPr lang="en-US" b="1" dirty="0">
                <a:solidFill>
                  <a:srgbClr val="060606"/>
                </a:solidFill>
                <a:latin typeface="+mj-lt"/>
                <a:ea typeface="ＭＳ Ｐゴシック" charset="-128"/>
              </a:rPr>
              <a:t>Presented by:</a:t>
            </a:r>
          </a:p>
          <a:p>
            <a:pPr marL="0" indent="0" algn="ctr">
              <a:spcBef>
                <a:spcPts val="0"/>
              </a:spcBef>
              <a:spcAft>
                <a:spcPts val="600"/>
              </a:spcAft>
              <a:buNone/>
              <a:defRPr/>
            </a:pPr>
            <a:r>
              <a:rPr lang="en-US" b="1" dirty="0">
                <a:solidFill>
                  <a:srgbClr val="060606"/>
                </a:solidFill>
                <a:latin typeface="Times New Roman" panose="02020603050405020304" pitchFamily="18" charset="0"/>
                <a:ea typeface="ＭＳ Ｐゴシック" charset="-128"/>
                <a:cs typeface="Times New Roman" panose="02020603050405020304" pitchFamily="18" charset="0"/>
              </a:rPr>
              <a:t>Michael A. Gordon, CPA</a:t>
            </a:r>
          </a:p>
          <a:p>
            <a:pPr marL="0" indent="0" algn="ctr">
              <a:spcBef>
                <a:spcPts val="0"/>
              </a:spcBef>
              <a:spcAft>
                <a:spcPts val="600"/>
              </a:spcAft>
              <a:buNone/>
              <a:defRPr/>
            </a:pPr>
            <a:r>
              <a:rPr lang="en-US" b="1" i="1" dirty="0">
                <a:solidFill>
                  <a:srgbClr val="FF0000"/>
                </a:solidFill>
                <a:latin typeface="Times New Roman" panose="02020603050405020304" pitchFamily="18" charset="0"/>
                <a:ea typeface="ＭＳ Ｐゴシック" charset="-128"/>
                <a:cs typeface="Times New Roman" panose="02020603050405020304" pitchFamily="18" charset="0"/>
              </a:rPr>
              <a:t>Not Your Basic Bean Counter</a:t>
            </a:r>
            <a:endParaRPr lang="en-US" i="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62000" y="5105400"/>
            <a:ext cx="4374916"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FF8000"/>
                </a:solidFill>
                <a:effectLst/>
                <a:uLnTx/>
                <a:uFillTx/>
                <a:latin typeface="Arial"/>
                <a:ea typeface="ＭＳ Ｐゴシック" pitchFamily="-106" charset="-128"/>
                <a:cs typeface="Arial" charset="0"/>
              </a:rPr>
              <a:t>Gear Up Tax Seminars</a:t>
            </a:r>
            <a:endParaRPr kumimoji="0" lang="en-US" sz="2400" b="0" i="0" u="none"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3" name="TextBox 2"/>
          <p:cNvSpPr txBox="1"/>
          <p:nvPr/>
        </p:nvSpPr>
        <p:spPr>
          <a:xfrm>
            <a:off x="8439705" y="152400"/>
            <a:ext cx="60960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b="1" dirty="0">
                <a:solidFill>
                  <a:srgbClr val="FF8000"/>
                </a:solidFill>
              </a:rPr>
              <a:t>533</a:t>
            </a:r>
            <a:endParaRPr kumimoji="0" lang="en-US" sz="1800" b="1" i="0" u="none" strike="noStrike" kern="1200" cap="none" spc="0" normalizeH="0" baseline="0" noProof="0" dirty="0">
              <a:ln>
                <a:noFill/>
              </a:ln>
              <a:solidFill>
                <a:srgbClr val="FF8000"/>
              </a:solidFill>
              <a:effectLst/>
              <a:uLnTx/>
              <a:uFillTx/>
              <a:latin typeface="Arial" charset="0"/>
              <a:ea typeface="ＭＳ Ｐゴシック" pitchFamily="34" charset="-128"/>
              <a:cs typeface="Arial" charset="0"/>
            </a:endParaRPr>
          </a:p>
        </p:txBody>
      </p:sp>
    </p:spTree>
    <p:extLst>
      <p:ext uri="{BB962C8B-B14F-4D97-AF65-F5344CB8AC3E}">
        <p14:creationId xmlns:p14="http://schemas.microsoft.com/office/powerpoint/2010/main" val="3055807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9512" y="1219200"/>
            <a:ext cx="2484976"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sng" strike="noStrike" kern="0" cap="none" spc="0" normalizeH="0" baseline="0" noProof="0" dirty="0">
                <a:ln>
                  <a:noFill/>
                </a:ln>
                <a:solidFill>
                  <a:srgbClr val="FF8000"/>
                </a:solidFill>
                <a:effectLst/>
                <a:uLnTx/>
                <a:uFillTx/>
                <a:latin typeface="Arial"/>
                <a:ea typeface="ＭＳ Ｐゴシック" pitchFamily="-106" charset="-128"/>
                <a:cs typeface="Arial" charset="0"/>
              </a:rPr>
              <a:t>What’s New</a:t>
            </a:r>
            <a:endParaRPr kumimoji="0" lang="en-US" sz="2400" b="1" i="0" u="sng"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7" name="Content Placeholder 1">
            <a:extLst>
              <a:ext uri="{FF2B5EF4-FFF2-40B4-BE49-F238E27FC236}">
                <a16:creationId xmlns:a16="http://schemas.microsoft.com/office/drawing/2014/main" id="{3862739F-034A-4F39-924E-164718C2D007}"/>
              </a:ext>
            </a:extLst>
          </p:cNvPr>
          <p:cNvSpPr>
            <a:spLocks noGrp="1"/>
          </p:cNvSpPr>
          <p:nvPr>
            <p:ph idx="1"/>
          </p:nvPr>
        </p:nvSpPr>
        <p:spPr>
          <a:xfrm>
            <a:off x="928810" y="2465150"/>
            <a:ext cx="7473950" cy="1878250"/>
          </a:xfrm>
        </p:spPr>
        <p:txBody>
          <a:bodyPr/>
          <a:lstStyle/>
          <a:p>
            <a:pPr marL="0" indent="0" algn="ctr">
              <a:spcBef>
                <a:spcPts val="0"/>
              </a:spcBef>
              <a:spcAft>
                <a:spcPts val="600"/>
              </a:spcAft>
              <a:buNone/>
              <a:defRPr/>
            </a:pPr>
            <a:r>
              <a:rPr lang="en-US" sz="2800" b="1" dirty="0">
                <a:solidFill>
                  <a:srgbClr val="060606"/>
                </a:solidFill>
                <a:latin typeface="+mj-lt"/>
                <a:ea typeface="ＭＳ Ｐゴシック" charset="-128"/>
              </a:rPr>
              <a:t>Biggest item is the passage of the TCJA, along with the recent passage of the “clarifying” proposed regulations is August 2018.</a:t>
            </a:r>
            <a:endParaRPr lang="en-US" sz="2800" i="1"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3A029C2-B6D9-4418-BA40-1B672A5EB421}"/>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33 Pass-Through Entities</a:t>
            </a:r>
          </a:p>
        </p:txBody>
      </p:sp>
    </p:spTree>
    <p:extLst>
      <p:ext uri="{BB962C8B-B14F-4D97-AF65-F5344CB8AC3E}">
        <p14:creationId xmlns:p14="http://schemas.microsoft.com/office/powerpoint/2010/main" val="8282107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6D60CB6-6DE3-4F10-B700-FCF63ED6B2DD}"/>
              </a:ext>
            </a:extLst>
          </p:cNvPr>
          <p:cNvSpPr txBox="1"/>
          <p:nvPr/>
        </p:nvSpPr>
        <p:spPr>
          <a:xfrm>
            <a:off x="457200" y="1600200"/>
            <a:ext cx="8229600" cy="1323439"/>
          </a:xfrm>
          <a:prstGeom prst="rect">
            <a:avLst/>
          </a:prstGeom>
          <a:noFill/>
        </p:spPr>
        <p:txBody>
          <a:bodyPr wrap="square" rtlCol="0">
            <a:spAutoFit/>
          </a:bodyPr>
          <a:lstStyle/>
          <a:p>
            <a:pPr algn="ctr"/>
            <a:r>
              <a:rPr lang="en-US" sz="4000" b="1" u="sng" dirty="0">
                <a:solidFill>
                  <a:srgbClr val="060606"/>
                </a:solidFill>
              </a:rPr>
              <a:t>My cardinal rule regarding trust and estate tax returns</a:t>
            </a:r>
          </a:p>
        </p:txBody>
      </p:sp>
      <p:sp>
        <p:nvSpPr>
          <p:cNvPr id="8" name="TextBox 7">
            <a:extLst>
              <a:ext uri="{FF2B5EF4-FFF2-40B4-BE49-F238E27FC236}">
                <a16:creationId xmlns:a16="http://schemas.microsoft.com/office/drawing/2014/main" id="{ED70104A-A150-48C9-A5B7-8D5CF73409C3}"/>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38 Decedent’s Final Return</a:t>
            </a:r>
          </a:p>
        </p:txBody>
      </p:sp>
      <p:sp>
        <p:nvSpPr>
          <p:cNvPr id="10" name="TextBox 9">
            <a:extLst>
              <a:ext uri="{FF2B5EF4-FFF2-40B4-BE49-F238E27FC236}">
                <a16:creationId xmlns:a16="http://schemas.microsoft.com/office/drawing/2014/main" id="{82457BAA-C79C-4C8B-95C7-992E9BCADAAD}"/>
              </a:ext>
            </a:extLst>
          </p:cNvPr>
          <p:cNvSpPr txBox="1"/>
          <p:nvPr/>
        </p:nvSpPr>
        <p:spPr>
          <a:xfrm>
            <a:off x="1104900" y="3429000"/>
            <a:ext cx="6934200" cy="2123658"/>
          </a:xfrm>
          <a:prstGeom prst="rect">
            <a:avLst/>
          </a:prstGeom>
          <a:noFill/>
        </p:spPr>
        <p:txBody>
          <a:bodyPr wrap="square" rtlCol="0">
            <a:spAutoFit/>
          </a:bodyPr>
          <a:lstStyle/>
          <a:p>
            <a:pPr algn="ctr"/>
            <a:r>
              <a:rPr lang="en-US" sz="6600" i="1" u="sng" dirty="0">
                <a:solidFill>
                  <a:srgbClr val="FF0000"/>
                </a:solidFill>
                <a:latin typeface="Castellar" panose="020A0402060406010301" pitchFamily="18" charset="0"/>
              </a:rPr>
              <a:t>STICK TO THE KNITTING</a:t>
            </a:r>
          </a:p>
        </p:txBody>
      </p:sp>
    </p:spTree>
    <p:extLst>
      <p:ext uri="{BB962C8B-B14F-4D97-AF65-F5344CB8AC3E}">
        <p14:creationId xmlns:p14="http://schemas.microsoft.com/office/powerpoint/2010/main" val="1923283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A7CFE5-4334-4AE3-9D63-206AD24271D3}"/>
              </a:ext>
            </a:extLst>
          </p:cNvPr>
          <p:cNvSpPr>
            <a:spLocks noGrp="1"/>
          </p:cNvSpPr>
          <p:nvPr>
            <p:ph idx="1"/>
          </p:nvPr>
        </p:nvSpPr>
        <p:spPr>
          <a:xfrm>
            <a:off x="917575" y="1447800"/>
            <a:ext cx="7369175" cy="4648200"/>
          </a:xfrm>
          <a:solidFill>
            <a:schemeClr val="accent1"/>
          </a:solidFill>
        </p:spPr>
        <p:txBody>
          <a:bodyPr/>
          <a:lstStyle/>
          <a:p>
            <a:endParaRPr lang="en-US" dirty="0"/>
          </a:p>
        </p:txBody>
      </p:sp>
    </p:spTree>
    <p:extLst>
      <p:ext uri="{BB962C8B-B14F-4D97-AF65-F5344CB8AC3E}">
        <p14:creationId xmlns:p14="http://schemas.microsoft.com/office/powerpoint/2010/main" val="18860337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90600" y="337066"/>
            <a:ext cx="7239000" cy="971782"/>
          </a:xfrm>
        </p:spPr>
        <p:txBody>
          <a:bodyPr/>
          <a:lstStyle/>
          <a:p>
            <a:pPr algn="ctr" defTabSz="912813"/>
            <a:r>
              <a:rPr lang="en-US" altLang="en-US" sz="3200" b="1" dirty="0"/>
              <a:t>Chapter 39</a:t>
            </a:r>
            <a:br>
              <a:rPr lang="en-US" altLang="en-US" sz="3200" b="1" dirty="0"/>
            </a:br>
            <a:r>
              <a:rPr lang="en-US" altLang="en-US" sz="3200" b="1" dirty="0"/>
              <a:t>Foreign Income, Accounts &amp; Credits</a:t>
            </a:r>
            <a:endParaRPr lang="en-US" altLang="en-US" sz="2400" b="1" i="1" dirty="0"/>
          </a:p>
        </p:txBody>
      </p:sp>
      <p:sp>
        <p:nvSpPr>
          <p:cNvPr id="2" name="Content Placeholder 1"/>
          <p:cNvSpPr>
            <a:spLocks noGrp="1"/>
          </p:cNvSpPr>
          <p:nvPr>
            <p:ph idx="1"/>
          </p:nvPr>
        </p:nvSpPr>
        <p:spPr>
          <a:xfrm>
            <a:off x="928810" y="2465150"/>
            <a:ext cx="7473950" cy="1783086"/>
          </a:xfrm>
        </p:spPr>
        <p:txBody>
          <a:bodyPr/>
          <a:lstStyle/>
          <a:p>
            <a:pPr marL="0" indent="0" algn="ctr">
              <a:lnSpc>
                <a:spcPct val="90000"/>
              </a:lnSpc>
              <a:buNone/>
              <a:defRPr/>
            </a:pPr>
            <a:endParaRPr lang="en-US" i="1" dirty="0">
              <a:ea typeface="ＭＳ Ｐゴシック" charset="-128"/>
            </a:endParaRPr>
          </a:p>
          <a:p>
            <a:pPr marL="0" indent="0" algn="ctr">
              <a:spcBef>
                <a:spcPts val="0"/>
              </a:spcBef>
              <a:spcAft>
                <a:spcPts val="600"/>
              </a:spcAft>
              <a:buNone/>
              <a:defRPr/>
            </a:pPr>
            <a:r>
              <a:rPr lang="en-US" b="1" dirty="0">
                <a:solidFill>
                  <a:srgbClr val="060606"/>
                </a:solidFill>
                <a:latin typeface="+mj-lt"/>
                <a:ea typeface="ＭＳ Ｐゴシック" charset="-128"/>
              </a:rPr>
              <a:t>Presented by:</a:t>
            </a:r>
          </a:p>
          <a:p>
            <a:pPr marL="0" indent="0" algn="ctr">
              <a:spcBef>
                <a:spcPts val="0"/>
              </a:spcBef>
              <a:spcAft>
                <a:spcPts val="600"/>
              </a:spcAft>
              <a:buNone/>
              <a:defRPr/>
            </a:pPr>
            <a:r>
              <a:rPr lang="en-US" b="1" dirty="0">
                <a:solidFill>
                  <a:srgbClr val="060606"/>
                </a:solidFill>
                <a:latin typeface="Times New Roman" panose="02020603050405020304" pitchFamily="18" charset="0"/>
                <a:ea typeface="ＭＳ Ｐゴシック" charset="-128"/>
                <a:cs typeface="Times New Roman" panose="02020603050405020304" pitchFamily="18" charset="0"/>
              </a:rPr>
              <a:t>Michael A. Gordon, CPA</a:t>
            </a:r>
          </a:p>
          <a:p>
            <a:pPr marL="0" indent="0" algn="ctr">
              <a:spcBef>
                <a:spcPts val="0"/>
              </a:spcBef>
              <a:spcAft>
                <a:spcPts val="600"/>
              </a:spcAft>
              <a:buNone/>
              <a:defRPr/>
            </a:pPr>
            <a:r>
              <a:rPr lang="en-US" b="1" i="1" dirty="0">
                <a:solidFill>
                  <a:srgbClr val="FF0000"/>
                </a:solidFill>
                <a:latin typeface="Times New Roman" panose="02020603050405020304" pitchFamily="18" charset="0"/>
                <a:ea typeface="ＭＳ Ｐゴシック" charset="-128"/>
                <a:cs typeface="Times New Roman" panose="02020603050405020304" pitchFamily="18" charset="0"/>
              </a:rPr>
              <a:t>Not Your Basic Bean Counter</a:t>
            </a:r>
            <a:endParaRPr lang="en-US" i="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62000" y="5105400"/>
            <a:ext cx="4374916"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FF8000"/>
                </a:solidFill>
                <a:effectLst/>
                <a:uLnTx/>
                <a:uFillTx/>
                <a:latin typeface="Arial"/>
                <a:ea typeface="ＭＳ Ｐゴシック" pitchFamily="-106" charset="-128"/>
                <a:cs typeface="Arial" charset="0"/>
              </a:rPr>
              <a:t>Gear Up Tax Seminars</a:t>
            </a:r>
            <a:endParaRPr kumimoji="0" lang="en-US" sz="2400" b="0" i="0" u="none"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3" name="TextBox 2"/>
          <p:cNvSpPr txBox="1"/>
          <p:nvPr/>
        </p:nvSpPr>
        <p:spPr>
          <a:xfrm>
            <a:off x="8439705" y="152400"/>
            <a:ext cx="60960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b="1" dirty="0">
                <a:solidFill>
                  <a:srgbClr val="FF8000"/>
                </a:solidFill>
              </a:rPr>
              <a:t>545</a:t>
            </a:r>
            <a:endParaRPr kumimoji="0" lang="en-US" sz="1800" b="1" i="0" u="none" strike="noStrike" kern="1200" cap="none" spc="0" normalizeH="0" baseline="0" noProof="0" dirty="0">
              <a:ln>
                <a:noFill/>
              </a:ln>
              <a:solidFill>
                <a:srgbClr val="FF8000"/>
              </a:solidFill>
              <a:effectLst/>
              <a:uLnTx/>
              <a:uFillTx/>
              <a:latin typeface="Arial" charset="0"/>
              <a:ea typeface="ＭＳ Ｐゴシック" pitchFamily="34" charset="-128"/>
              <a:cs typeface="Arial" charset="0"/>
            </a:endParaRPr>
          </a:p>
        </p:txBody>
      </p:sp>
    </p:spTree>
    <p:extLst>
      <p:ext uri="{BB962C8B-B14F-4D97-AF65-F5344CB8AC3E}">
        <p14:creationId xmlns:p14="http://schemas.microsoft.com/office/powerpoint/2010/main" val="37422949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90600" y="337066"/>
            <a:ext cx="7239000" cy="971782"/>
          </a:xfrm>
        </p:spPr>
        <p:txBody>
          <a:bodyPr/>
          <a:lstStyle/>
          <a:p>
            <a:pPr algn="ctr" defTabSz="912813"/>
            <a:r>
              <a:rPr lang="en-US" altLang="en-US" sz="3200" b="1" dirty="0"/>
              <a:t>Chapter 39</a:t>
            </a:r>
            <a:br>
              <a:rPr lang="en-US" altLang="en-US" sz="3200" b="1" dirty="0"/>
            </a:br>
            <a:r>
              <a:rPr lang="en-US" altLang="en-US" sz="3200" b="1" dirty="0"/>
              <a:t>Foreign Income, Accounts &amp; Credits</a:t>
            </a:r>
            <a:endParaRPr lang="en-US" altLang="en-US" sz="2400" b="1" i="1" dirty="0"/>
          </a:p>
        </p:txBody>
      </p:sp>
      <p:sp>
        <p:nvSpPr>
          <p:cNvPr id="2" name="Content Placeholder 1"/>
          <p:cNvSpPr>
            <a:spLocks noGrp="1"/>
          </p:cNvSpPr>
          <p:nvPr>
            <p:ph idx="1"/>
          </p:nvPr>
        </p:nvSpPr>
        <p:spPr>
          <a:xfrm>
            <a:off x="1094520" y="2438400"/>
            <a:ext cx="6954960" cy="1783086"/>
          </a:xfrm>
        </p:spPr>
        <p:txBody>
          <a:bodyPr/>
          <a:lstStyle/>
          <a:p>
            <a:pPr marL="0" indent="0" algn="ctr">
              <a:spcBef>
                <a:spcPts val="0"/>
              </a:spcBef>
              <a:spcAft>
                <a:spcPts val="600"/>
              </a:spcAft>
              <a:buNone/>
              <a:defRPr/>
            </a:pPr>
            <a:r>
              <a:rPr lang="en-US" sz="3200" b="1" dirty="0">
                <a:solidFill>
                  <a:srgbClr val="060606"/>
                </a:solidFill>
                <a:ea typeface="ＭＳ Ｐゴシック" charset="-128"/>
              </a:rPr>
              <a:t>This chapter is a good resource for the subject. We will NOT be covering this today.</a:t>
            </a:r>
            <a:endParaRPr lang="en-US" sz="3200" i="1" dirty="0">
              <a:solidFill>
                <a:srgbClr val="FF0000"/>
              </a:solidFill>
              <a:cs typeface="Times New Roman" panose="02020603050405020304" pitchFamily="18" charset="0"/>
            </a:endParaRPr>
          </a:p>
        </p:txBody>
      </p:sp>
      <p:sp>
        <p:nvSpPr>
          <p:cNvPr id="3" name="TextBox 2"/>
          <p:cNvSpPr txBox="1"/>
          <p:nvPr/>
        </p:nvSpPr>
        <p:spPr>
          <a:xfrm>
            <a:off x="8439705" y="152400"/>
            <a:ext cx="60960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b="1" dirty="0">
                <a:solidFill>
                  <a:srgbClr val="FF8000"/>
                </a:solidFill>
              </a:rPr>
              <a:t>545</a:t>
            </a:r>
            <a:endParaRPr kumimoji="0" lang="en-US" sz="1800" b="1" i="0" u="none" strike="noStrike" kern="1200" cap="none" spc="0" normalizeH="0" baseline="0" noProof="0" dirty="0">
              <a:ln>
                <a:noFill/>
              </a:ln>
              <a:solidFill>
                <a:srgbClr val="FF8000"/>
              </a:solidFill>
              <a:effectLst/>
              <a:uLnTx/>
              <a:uFillTx/>
              <a:latin typeface="Arial" charset="0"/>
              <a:ea typeface="ＭＳ Ｐゴシック" pitchFamily="34" charset="-128"/>
              <a:cs typeface="Arial" charset="0"/>
            </a:endParaRPr>
          </a:p>
        </p:txBody>
      </p:sp>
    </p:spTree>
    <p:extLst>
      <p:ext uri="{BB962C8B-B14F-4D97-AF65-F5344CB8AC3E}">
        <p14:creationId xmlns:p14="http://schemas.microsoft.com/office/powerpoint/2010/main" val="38003030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A7CFE5-4334-4AE3-9D63-206AD24271D3}"/>
              </a:ext>
            </a:extLst>
          </p:cNvPr>
          <p:cNvSpPr>
            <a:spLocks noGrp="1"/>
          </p:cNvSpPr>
          <p:nvPr>
            <p:ph idx="1"/>
          </p:nvPr>
        </p:nvSpPr>
        <p:spPr>
          <a:xfrm>
            <a:off x="917575" y="1447800"/>
            <a:ext cx="7369175" cy="4648200"/>
          </a:xfrm>
          <a:solidFill>
            <a:schemeClr val="accent1"/>
          </a:solidFill>
        </p:spPr>
        <p:txBody>
          <a:bodyPr/>
          <a:lstStyle/>
          <a:p>
            <a:endParaRPr lang="en-US" dirty="0"/>
          </a:p>
        </p:txBody>
      </p:sp>
    </p:spTree>
    <p:extLst>
      <p:ext uri="{BB962C8B-B14F-4D97-AF65-F5344CB8AC3E}">
        <p14:creationId xmlns:p14="http://schemas.microsoft.com/office/powerpoint/2010/main" val="22167722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07DDDE-4012-4117-BB55-BB02E4F16376}" type="slidenum">
              <a:rPr kumimoji="0" lang="en-US" sz="16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sz="1600" b="0" i="0" u="none" strike="noStrike" kern="1200" cap="none" spc="0" normalizeH="0" baseline="0" noProof="0" dirty="0">
              <a:ln>
                <a:noFill/>
              </a:ln>
              <a:solidFill>
                <a:prstClr val="white"/>
              </a:solidFill>
              <a:effectLst/>
              <a:uLnTx/>
              <a:uFillTx/>
              <a:latin typeface="Arial" charset="0"/>
              <a:ea typeface="+mn-ea"/>
              <a:cs typeface="+mn-cs"/>
            </a:endParaRPr>
          </a:p>
        </p:txBody>
      </p:sp>
      <p:pic>
        <p:nvPicPr>
          <p:cNvPr id="6146" name="Picture 2" descr="http://zdnet4.cbsistatic.com/hub/i/2014/08/18/aaf85bc0-26bf-11e4-8c7f-00505685119a/86b8690e641b0266c03abb43e88bfe99/the-end-of-social.jpg">
            <a:extLst>
              <a:ext uri="{FF2B5EF4-FFF2-40B4-BE49-F238E27FC236}">
                <a16:creationId xmlns:a16="http://schemas.microsoft.com/office/drawing/2014/main" id="{437596C3-3DF6-4FFB-99B6-20E9C04C70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 y="88864"/>
            <a:ext cx="8343900" cy="629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8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9512" y="1219200"/>
            <a:ext cx="2484976"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sng" strike="noStrike" kern="0" cap="none" spc="0" normalizeH="0" baseline="0" noProof="0" dirty="0">
                <a:ln>
                  <a:noFill/>
                </a:ln>
                <a:solidFill>
                  <a:srgbClr val="FF8000"/>
                </a:solidFill>
                <a:effectLst/>
                <a:uLnTx/>
                <a:uFillTx/>
                <a:latin typeface="Arial"/>
                <a:ea typeface="ＭＳ Ｐゴシック" pitchFamily="-106" charset="-128"/>
                <a:cs typeface="Arial" charset="0"/>
              </a:rPr>
              <a:t>What’s New</a:t>
            </a:r>
            <a:endParaRPr kumimoji="0" lang="en-US" sz="2400" b="1" i="0" u="sng"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7" name="Content Placeholder 1">
            <a:extLst>
              <a:ext uri="{FF2B5EF4-FFF2-40B4-BE49-F238E27FC236}">
                <a16:creationId xmlns:a16="http://schemas.microsoft.com/office/drawing/2014/main" id="{3862739F-034A-4F39-924E-164718C2D007}"/>
              </a:ext>
            </a:extLst>
          </p:cNvPr>
          <p:cNvSpPr>
            <a:spLocks noGrp="1"/>
          </p:cNvSpPr>
          <p:nvPr>
            <p:ph idx="1"/>
          </p:nvPr>
        </p:nvSpPr>
        <p:spPr>
          <a:xfrm>
            <a:off x="1022777" y="2209800"/>
            <a:ext cx="7098445" cy="2286000"/>
          </a:xfrm>
        </p:spPr>
        <p:txBody>
          <a:bodyPr/>
          <a:lstStyle/>
          <a:p>
            <a:pPr marL="0" indent="0">
              <a:spcBef>
                <a:spcPts val="0"/>
              </a:spcBef>
              <a:spcAft>
                <a:spcPts val="600"/>
              </a:spcAft>
              <a:buNone/>
              <a:defRPr/>
            </a:pPr>
            <a:r>
              <a:rPr lang="en-US" sz="2800" b="1" dirty="0">
                <a:solidFill>
                  <a:srgbClr val="060606"/>
                </a:solidFill>
                <a:latin typeface="+mj-lt"/>
                <a:ea typeface="ＭＳ Ｐゴシック" charset="-128"/>
              </a:rPr>
              <a:t>There are a few items of interest…</a:t>
            </a:r>
          </a:p>
          <a:p>
            <a:pPr marL="576263">
              <a:spcBef>
                <a:spcPts val="0"/>
              </a:spcBef>
              <a:spcAft>
                <a:spcPts val="1800"/>
              </a:spcAft>
              <a:buClrTx/>
              <a:buFont typeface="Arial" panose="020B0604020202020204" pitchFamily="34" charset="0"/>
              <a:buChar char="•"/>
              <a:defRPr/>
            </a:pPr>
            <a:r>
              <a:rPr lang="en-US" sz="2800" b="1" i="1" dirty="0">
                <a:solidFill>
                  <a:srgbClr val="060606"/>
                </a:solidFill>
                <a:latin typeface="+mj-lt"/>
                <a:ea typeface="ＭＳ Ｐゴシック" charset="-128"/>
                <a:cs typeface="Times New Roman" panose="02020603050405020304" pitchFamily="18" charset="0"/>
              </a:rPr>
              <a:t>The new QBID for S corps, LLCs and partnerships.</a:t>
            </a:r>
          </a:p>
          <a:p>
            <a:pPr marL="576263">
              <a:spcBef>
                <a:spcPts val="0"/>
              </a:spcBef>
              <a:spcAft>
                <a:spcPts val="600"/>
              </a:spcAft>
              <a:buClrTx/>
              <a:buFont typeface="Arial" panose="020B0604020202020204" pitchFamily="34" charset="0"/>
              <a:buChar char="•"/>
              <a:defRPr/>
            </a:pPr>
            <a:r>
              <a:rPr lang="en-US" sz="2800" b="1" i="1" dirty="0">
                <a:solidFill>
                  <a:srgbClr val="FF0000"/>
                </a:solidFill>
                <a:latin typeface="+mj-lt"/>
                <a:ea typeface="ＭＳ Ｐゴシック" charset="-128"/>
                <a:cs typeface="Times New Roman" panose="02020603050405020304" pitchFamily="18" charset="0"/>
              </a:rPr>
              <a:t>We will discuss this in Chapter 32.</a:t>
            </a:r>
          </a:p>
        </p:txBody>
      </p:sp>
      <p:sp>
        <p:nvSpPr>
          <p:cNvPr id="8" name="TextBox 7">
            <a:extLst>
              <a:ext uri="{FF2B5EF4-FFF2-40B4-BE49-F238E27FC236}">
                <a16:creationId xmlns:a16="http://schemas.microsoft.com/office/drawing/2014/main" id="{83A029C2-B6D9-4418-BA40-1B672A5EB421}"/>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33 Pass-Through Entities</a:t>
            </a:r>
          </a:p>
        </p:txBody>
      </p:sp>
    </p:spTree>
    <p:extLst>
      <p:ext uri="{BB962C8B-B14F-4D97-AF65-F5344CB8AC3E}">
        <p14:creationId xmlns:p14="http://schemas.microsoft.com/office/powerpoint/2010/main" val="230078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9512" y="1219200"/>
            <a:ext cx="2484976" cy="5847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sng" strike="noStrike" kern="0" cap="none" spc="0" normalizeH="0" baseline="0" noProof="0" dirty="0">
                <a:ln>
                  <a:noFill/>
                </a:ln>
                <a:solidFill>
                  <a:srgbClr val="FF8000"/>
                </a:solidFill>
                <a:effectLst/>
                <a:uLnTx/>
                <a:uFillTx/>
                <a:latin typeface="Arial"/>
                <a:ea typeface="ＭＳ Ｐゴシック" pitchFamily="-106" charset="-128"/>
                <a:cs typeface="Arial" charset="0"/>
              </a:rPr>
              <a:t>What’s New</a:t>
            </a:r>
            <a:endParaRPr kumimoji="0" lang="en-US" sz="2400" b="1" i="0" u="sng"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7" name="Content Placeholder 1">
            <a:extLst>
              <a:ext uri="{FF2B5EF4-FFF2-40B4-BE49-F238E27FC236}">
                <a16:creationId xmlns:a16="http://schemas.microsoft.com/office/drawing/2014/main" id="{3862739F-034A-4F39-924E-164718C2D007}"/>
              </a:ext>
            </a:extLst>
          </p:cNvPr>
          <p:cNvSpPr>
            <a:spLocks noGrp="1"/>
          </p:cNvSpPr>
          <p:nvPr>
            <p:ph idx="1"/>
          </p:nvPr>
        </p:nvSpPr>
        <p:spPr>
          <a:xfrm>
            <a:off x="779712" y="2057400"/>
            <a:ext cx="7681790" cy="3429000"/>
          </a:xfrm>
        </p:spPr>
        <p:txBody>
          <a:bodyPr/>
          <a:lstStyle/>
          <a:p>
            <a:pPr marL="0" indent="0">
              <a:spcBef>
                <a:spcPts val="0"/>
              </a:spcBef>
              <a:spcAft>
                <a:spcPts val="600"/>
              </a:spcAft>
              <a:buNone/>
              <a:defRPr/>
            </a:pPr>
            <a:r>
              <a:rPr lang="en-US" sz="2800" b="1" dirty="0">
                <a:solidFill>
                  <a:srgbClr val="060606"/>
                </a:solidFill>
                <a:latin typeface="+mj-lt"/>
                <a:ea typeface="ＭＳ Ｐゴシック" charset="-128"/>
              </a:rPr>
              <a:t>There are a few items of interest…</a:t>
            </a:r>
          </a:p>
          <a:p>
            <a:pPr marL="576263">
              <a:spcBef>
                <a:spcPts val="0"/>
              </a:spcBef>
              <a:spcAft>
                <a:spcPts val="600"/>
              </a:spcAft>
              <a:buClrTx/>
              <a:buFont typeface="Arial" panose="020B0604020202020204" pitchFamily="34" charset="0"/>
              <a:buChar char="•"/>
              <a:defRPr/>
            </a:pPr>
            <a:r>
              <a:rPr lang="en-US" sz="2800" b="1" i="1" dirty="0">
                <a:solidFill>
                  <a:srgbClr val="060606"/>
                </a:solidFill>
                <a:latin typeface="+mj-lt"/>
                <a:ea typeface="ＭＳ Ｐゴシック" charset="-128"/>
                <a:cs typeface="Times New Roman" panose="02020603050405020304" pitchFamily="18" charset="0"/>
              </a:rPr>
              <a:t>The repeal of the partnership “technical termination” rules.</a:t>
            </a:r>
          </a:p>
          <a:p>
            <a:pPr marL="576263">
              <a:spcBef>
                <a:spcPts val="0"/>
              </a:spcBef>
              <a:spcAft>
                <a:spcPts val="1800"/>
              </a:spcAft>
              <a:buClrTx/>
              <a:buFont typeface="Arial" panose="020B0604020202020204" pitchFamily="34" charset="0"/>
              <a:buChar char="•"/>
              <a:defRPr/>
            </a:pPr>
            <a:r>
              <a:rPr lang="en-US" sz="2800" b="1" i="1" dirty="0">
                <a:solidFill>
                  <a:srgbClr val="060606"/>
                </a:solidFill>
                <a:latin typeface="+mj-lt"/>
                <a:ea typeface="ＭＳ Ｐゴシック" charset="-128"/>
                <a:cs typeface="Times New Roman" panose="02020603050405020304" pitchFamily="18" charset="0"/>
              </a:rPr>
              <a:t>The new centralized partnership audit regime rules.</a:t>
            </a:r>
          </a:p>
          <a:p>
            <a:pPr marL="347663" indent="0" algn="ctr">
              <a:spcBef>
                <a:spcPts val="0"/>
              </a:spcBef>
              <a:spcAft>
                <a:spcPts val="600"/>
              </a:spcAft>
              <a:buClrTx/>
              <a:buNone/>
              <a:defRPr/>
            </a:pPr>
            <a:r>
              <a:rPr lang="en-US" sz="2800" b="1" i="1" u="sng" dirty="0">
                <a:solidFill>
                  <a:srgbClr val="FF0000"/>
                </a:solidFill>
                <a:latin typeface="+mj-lt"/>
                <a:ea typeface="ＭＳ Ｐゴシック" charset="-128"/>
                <a:cs typeface="Times New Roman" panose="02020603050405020304" pitchFamily="18" charset="0"/>
              </a:rPr>
              <a:t>These are covered in the Business Entity seminars.</a:t>
            </a:r>
            <a:endParaRPr lang="en-US" sz="2800" i="1" u="sng"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3A029C2-B6D9-4418-BA40-1B672A5EB421}"/>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33 Pass-Through Entities</a:t>
            </a:r>
          </a:p>
        </p:txBody>
      </p:sp>
    </p:spTree>
    <p:extLst>
      <p:ext uri="{BB962C8B-B14F-4D97-AF65-F5344CB8AC3E}">
        <p14:creationId xmlns:p14="http://schemas.microsoft.com/office/powerpoint/2010/main" val="2996000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9725" y="1066800"/>
            <a:ext cx="5924550" cy="1077218"/>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sng" strike="noStrike" kern="0" cap="none" spc="0" normalizeH="0" baseline="0" noProof="0" dirty="0">
                <a:ln>
                  <a:noFill/>
                </a:ln>
                <a:solidFill>
                  <a:srgbClr val="FF8000"/>
                </a:solidFill>
                <a:effectLst/>
                <a:uLnTx/>
                <a:uFillTx/>
                <a:latin typeface="Arial"/>
                <a:ea typeface="ＭＳ Ｐゴシック" pitchFamily="-106" charset="-128"/>
                <a:cs typeface="Arial" charset="0"/>
              </a:rPr>
              <a:t>A Very Big Problem</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u="sng" kern="0" dirty="0">
                <a:solidFill>
                  <a:srgbClr val="FF8000"/>
                </a:solidFill>
                <a:latin typeface="Arial"/>
                <a:ea typeface="ＭＳ Ｐゴシック" pitchFamily="-106" charset="-128"/>
              </a:rPr>
              <a:t>Regarding Basis</a:t>
            </a:r>
            <a:endParaRPr kumimoji="0" lang="en-US" sz="2400" b="1" i="0" u="sng"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7" name="Content Placeholder 1">
            <a:extLst>
              <a:ext uri="{FF2B5EF4-FFF2-40B4-BE49-F238E27FC236}">
                <a16:creationId xmlns:a16="http://schemas.microsoft.com/office/drawing/2014/main" id="{3862739F-034A-4F39-924E-164718C2D007}"/>
              </a:ext>
            </a:extLst>
          </p:cNvPr>
          <p:cNvSpPr>
            <a:spLocks noGrp="1"/>
          </p:cNvSpPr>
          <p:nvPr>
            <p:ph idx="1"/>
          </p:nvPr>
        </p:nvSpPr>
        <p:spPr>
          <a:xfrm>
            <a:off x="731105" y="2677298"/>
            <a:ext cx="7681790" cy="2275701"/>
          </a:xfrm>
        </p:spPr>
        <p:txBody>
          <a:bodyPr/>
          <a:lstStyle/>
          <a:p>
            <a:pPr marL="0" indent="0" algn="just">
              <a:spcBef>
                <a:spcPts val="0"/>
              </a:spcBef>
              <a:spcAft>
                <a:spcPts val="600"/>
              </a:spcAft>
              <a:buNone/>
              <a:defRPr/>
            </a:pPr>
            <a:r>
              <a:rPr lang="en-US" sz="3600" b="1" dirty="0">
                <a:solidFill>
                  <a:srgbClr val="060606"/>
                </a:solidFill>
                <a:latin typeface="+mj-lt"/>
                <a:ea typeface="ＭＳ Ｐゴシック" charset="-128"/>
              </a:rPr>
              <a:t>This chapter does a great job discussing and illustrating how basis and at-risk is calculated. You can read that on your own.</a:t>
            </a:r>
            <a:endParaRPr lang="en-US" sz="3600" i="1" u="sng"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3A029C2-B6D9-4418-BA40-1B672A5EB421}"/>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33 Pass-Through Entities</a:t>
            </a:r>
          </a:p>
        </p:txBody>
      </p:sp>
    </p:spTree>
    <p:extLst>
      <p:ext uri="{BB962C8B-B14F-4D97-AF65-F5344CB8AC3E}">
        <p14:creationId xmlns:p14="http://schemas.microsoft.com/office/powerpoint/2010/main" val="1598909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9725" y="1066800"/>
            <a:ext cx="5924550" cy="1077218"/>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sng" strike="noStrike" kern="0" cap="none" spc="0" normalizeH="0" baseline="0" noProof="0" dirty="0">
                <a:ln>
                  <a:noFill/>
                </a:ln>
                <a:solidFill>
                  <a:srgbClr val="FF8000"/>
                </a:solidFill>
                <a:effectLst/>
                <a:uLnTx/>
                <a:uFillTx/>
                <a:latin typeface="Arial"/>
                <a:ea typeface="ＭＳ Ｐゴシック" pitchFamily="-106" charset="-128"/>
                <a:cs typeface="Arial" charset="0"/>
              </a:rPr>
              <a:t>A Very Big Problem</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u="sng" kern="0" dirty="0">
                <a:solidFill>
                  <a:srgbClr val="FF8000"/>
                </a:solidFill>
                <a:latin typeface="Arial"/>
                <a:ea typeface="ＭＳ Ｐゴシック" pitchFamily="-106" charset="-128"/>
              </a:rPr>
              <a:t>Regarding Basis</a:t>
            </a:r>
            <a:endParaRPr kumimoji="0" lang="en-US" sz="2400" b="1" i="0" u="sng"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7" name="Content Placeholder 1">
            <a:extLst>
              <a:ext uri="{FF2B5EF4-FFF2-40B4-BE49-F238E27FC236}">
                <a16:creationId xmlns:a16="http://schemas.microsoft.com/office/drawing/2014/main" id="{3862739F-034A-4F39-924E-164718C2D007}"/>
              </a:ext>
            </a:extLst>
          </p:cNvPr>
          <p:cNvSpPr>
            <a:spLocks noGrp="1"/>
          </p:cNvSpPr>
          <p:nvPr>
            <p:ph idx="1"/>
          </p:nvPr>
        </p:nvSpPr>
        <p:spPr>
          <a:xfrm>
            <a:off x="731105" y="2677298"/>
            <a:ext cx="7681790" cy="2275701"/>
          </a:xfrm>
        </p:spPr>
        <p:txBody>
          <a:bodyPr/>
          <a:lstStyle/>
          <a:p>
            <a:pPr marL="0" indent="0" algn="just">
              <a:spcBef>
                <a:spcPts val="0"/>
              </a:spcBef>
              <a:spcAft>
                <a:spcPts val="0"/>
              </a:spcAft>
              <a:buNone/>
              <a:defRPr/>
            </a:pPr>
            <a:r>
              <a:rPr lang="en-US" sz="2800" b="1" i="1" u="sng" dirty="0">
                <a:solidFill>
                  <a:srgbClr val="FF0000"/>
                </a:solidFill>
                <a:latin typeface="+mj-lt"/>
                <a:ea typeface="ＭＳ Ｐゴシック" charset="-128"/>
                <a:cs typeface="Times New Roman" panose="02020603050405020304" pitchFamily="18" charset="0"/>
              </a:rPr>
              <a:t>SITUATION:</a:t>
            </a:r>
            <a:r>
              <a:rPr lang="en-US" sz="2800" i="1" u="sng" dirty="0">
                <a:solidFill>
                  <a:srgbClr val="060606"/>
                </a:solidFill>
                <a:latin typeface="+mj-lt"/>
                <a:ea typeface="ＭＳ Ｐゴシック" charset="-128"/>
                <a:cs typeface="Times New Roman" panose="02020603050405020304" pitchFamily="18" charset="0"/>
              </a:rPr>
              <a:t> A new client comes in and brings you a K-1. You also get the prior year basis worksheet from the software printout. So, you now have beginning basis (for this year) and the current year K-1. </a:t>
            </a:r>
            <a:endParaRPr lang="en-US" sz="2800" i="1" u="sng"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3A029C2-B6D9-4418-BA40-1B672A5EB421}"/>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33 Pass-Through Entities</a:t>
            </a:r>
          </a:p>
        </p:txBody>
      </p:sp>
    </p:spTree>
    <p:extLst>
      <p:ext uri="{BB962C8B-B14F-4D97-AF65-F5344CB8AC3E}">
        <p14:creationId xmlns:p14="http://schemas.microsoft.com/office/powerpoint/2010/main" val="488601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9725" y="1066800"/>
            <a:ext cx="5924550" cy="1077218"/>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sng" strike="noStrike" kern="0" cap="none" spc="0" normalizeH="0" baseline="0" noProof="0" dirty="0">
                <a:ln>
                  <a:noFill/>
                </a:ln>
                <a:solidFill>
                  <a:srgbClr val="FF8000"/>
                </a:solidFill>
                <a:effectLst/>
                <a:uLnTx/>
                <a:uFillTx/>
                <a:latin typeface="Arial"/>
                <a:ea typeface="ＭＳ Ｐゴシック" pitchFamily="-106" charset="-128"/>
                <a:cs typeface="Arial" charset="0"/>
              </a:rPr>
              <a:t>A Very Big Problem</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u="sng" kern="0" dirty="0">
                <a:solidFill>
                  <a:srgbClr val="FF8000"/>
                </a:solidFill>
                <a:latin typeface="Arial"/>
                <a:ea typeface="ＭＳ Ｐゴシック" pitchFamily="-106" charset="-128"/>
              </a:rPr>
              <a:t>Regarding Basis</a:t>
            </a:r>
            <a:endParaRPr kumimoji="0" lang="en-US" sz="2400" b="1" i="0" u="sng" strike="noStrike" kern="1200" cap="none" spc="0" normalizeH="0" baseline="0" noProof="0" dirty="0">
              <a:ln>
                <a:noFill/>
              </a:ln>
              <a:solidFill>
                <a:srgbClr val="666666"/>
              </a:solidFill>
              <a:effectLst/>
              <a:uLnTx/>
              <a:uFillTx/>
              <a:latin typeface="Arial" charset="0"/>
              <a:ea typeface="ＭＳ Ｐゴシック" pitchFamily="34" charset="-128"/>
              <a:cs typeface="Arial" charset="0"/>
            </a:endParaRPr>
          </a:p>
        </p:txBody>
      </p:sp>
      <p:sp>
        <p:nvSpPr>
          <p:cNvPr id="7" name="Content Placeholder 1">
            <a:extLst>
              <a:ext uri="{FF2B5EF4-FFF2-40B4-BE49-F238E27FC236}">
                <a16:creationId xmlns:a16="http://schemas.microsoft.com/office/drawing/2014/main" id="{3862739F-034A-4F39-924E-164718C2D007}"/>
              </a:ext>
            </a:extLst>
          </p:cNvPr>
          <p:cNvSpPr>
            <a:spLocks noGrp="1"/>
          </p:cNvSpPr>
          <p:nvPr>
            <p:ph idx="1"/>
          </p:nvPr>
        </p:nvSpPr>
        <p:spPr>
          <a:xfrm>
            <a:off x="731105" y="2438282"/>
            <a:ext cx="7681790" cy="3352918"/>
          </a:xfrm>
        </p:spPr>
        <p:txBody>
          <a:bodyPr/>
          <a:lstStyle/>
          <a:p>
            <a:pPr marL="0" indent="0" algn="just">
              <a:spcBef>
                <a:spcPts val="0"/>
              </a:spcBef>
              <a:spcAft>
                <a:spcPts val="0"/>
              </a:spcAft>
              <a:buNone/>
              <a:defRPr/>
            </a:pPr>
            <a:r>
              <a:rPr lang="en-US" sz="2800" b="1" i="1" u="sng" dirty="0">
                <a:solidFill>
                  <a:srgbClr val="FF0000"/>
                </a:solidFill>
                <a:latin typeface="+mj-lt"/>
                <a:ea typeface="ＭＳ Ｐゴシック" charset="-128"/>
                <a:cs typeface="Times New Roman" panose="02020603050405020304" pitchFamily="18" charset="0"/>
              </a:rPr>
              <a:t>ISSUE:</a:t>
            </a:r>
            <a:r>
              <a:rPr lang="en-US" sz="2800" i="1" u="sng" dirty="0">
                <a:solidFill>
                  <a:srgbClr val="060606"/>
                </a:solidFill>
                <a:latin typeface="+mj-lt"/>
                <a:ea typeface="ＭＳ Ｐゴシック" charset="-128"/>
                <a:cs typeface="Times New Roman" panose="02020603050405020304" pitchFamily="18" charset="0"/>
              </a:rPr>
              <a:t> Are you going to rely on that information? I have horror stories about this!</a:t>
            </a:r>
          </a:p>
          <a:p>
            <a:pPr marL="0" indent="0" algn="just">
              <a:spcBef>
                <a:spcPts val="0"/>
              </a:spcBef>
              <a:spcAft>
                <a:spcPts val="0"/>
              </a:spcAft>
              <a:buNone/>
              <a:defRPr/>
            </a:pPr>
            <a:endParaRPr lang="en-US" sz="2800" i="1" u="sng" dirty="0">
              <a:solidFill>
                <a:srgbClr val="060606"/>
              </a:solidFill>
              <a:latin typeface="+mj-lt"/>
              <a:ea typeface="ＭＳ Ｐゴシック" charset="-128"/>
              <a:cs typeface="Times New Roman" panose="02020603050405020304" pitchFamily="18" charset="0"/>
            </a:endParaRPr>
          </a:p>
          <a:p>
            <a:pPr marL="0" indent="0" algn="ctr">
              <a:spcBef>
                <a:spcPts val="0"/>
              </a:spcBef>
              <a:spcAft>
                <a:spcPts val="0"/>
              </a:spcAft>
              <a:buNone/>
              <a:defRPr/>
            </a:pPr>
            <a:r>
              <a:rPr lang="en-US" sz="6000" b="1" i="1" u="sng" dirty="0">
                <a:solidFill>
                  <a:srgbClr val="7030A0"/>
                </a:solidFill>
                <a:latin typeface="+mj-lt"/>
                <a:ea typeface="ＭＳ Ｐゴシック" charset="-128"/>
                <a:cs typeface="Times New Roman" panose="02020603050405020304" pitchFamily="18" charset="0"/>
              </a:rPr>
              <a:t>THIS IS A HUGE CYA PROBLEM.</a:t>
            </a:r>
            <a:endParaRPr lang="en-US" sz="6000" b="1" i="1" u="sng" dirty="0">
              <a:solidFill>
                <a:srgbClr val="7030A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3A029C2-B6D9-4418-BA40-1B672A5EB421}"/>
              </a:ext>
            </a:extLst>
          </p:cNvPr>
          <p:cNvSpPr txBox="1"/>
          <p:nvPr/>
        </p:nvSpPr>
        <p:spPr>
          <a:xfrm>
            <a:off x="1314450" y="381000"/>
            <a:ext cx="6515100" cy="523220"/>
          </a:xfrm>
          <a:prstGeom prst="rect">
            <a:avLst/>
          </a:prstGeom>
          <a:solidFill>
            <a:srgbClr val="FFC000"/>
          </a:solidFill>
          <a:ln>
            <a:solidFill>
              <a:schemeClr val="accent1"/>
            </a:solidFill>
          </a:ln>
        </p:spPr>
        <p:txBody>
          <a:bodyPr wrap="square" rtlCol="0">
            <a:spAutoFit/>
          </a:bodyPr>
          <a:lstStyle/>
          <a:p>
            <a:pPr algn="ctr"/>
            <a:r>
              <a:rPr lang="en-US" sz="2800" dirty="0">
                <a:solidFill>
                  <a:srgbClr val="060606"/>
                </a:solidFill>
              </a:rPr>
              <a:t>Chapter 33 Pass-Through Entities</a:t>
            </a:r>
          </a:p>
        </p:txBody>
      </p:sp>
    </p:spTree>
    <p:extLst>
      <p:ext uri="{BB962C8B-B14F-4D97-AF65-F5344CB8AC3E}">
        <p14:creationId xmlns:p14="http://schemas.microsoft.com/office/powerpoint/2010/main" val="1637725217"/>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blank">
  <a:themeElements>
    <a:clrScheme name="Thomson Reuters - Cool Palette">
      <a:dk1>
        <a:srgbClr val="666666"/>
      </a:dk1>
      <a:lt1>
        <a:srgbClr val="FFFFFF"/>
      </a:lt1>
      <a:dk2>
        <a:srgbClr val="FF8000"/>
      </a:dk2>
      <a:lt2>
        <a:srgbClr val="FFB400"/>
      </a:lt2>
      <a:accent1>
        <a:srgbClr val="005A84"/>
      </a:accent1>
      <a:accent2>
        <a:srgbClr val="0083BF"/>
      </a:accent2>
      <a:accent3>
        <a:srgbClr val="387C2B"/>
      </a:accent3>
      <a:accent4>
        <a:srgbClr val="78A22F"/>
      </a:accent4>
      <a:accent5>
        <a:srgbClr val="828282"/>
      </a:accent5>
      <a:accent6>
        <a:srgbClr val="BABABA"/>
      </a:accent6>
      <a:hlink>
        <a:srgbClr val="828282"/>
      </a:hlink>
      <a:folHlink>
        <a:srgbClr val="BABABA"/>
      </a:folHlink>
    </a:clrScheme>
    <a:fontScheme name="tr_presentation_template_05-01-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tr_presentation_template_05-01-08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tr_presentation_template_05-01-08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tr_presentation_template_05-01-08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tr_presentation_template_05-01-08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tr_presentation_template_05-01-08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ebinar Template 4-19-17">
  <a:themeElements>
    <a:clrScheme name="TR2">
      <a:dk1>
        <a:srgbClr val="4D4D4D"/>
      </a:dk1>
      <a:lt1>
        <a:sysClr val="window" lastClr="FFFFFF"/>
      </a:lt1>
      <a:dk2>
        <a:srgbClr val="FF8000"/>
      </a:dk2>
      <a:lt2>
        <a:srgbClr val="D0D0D0"/>
      </a:lt2>
      <a:accent1>
        <a:srgbClr val="FF8000"/>
      </a:accent1>
      <a:accent2>
        <a:srgbClr val="4D4D4D"/>
      </a:accent2>
      <a:accent3>
        <a:srgbClr val="FF5900"/>
      </a:accent3>
      <a:accent4>
        <a:srgbClr val="AFAFAF"/>
      </a:accent4>
      <a:accent5>
        <a:srgbClr val="FFA100"/>
      </a:accent5>
      <a:accent6>
        <a:srgbClr val="666666"/>
      </a:accent6>
      <a:hlink>
        <a:srgbClr val="005DA2"/>
      </a:hlink>
      <a:folHlink>
        <a:srgbClr val="621F95"/>
      </a:folHlink>
    </a:clrScheme>
    <a:fontScheme name="T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chor="t">
        <a:noAutofit/>
      </a:bodyPr>
      <a:lstStyle>
        <a:defPPr>
          <a:defRPr sz="1400" dirty="0" err="1" smtClean="0"/>
        </a:defPPr>
      </a:lstStyle>
    </a:txDef>
  </a:objectDefaults>
  <a:extraClrSchemeLst/>
  <a:extLst>
    <a:ext uri="{05A4C25C-085E-4340-85A3-A5531E510DB2}">
      <thm15:themeFamily xmlns:thm15="http://schemas.microsoft.com/office/thememl/2012/main" name="TR_PPt_160414" id="{9FCCCEDA-26D5-4D66-97CE-5769CFC6F9CE}" vid="{D120465C-9EC8-4A1B-AE99-0D58E35B7DF3}"/>
    </a:ext>
  </a:extLst>
</a:theme>
</file>

<file path=ppt/theme/theme3.xml><?xml version="1.0" encoding="utf-8"?>
<a:theme xmlns:a="http://schemas.openxmlformats.org/drawingml/2006/main" name="Black-Gray Background Orange White Text">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463</TotalTime>
  <Words>983</Words>
  <Application>Microsoft Office PowerPoint</Application>
  <PresentationFormat>On-screen Show (4:3)</PresentationFormat>
  <Paragraphs>171</Paragraphs>
  <Slides>45</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45</vt:i4>
      </vt:variant>
    </vt:vector>
  </HeadingPairs>
  <TitlesOfParts>
    <vt:vector size="54" baseType="lpstr">
      <vt:lpstr>ＭＳ Ｐゴシック</vt:lpstr>
      <vt:lpstr>Arial</vt:lpstr>
      <vt:lpstr>Castellar</vt:lpstr>
      <vt:lpstr>Lucida Grande</vt:lpstr>
      <vt:lpstr>Times New Roman</vt:lpstr>
      <vt:lpstr>Wingdings</vt:lpstr>
      <vt:lpstr>blank</vt:lpstr>
      <vt:lpstr>Webinar Template 4-19-17</vt:lpstr>
      <vt:lpstr>Black-Gray Background Orange White Text</vt:lpstr>
      <vt:lpstr>      2018 Gear Up  1040 Seminar – Section D</vt:lpstr>
      <vt:lpstr>PowerPoint Presentation</vt:lpstr>
      <vt:lpstr>Chapter 33 Pass-Through Entities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34 Passive and Rental Activities</vt:lpstr>
      <vt:lpstr>PowerPoint Presentation</vt:lpstr>
      <vt:lpstr>PowerPoint Presentation</vt:lpstr>
      <vt:lpstr>PowerPoint Presentation</vt:lpstr>
      <vt:lpstr>PowerPoint Presentation</vt:lpstr>
      <vt:lpstr>Polling Question</vt:lpstr>
      <vt:lpstr>PowerPoint Presentation</vt:lpstr>
      <vt:lpstr>PowerPoint Presentation</vt:lpstr>
      <vt:lpstr>PowerPoint Presentation</vt:lpstr>
      <vt:lpstr>PowerPoint Presentation</vt:lpstr>
      <vt:lpstr>Chapter 35  Federally Declared Disaster Casualty Losses</vt:lpstr>
      <vt:lpstr>  What’s New</vt:lpstr>
      <vt:lpstr>  My 2017 Story</vt:lpstr>
      <vt:lpstr>  My 2017 Story</vt:lpstr>
      <vt:lpstr>PowerPoint Presentation</vt:lpstr>
      <vt:lpstr>Chapter 36 Adjustments to Income</vt:lpstr>
      <vt:lpstr>PowerPoint Presentation</vt:lpstr>
      <vt:lpstr>PowerPoint Presentation</vt:lpstr>
      <vt:lpstr>PowerPoint Presentation</vt:lpstr>
      <vt:lpstr>PowerPoint Presentation</vt:lpstr>
      <vt:lpstr>Polling Question</vt:lpstr>
      <vt:lpstr>PowerPoint Presentation</vt:lpstr>
      <vt:lpstr>Chapter 37 Divorce</vt:lpstr>
      <vt:lpstr>What’s New</vt:lpstr>
      <vt:lpstr>Some Problem Areas</vt:lpstr>
      <vt:lpstr>Some Problem Areas</vt:lpstr>
      <vt:lpstr>Major Warnings</vt:lpstr>
      <vt:lpstr>PowerPoint Presentation</vt:lpstr>
      <vt:lpstr>Chapter 38 Decedent’s Final Return</vt:lpstr>
      <vt:lpstr>PowerPoint Presentation</vt:lpstr>
      <vt:lpstr>PowerPoint Presentation</vt:lpstr>
      <vt:lpstr>Chapter 39 Foreign Income, Accounts &amp; Credits</vt:lpstr>
      <vt:lpstr>Chapter 39 Foreign Income, Accounts &amp; Credits</vt:lpstr>
      <vt:lpstr>PowerPoint Presentation</vt:lpstr>
      <vt:lpstr>PowerPoint Presentation</vt:lpstr>
    </vt:vector>
  </TitlesOfParts>
  <Company>Thomson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ACCURACY</dc:title>
  <dc:creator>u0103805</dc:creator>
  <cp:lastModifiedBy>Mike Gordon</cp:lastModifiedBy>
  <cp:revision>504</cp:revision>
  <cp:lastPrinted>2014-12-05T22:27:47Z</cp:lastPrinted>
  <dcterms:created xsi:type="dcterms:W3CDTF">2015-04-08T12:38:30Z</dcterms:created>
  <dcterms:modified xsi:type="dcterms:W3CDTF">2018-10-02T17:52:13Z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0103805</vt:lpwstr>
  </property>
  <property fmtid="{D5CDD505-2E9C-101B-9397-08002B2CF9AE}" pid="3" name="Offisync_FileTitle">
    <vt:lpwstr/>
  </property>
  <property fmtid="{D5CDD505-2E9C-101B-9397-08002B2CF9AE}" pid="4" name="Offisync_UniqueId">
    <vt:lpwstr>944975</vt:lpwstr>
  </property>
  <property fmtid="{D5CDD505-2E9C-101B-9397-08002B2CF9AE}" pid="5" name="Offisync_IsSaved">
    <vt:lpwstr>False</vt:lpwstr>
  </property>
  <property fmtid="{D5CDD505-2E9C-101B-9397-08002B2CF9AE}" pid="6" name="Offisync_IsFrozen">
    <vt:lpwstr>False</vt:lpwstr>
  </property>
  <property fmtid="{D5CDD505-2E9C-101B-9397-08002B2CF9AE}" pid="7" name="Offisync_UpdateToken">
    <vt:lpwstr>1</vt:lpwstr>
  </property>
  <property fmtid="{D5CDD505-2E9C-101B-9397-08002B2CF9AE}" pid="8" name="Offisync_ProviderName">
    <vt:lpwstr>Jive</vt:lpwstr>
  </property>
  <property fmtid="{D5CDD505-2E9C-101B-9397-08002B2CF9AE}" pid="9" name="Offisync_ProviderInitializationData">
    <vt:lpwstr>https://thehub.thomsonreuters.com</vt:lpwstr>
  </property>
  <property fmtid="{D5CDD505-2E9C-101B-9397-08002B2CF9AE}" pid="10" name="Offisync_SaveTime">
    <vt:lpwstr/>
  </property>
  <property fmtid="{D5CDD505-2E9C-101B-9397-08002B2CF9AE}" pid="11" name="Offisync_VersionGuid">
    <vt:lpwstr/>
  </property>
  <property fmtid="{D5CDD505-2E9C-101B-9397-08002B2CF9AE}" pid="12" name="Offisync_ServerID">
    <vt:lpwstr>827ef9c6-9019-45bb-9c94-05eb52e667cd</vt:lpwstr>
  </property>
  <property fmtid="{D5CDD505-2E9C-101B-9397-08002B2CF9AE}" pid="13" name="Offisync_FolderId">
    <vt:lpwstr/>
  </property>
  <property fmtid="{D5CDD505-2E9C-101B-9397-08002B2CF9AE}" pid="14" name="Jive_VersionGuid">
    <vt:lpwstr>cdd1bb0a-cb3b-4021-9d54-9e2ca7521b3f</vt:lpwstr>
  </property>
</Properties>
</file>