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Lst>
  <p:notesMasterIdLst>
    <p:notesMasterId r:id="rId84"/>
  </p:notesMasterIdLst>
  <p:handoutMasterIdLst>
    <p:handoutMasterId r:id="rId85"/>
  </p:handoutMasterIdLst>
  <p:sldIdLst>
    <p:sldId id="332" r:id="rId3"/>
    <p:sldId id="310" r:id="rId4"/>
    <p:sldId id="262" r:id="rId5"/>
    <p:sldId id="263" r:id="rId6"/>
    <p:sldId id="312" r:id="rId7"/>
    <p:sldId id="357" r:id="rId8"/>
    <p:sldId id="265" r:id="rId9"/>
    <p:sldId id="320" r:id="rId10"/>
    <p:sldId id="321" r:id="rId11"/>
    <p:sldId id="322" r:id="rId12"/>
    <p:sldId id="264" r:id="rId13"/>
    <p:sldId id="323" r:id="rId14"/>
    <p:sldId id="324" r:id="rId15"/>
    <p:sldId id="358" r:id="rId16"/>
    <p:sldId id="279" r:id="rId17"/>
    <p:sldId id="325" r:id="rId18"/>
    <p:sldId id="270" r:id="rId19"/>
    <p:sldId id="316" r:id="rId20"/>
    <p:sldId id="326" r:id="rId21"/>
    <p:sldId id="280" r:id="rId22"/>
    <p:sldId id="281" r:id="rId23"/>
    <p:sldId id="282" r:id="rId24"/>
    <p:sldId id="274" r:id="rId25"/>
    <p:sldId id="327" r:id="rId26"/>
    <p:sldId id="328" r:id="rId27"/>
    <p:sldId id="317" r:id="rId28"/>
    <p:sldId id="319" r:id="rId29"/>
    <p:sldId id="283" r:id="rId30"/>
    <p:sldId id="359" r:id="rId31"/>
    <p:sldId id="284" r:id="rId32"/>
    <p:sldId id="275" r:id="rId33"/>
    <p:sldId id="329" r:id="rId34"/>
    <p:sldId id="285" r:id="rId35"/>
    <p:sldId id="286" r:id="rId36"/>
    <p:sldId id="287" r:id="rId37"/>
    <p:sldId id="1075" r:id="rId38"/>
    <p:sldId id="276" r:id="rId39"/>
    <p:sldId id="288" r:id="rId40"/>
    <p:sldId id="1077" r:id="rId41"/>
    <p:sldId id="289" r:id="rId42"/>
    <p:sldId id="290" r:id="rId43"/>
    <p:sldId id="268" r:id="rId44"/>
    <p:sldId id="333" r:id="rId45"/>
    <p:sldId id="291" r:id="rId46"/>
    <p:sldId id="334" r:id="rId47"/>
    <p:sldId id="336" r:id="rId48"/>
    <p:sldId id="337" r:id="rId49"/>
    <p:sldId id="338" r:id="rId50"/>
    <p:sldId id="339" r:id="rId51"/>
    <p:sldId id="340" r:id="rId52"/>
    <p:sldId id="341" r:id="rId53"/>
    <p:sldId id="342" r:id="rId54"/>
    <p:sldId id="343" r:id="rId55"/>
    <p:sldId id="344" r:id="rId56"/>
    <p:sldId id="345" r:id="rId57"/>
    <p:sldId id="347" r:id="rId58"/>
    <p:sldId id="292" r:id="rId59"/>
    <p:sldId id="293" r:id="rId60"/>
    <p:sldId id="294" r:id="rId61"/>
    <p:sldId id="295" r:id="rId62"/>
    <p:sldId id="297" r:id="rId63"/>
    <p:sldId id="298" r:id="rId64"/>
    <p:sldId id="349" r:id="rId65"/>
    <p:sldId id="299" r:id="rId66"/>
    <p:sldId id="350" r:id="rId67"/>
    <p:sldId id="351" r:id="rId68"/>
    <p:sldId id="300" r:id="rId69"/>
    <p:sldId id="301" r:id="rId70"/>
    <p:sldId id="302" r:id="rId71"/>
    <p:sldId id="303" r:id="rId72"/>
    <p:sldId id="304" r:id="rId73"/>
    <p:sldId id="360" r:id="rId74"/>
    <p:sldId id="278" r:id="rId75"/>
    <p:sldId id="352" r:id="rId76"/>
    <p:sldId id="353" r:id="rId77"/>
    <p:sldId id="305" r:id="rId78"/>
    <p:sldId id="306" r:id="rId79"/>
    <p:sldId id="307" r:id="rId80"/>
    <p:sldId id="1076" r:id="rId81"/>
    <p:sldId id="355" r:id="rId82"/>
    <p:sldId id="356" r:id="rId8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snapToObjects="1">
      <p:cViewPr varScale="1">
        <p:scale>
          <a:sx n="97" d="100"/>
          <a:sy n="97" d="100"/>
        </p:scale>
        <p:origin x="1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7ABFE7-A69D-4E88-BA5E-254E7B358EFB}" type="datetimeFigureOut">
              <a:rPr lang="en-US"/>
              <a:pPr>
                <a:defRPr/>
              </a:pPr>
              <a:t>9/25/2018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014D58E-D01D-4E8F-A352-0620AD626D84}" type="slidenum">
              <a:rPr lang="en-US"/>
              <a:pPr>
                <a:defRPr/>
              </a:pPr>
              <a:t>‹#›</a:t>
            </a:fld>
            <a:endParaRPr lang="en-US"/>
          </a:p>
        </p:txBody>
      </p:sp>
    </p:spTree>
    <p:extLst>
      <p:ext uri="{BB962C8B-B14F-4D97-AF65-F5344CB8AC3E}">
        <p14:creationId xmlns:p14="http://schemas.microsoft.com/office/powerpoint/2010/main" val="624995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942A77F-4526-414E-887E-24F4FC044A77}" type="datetimeFigureOut">
              <a:rPr lang="en-US"/>
              <a:pPr>
                <a:defRPr/>
              </a:pPr>
              <a:t>9/25/2018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3BD57FE-ACBD-4ED8-93E1-C53201526F5B}" type="slidenum">
              <a:rPr lang="en-US"/>
              <a:pPr>
                <a:defRPr/>
              </a:pPr>
              <a:t>‹#›</a:t>
            </a:fld>
            <a:endParaRPr lang="en-US"/>
          </a:p>
        </p:txBody>
      </p:sp>
    </p:spTree>
    <p:extLst>
      <p:ext uri="{BB962C8B-B14F-4D97-AF65-F5344CB8AC3E}">
        <p14:creationId xmlns:p14="http://schemas.microsoft.com/office/powerpoint/2010/main" val="250505368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E46CC09D-6410-4B13-B100-27B3EEC00676}" type="datetime1">
              <a:rPr lang="en-US"/>
              <a:pPr>
                <a:defRPr/>
              </a:pPr>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9BA3DA92-7D3B-4078-925E-B542B5FBF47C}"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90410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8276E11-923C-49A2-97E5-BDA2C5B2A3DB}" type="datetime1">
              <a:rPr lang="en-US"/>
              <a:pPr>
                <a:defRPr/>
              </a:pPr>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6FC1F6D8-6CB0-46AD-884A-3ED287E89DB2}"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5429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7913C86-EC2E-430E-8788-B8DD5AD2C0A6}" type="datetime1">
              <a:rPr lang="en-US"/>
              <a:pPr>
                <a:defRPr/>
              </a:pPr>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268D0F9-6460-41BC-BFE4-710AD1515051}"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175596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53228418-08D7-48A5-880D-B6DDB5264A7B}" type="datetime1">
              <a:rPr lang="en-US" smtClean="0"/>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9BA3DA92-7D3B-4078-925E-B542B5FBF47C}"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6420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58BB1B1-BA57-4DB8-AEA5-707361185DED}" type="datetime1">
              <a:rPr lang="en-US" smtClean="0"/>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A290047-54BE-4BAE-A1C6-AE9C2118C8DE}"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576763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BC8194D-553D-4C0D-9C2C-28B07B8E19A0}" type="datetime1">
              <a:rPr lang="en-US" smtClean="0"/>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9DE4B7D-4188-4E9E-80E4-EC58660F4BC0}"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42942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922F95C1-6E58-4E58-8406-04112EBD1023}" type="datetime1">
              <a:rPr lang="en-US" smtClean="0"/>
              <a:t>9/25/2018</a:t>
            </a:fld>
            <a:endParaRPr lang="en-US" dirty="0"/>
          </a:p>
        </p:txBody>
      </p:sp>
      <p:sp>
        <p:nvSpPr>
          <p:cNvPr id="6" name="Slide Number Placeholder 5"/>
          <p:cNvSpPr>
            <a:spLocks noGrp="1"/>
          </p:cNvSpPr>
          <p:nvPr>
            <p:ph type="sldNum" sz="quarter" idx="16"/>
          </p:nvPr>
        </p:nvSpPr>
        <p:spPr/>
        <p:txBody>
          <a:bodyPr/>
          <a:lstStyle>
            <a:lvl1pPr>
              <a:defRPr/>
            </a:lvl1pPr>
          </a:lstStyle>
          <a:p>
            <a:pPr>
              <a:defRPr/>
            </a:pPr>
            <a:fld id="{2329D35F-C136-4894-9E06-F14DA4D700B6}" type="slidenum">
              <a:rPr lang="en-US"/>
              <a:pPr>
                <a:defRPr/>
              </a:pPr>
              <a:t>‹#›</a:t>
            </a:fld>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1960577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6619F8B-22AA-432A-BAC8-89E86A61D78F}" type="datetime1">
              <a:rPr lang="en-US" smtClean="0"/>
              <a:t>9/25/2018</a:t>
            </a:fld>
            <a:endParaRPr lang="en-US" dirty="0"/>
          </a:p>
        </p:txBody>
      </p:sp>
      <p:sp>
        <p:nvSpPr>
          <p:cNvPr id="8" name="Slide Number Placeholder 5"/>
          <p:cNvSpPr>
            <a:spLocks noGrp="1"/>
          </p:cNvSpPr>
          <p:nvPr>
            <p:ph type="sldNum" sz="quarter" idx="16"/>
          </p:nvPr>
        </p:nvSpPr>
        <p:spPr/>
        <p:txBody>
          <a:bodyPr/>
          <a:lstStyle>
            <a:lvl1pPr>
              <a:defRPr/>
            </a:lvl1pPr>
          </a:lstStyle>
          <a:p>
            <a:pPr>
              <a:defRPr/>
            </a:pPr>
            <a:fld id="{825D77CD-0DA0-46D5-9AE9-9FFB1F66CE51}" type="slidenum">
              <a:rPr lang="en-US"/>
              <a:pPr>
                <a:defRPr/>
              </a:pPr>
              <a:t>‹#›</a:t>
            </a:fld>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2607504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2E2E960-4DD9-425C-8AF4-69E18AF1EC9C}" type="datetime1">
              <a:rPr lang="en-US" smtClean="0"/>
              <a:t>9/25/2018</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F66B7241-CE11-479E-994A-24C4FA969D94}" type="slidenum">
              <a:rPr lang="en-US"/>
              <a:pPr>
                <a:defRPr/>
              </a:pPr>
              <a:t>‹#›</a:t>
            </a:fld>
            <a:endParaRPr lang="en-US"/>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432726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CD6229-483C-4516-B191-452C2E61A24A}" type="datetime1">
              <a:rPr lang="en-US" smtClean="0"/>
              <a:t>9/25/2018</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119D2970-27AA-4FAD-968A-9210D5F949D8}" type="slidenum">
              <a:rPr lang="en-US"/>
              <a:pPr>
                <a:defRPr/>
              </a:pPr>
              <a:t>‹#›</a:t>
            </a:fld>
            <a:endParaRPr lang="en-US"/>
          </a:p>
        </p:txBody>
      </p:sp>
      <p:sp>
        <p:nvSpPr>
          <p:cNvPr id="4"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982271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C79B3FE-82A5-485D-A7DD-3BBF3DBCD857}" type="datetime1">
              <a:rPr lang="en-US" smtClean="0"/>
              <a:t>9/25/2018</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96477B4-2015-4706-87C9-B23B85DC0336}" type="slidenum">
              <a:rPr lang="en-US"/>
              <a:pPr>
                <a:defRPr/>
              </a:pPr>
              <a:t>‹#›</a:t>
            </a:fld>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7707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05395DB-A2DB-4B7B-B418-C72759614101}" type="datetime1">
              <a:rPr lang="en-US"/>
              <a:pPr>
                <a:defRPr/>
              </a:pPr>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   </a:t>
            </a:r>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122151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ED4983-C141-4E57-8E89-623E5778A8D6}" type="datetime1">
              <a:rPr lang="en-US" smtClean="0"/>
              <a:t>9/25/2018</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72BBCFF-AC37-4466-B57F-CEFF5151D4A7}" type="slidenum">
              <a:rPr lang="en-US"/>
              <a:pPr>
                <a:defRPr/>
              </a:pPr>
              <a:t>‹#›</a:t>
            </a:fld>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755773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34C9F49-44F4-413C-91CF-FCFE3A80CAEA}" type="datetime1">
              <a:rPr lang="en-US" smtClean="0"/>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6FC1F6D8-6CB0-46AD-884A-3ED287E89DB2}"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529311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F8659BA-57A3-47A8-8E7C-A7C396F9F082}" type="datetime1">
              <a:rPr lang="en-US" smtClean="0"/>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268D0F9-6460-41BC-BFE4-710AD1515051}"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64150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0A062B-0AD5-4D94-988C-D878460B8CF0}" type="datetime1">
              <a:rPr lang="en-US"/>
              <a:pPr>
                <a:defRPr/>
              </a:pPr>
              <a:t>9/25/2018</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9DE4B7D-4188-4E9E-80E4-EC58660F4BC0}"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8781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A4E55971-C450-4E52-A292-89A078E7C9A5}" type="datetime1">
              <a:rPr lang="en-US"/>
              <a:pPr>
                <a:defRPr/>
              </a:pPr>
              <a:t>9/25/2018</a:t>
            </a:fld>
            <a:endParaRPr lang="en-US" dirty="0"/>
          </a:p>
        </p:txBody>
      </p:sp>
      <p:sp>
        <p:nvSpPr>
          <p:cNvPr id="6" name="Slide Number Placeholder 5"/>
          <p:cNvSpPr>
            <a:spLocks noGrp="1"/>
          </p:cNvSpPr>
          <p:nvPr>
            <p:ph type="sldNum" sz="quarter" idx="16"/>
          </p:nvPr>
        </p:nvSpPr>
        <p:spPr/>
        <p:txBody>
          <a:bodyPr/>
          <a:lstStyle>
            <a:lvl1pPr>
              <a:defRPr/>
            </a:lvl1pPr>
          </a:lstStyle>
          <a:p>
            <a:pPr>
              <a:defRPr/>
            </a:pPr>
            <a:fld id="{2329D35F-C136-4894-9E06-F14DA4D700B6}" type="slidenum">
              <a:rPr lang="en-US"/>
              <a:pPr>
                <a:defRPr/>
              </a:pPr>
              <a:t>‹#›</a:t>
            </a:fld>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231376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157347CC-6DB6-410C-B05E-63D75A0A884E}" type="datetime1">
              <a:rPr lang="en-US"/>
              <a:pPr>
                <a:defRPr/>
              </a:pPr>
              <a:t>9/25/2018</a:t>
            </a:fld>
            <a:endParaRPr lang="en-US" dirty="0"/>
          </a:p>
        </p:txBody>
      </p:sp>
      <p:sp>
        <p:nvSpPr>
          <p:cNvPr id="8" name="Slide Number Placeholder 5"/>
          <p:cNvSpPr>
            <a:spLocks noGrp="1"/>
          </p:cNvSpPr>
          <p:nvPr>
            <p:ph type="sldNum" sz="quarter" idx="16"/>
          </p:nvPr>
        </p:nvSpPr>
        <p:spPr/>
        <p:txBody>
          <a:bodyPr/>
          <a:lstStyle>
            <a:lvl1pPr>
              <a:defRPr/>
            </a:lvl1pPr>
          </a:lstStyle>
          <a:p>
            <a:pPr>
              <a:defRPr/>
            </a:pPr>
            <a:fld id="{825D77CD-0DA0-46D5-9AE9-9FFB1F66CE51}" type="slidenum">
              <a:rPr lang="en-US"/>
              <a:pPr>
                <a:defRPr/>
              </a:pPr>
              <a:t>‹#›</a:t>
            </a:fld>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73988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F15EC93-DF1E-49DF-B4C4-D20B08976A70}" type="datetime1">
              <a:rPr lang="en-US"/>
              <a:pPr>
                <a:defRPr/>
              </a:pPr>
              <a:t>9/25/2018</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F66B7241-CE11-479E-994A-24C4FA969D94}" type="slidenum">
              <a:rPr lang="en-US"/>
              <a:pPr>
                <a:defRPr/>
              </a:pPr>
              <a:t>‹#›</a:t>
            </a:fld>
            <a:endParaRPr lang="en-US"/>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31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3EA09F-E06B-462F-B8EB-2BAFBFCB94D9}" type="datetime1">
              <a:rPr lang="en-US"/>
              <a:pPr>
                <a:defRPr/>
              </a:pPr>
              <a:t>9/25/2018</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119D2970-27AA-4FAD-968A-9210D5F949D8}" type="slidenum">
              <a:rPr lang="en-US"/>
              <a:pPr>
                <a:defRPr/>
              </a:pPr>
              <a:t>‹#›</a:t>
            </a:fld>
            <a:endParaRPr lang="en-US"/>
          </a:p>
        </p:txBody>
      </p:sp>
      <p:sp>
        <p:nvSpPr>
          <p:cNvPr id="4"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677570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5511A9A-3C31-458F-926A-BF681B2EABBA}" type="datetime1">
              <a:rPr lang="en-US"/>
              <a:pPr>
                <a:defRPr/>
              </a:pPr>
              <a:t>9/25/2018</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96477B4-2015-4706-87C9-B23B85DC0336}" type="slidenum">
              <a:rPr lang="en-US"/>
              <a:pPr>
                <a:defRPr/>
              </a:pPr>
              <a:t>‹#›</a:t>
            </a:fld>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99429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6D111FE-9DED-4282-A450-0168B0ED7A02}" type="datetime1">
              <a:rPr lang="en-US"/>
              <a:pPr>
                <a:defRPr/>
              </a:pPr>
              <a:t>9/25/2018</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72BBCFF-AC37-4466-B57F-CEFF5151D4A7}" type="slidenum">
              <a:rPr lang="en-US"/>
              <a:pPr>
                <a:defRPr/>
              </a:pPr>
              <a:t>‹#›</a:t>
            </a:fld>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43117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80000"/>
                <a:satMod val="100000"/>
                <a:lumMod val="100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914400" y="1544638"/>
            <a:ext cx="731520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914400" y="2770189"/>
            <a:ext cx="7315200" cy="298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5FB7628D-EA73-4E35-B38D-AC6A412C6ED8}" type="datetime1">
              <a:rPr lang="en-US"/>
              <a:pPr>
                <a:defRPr/>
              </a:pPr>
              <a:t>9/25/2018</a:t>
            </a:fld>
            <a:endParaRPr lang="en-US" dirty="0"/>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E0C2B078-C41B-419A-B79F-404D7FB109F2}" type="slidenum">
              <a:rPr lang="en-US"/>
              <a:pPr>
                <a:defRPr/>
              </a:pPr>
              <a:t>‹#›</a:t>
            </a:fld>
            <a:endParaRPr lang="en-US"/>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en-US"/>
          </a:p>
        </p:txBody>
      </p:sp>
      <p:sp>
        <p:nvSpPr>
          <p:cNvPr id="8" name="TextBox 7">
            <a:extLst>
              <a:ext uri="{FF2B5EF4-FFF2-40B4-BE49-F238E27FC236}">
                <a16:creationId xmlns:a16="http://schemas.microsoft.com/office/drawing/2014/main" id="{30919337-AF95-474C-8FB6-8513BEDE3EF1}"/>
              </a:ext>
            </a:extLst>
          </p:cNvPr>
          <p:cNvSpPr txBox="1"/>
          <p:nvPr userDrawn="1"/>
        </p:nvSpPr>
        <p:spPr>
          <a:xfrm>
            <a:off x="155276" y="6338884"/>
            <a:ext cx="6944264" cy="369332"/>
          </a:xfrm>
          <a:prstGeom prst="rect">
            <a:avLst/>
          </a:prstGeom>
          <a:noFill/>
        </p:spPr>
        <p:txBody>
          <a:bodyPr wrap="square" rtlCol="0">
            <a:spAutoFit/>
          </a:bodyPr>
          <a:lstStyle/>
          <a:p>
            <a:r>
              <a:rPr lang="en-US" dirty="0"/>
              <a:t>Michael A. Gordon, CPA, LLC….</a:t>
            </a:r>
            <a:r>
              <a:rPr lang="en-US" sz="1800" b="1" i="1" dirty="0">
                <a:solidFill>
                  <a:srgbClr val="FFFF00"/>
                </a:solidFill>
              </a:rPr>
              <a:t>Not Your Basic Bean Counter</a:t>
            </a:r>
          </a:p>
        </p:txBody>
      </p:sp>
      <p:pic>
        <p:nvPicPr>
          <p:cNvPr id="9" name="Picture 8">
            <a:extLst>
              <a:ext uri="{FF2B5EF4-FFF2-40B4-BE49-F238E27FC236}">
                <a16:creationId xmlns:a16="http://schemas.microsoft.com/office/drawing/2014/main" id="{7F7917A5-EE74-4A95-A77E-306EC72F5E17}"/>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099540" y="6182238"/>
            <a:ext cx="19431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80000"/>
                <a:satMod val="100000"/>
                <a:lumMod val="100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914400" y="2770188"/>
            <a:ext cx="7315200"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2E6209DB-DCA4-43DD-8205-B847797720C6}" type="datetime1">
              <a:rPr lang="en-US" smtClean="0"/>
              <a:t>9/25/2018</a:t>
            </a:fld>
            <a:endParaRPr lang="en-US" dirty="0"/>
          </a:p>
        </p:txBody>
      </p:sp>
      <p:sp>
        <p:nvSpPr>
          <p:cNvPr id="6" name="Slide Number Placeholder 5"/>
          <p:cNvSpPr>
            <a:spLocks noGrp="1"/>
          </p:cNvSpPr>
          <p:nvPr>
            <p:ph type="sldNum" sz="quarter" idx="4"/>
          </p:nvPr>
        </p:nvSpPr>
        <p:spPr>
          <a:xfrm>
            <a:off x="7196138" y="554038"/>
            <a:ext cx="939800" cy="301625"/>
          </a:xfrm>
          <a:prstGeom prst="rect">
            <a:avLst/>
          </a:prstGeom>
        </p:spPr>
        <p:txBody>
          <a:bodyPr vert="horz" lIns="91440" tIns="45720" rIns="91440" bIns="45720" rtlCol="0" anchor="ctr"/>
          <a:lstStyle>
            <a:lvl1pPr algn="r" fontAlgn="auto">
              <a:spcBef>
                <a:spcPts val="0"/>
              </a:spcBef>
              <a:spcAft>
                <a:spcPts val="0"/>
              </a:spcAft>
              <a:defRPr sz="1600">
                <a:solidFill>
                  <a:schemeClr val="tx1"/>
                </a:solidFill>
                <a:latin typeface="+mn-lt"/>
                <a:cs typeface="+mn-cs"/>
              </a:defRPr>
            </a:lvl1pPr>
          </a:lstStyle>
          <a:p>
            <a:pPr>
              <a:defRPr/>
            </a:pPr>
            <a:fld id="{E0C2B078-C41B-419A-B79F-404D7FB109F2}" type="slidenum">
              <a:rPr lang="en-US" smtClean="0"/>
              <a:pPr>
                <a:defRPr/>
              </a:pPr>
              <a:t>‹#›</a:t>
            </a:fld>
            <a:endParaRPr lang="en-US"/>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en-US"/>
          </a:p>
        </p:txBody>
      </p:sp>
      <p:pic>
        <p:nvPicPr>
          <p:cNvPr id="9" name="Content Placeholder 2">
            <a:extLst>
              <a:ext uri="{FF2B5EF4-FFF2-40B4-BE49-F238E27FC236}">
                <a16:creationId xmlns:a16="http://schemas.microsoft.com/office/drawing/2014/main" id="{C6EF6C17-4A45-4323-B39D-71439081B58E}"/>
              </a:ext>
            </a:extLst>
          </p:cNvPr>
          <p:cNvPicPr>
            <a:picLocks noChangeAspect="1"/>
          </p:cNvPicPr>
          <p:nvPr userDrawn="1"/>
        </p:nvPicPr>
        <p:blipFill>
          <a:blip r:embed="rId13"/>
          <a:stretch>
            <a:fillRect/>
          </a:stretch>
        </p:blipFill>
        <p:spPr>
          <a:xfrm>
            <a:off x="6719977" y="6369559"/>
            <a:ext cx="2333981" cy="466319"/>
          </a:xfrm>
          <a:prstGeom prst="rect">
            <a:avLst/>
          </a:prstGeom>
        </p:spPr>
      </p:pic>
      <p:sp>
        <p:nvSpPr>
          <p:cNvPr id="2" name="TextBox 1">
            <a:extLst>
              <a:ext uri="{FF2B5EF4-FFF2-40B4-BE49-F238E27FC236}">
                <a16:creationId xmlns:a16="http://schemas.microsoft.com/office/drawing/2014/main" id="{7BD989E3-6664-45A3-84E7-CF4BB558F4F4}"/>
              </a:ext>
            </a:extLst>
          </p:cNvPr>
          <p:cNvSpPr txBox="1"/>
          <p:nvPr userDrawn="1"/>
        </p:nvSpPr>
        <p:spPr>
          <a:xfrm>
            <a:off x="207034" y="6418053"/>
            <a:ext cx="2803585" cy="369332"/>
          </a:xfrm>
          <a:prstGeom prst="rect">
            <a:avLst/>
          </a:prstGeom>
          <a:noFill/>
        </p:spPr>
        <p:txBody>
          <a:bodyPr wrap="square" rtlCol="0">
            <a:spAutoFit/>
          </a:bodyPr>
          <a:lstStyle/>
          <a:p>
            <a:r>
              <a:rPr lang="en-US" b="1" dirty="0">
                <a:solidFill>
                  <a:schemeClr val="tx2">
                    <a:lumMod val="60000"/>
                    <a:lumOff val="40000"/>
                  </a:schemeClr>
                </a:solidFill>
              </a:rPr>
              <a:t>2018 Business Entities</a:t>
            </a:r>
          </a:p>
        </p:txBody>
      </p:sp>
    </p:spTree>
    <p:extLst>
      <p:ext uri="{BB962C8B-B14F-4D97-AF65-F5344CB8AC3E}">
        <p14:creationId xmlns:p14="http://schemas.microsoft.com/office/powerpoint/2010/main" val="116101462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a:t>
            </a:fld>
            <a:endParaRPr lang="en-US" dirty="0"/>
          </a:p>
        </p:txBody>
      </p:sp>
      <p:sp>
        <p:nvSpPr>
          <p:cNvPr id="4" name="Content Placeholder 3"/>
          <p:cNvSpPr>
            <a:spLocks noGrp="1"/>
          </p:cNvSpPr>
          <p:nvPr>
            <p:ph idx="1"/>
          </p:nvPr>
        </p:nvSpPr>
        <p:spPr>
          <a:xfrm>
            <a:off x="914400" y="1347788"/>
            <a:ext cx="7315200" cy="1300162"/>
          </a:xfrm>
        </p:spPr>
        <p:txBody>
          <a:bodyPr/>
          <a:lstStyle/>
          <a:p>
            <a:pPr marL="46037" indent="0" algn="ctr">
              <a:buNone/>
            </a:pPr>
            <a:r>
              <a:rPr lang="en-US" sz="6600" dirty="0">
                <a:latin typeface="Times New Roman" pitchFamily="18" charset="0"/>
                <a:cs typeface="Times New Roman" pitchFamily="18" charset="0"/>
              </a:rPr>
              <a:t>Partnerships</a:t>
            </a:r>
          </a:p>
        </p:txBody>
      </p:sp>
      <p:sp>
        <p:nvSpPr>
          <p:cNvPr id="8" name="TextBox 7"/>
          <p:cNvSpPr txBox="1"/>
          <p:nvPr/>
        </p:nvSpPr>
        <p:spPr>
          <a:xfrm>
            <a:off x="228600" y="3295650"/>
            <a:ext cx="8648700" cy="1200329"/>
          </a:xfrm>
          <a:prstGeom prst="rect">
            <a:avLst/>
          </a:prstGeom>
          <a:noFill/>
        </p:spPr>
        <p:txBody>
          <a:bodyPr wrap="square" rtlCol="0">
            <a:spAutoFit/>
          </a:bodyPr>
          <a:lstStyle/>
          <a:p>
            <a:pPr algn="ctr"/>
            <a:r>
              <a:rPr lang="en-US" sz="7200" b="1" dirty="0">
                <a:solidFill>
                  <a:srgbClr val="FFFF00"/>
                </a:solidFill>
                <a:latin typeface="Viner Hand ITC" panose="03070502030502020203" pitchFamily="66" charset="0"/>
                <a:cs typeface="Times New Roman" pitchFamily="18" charset="0"/>
              </a:rPr>
              <a:t>The 7 Deadly Sins</a:t>
            </a:r>
          </a:p>
        </p:txBody>
      </p:sp>
    </p:spTree>
    <p:extLst>
      <p:ext uri="{BB962C8B-B14F-4D97-AF65-F5344CB8AC3E}">
        <p14:creationId xmlns:p14="http://schemas.microsoft.com/office/powerpoint/2010/main" val="2728837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10</a:t>
            </a:fld>
            <a:endParaRPr lang="en-US" dirty="0"/>
          </a:p>
        </p:txBody>
      </p:sp>
      <p:sp>
        <p:nvSpPr>
          <p:cNvPr id="13" name="Oval Callout 12"/>
          <p:cNvSpPr/>
          <p:nvPr/>
        </p:nvSpPr>
        <p:spPr>
          <a:xfrm>
            <a:off x="175904" y="1931938"/>
            <a:ext cx="1367146" cy="915988"/>
          </a:xfrm>
          <a:prstGeom prst="wedgeEllipseCallout">
            <a:avLst>
              <a:gd name="adj1" fmla="val 24755"/>
              <a:gd name="adj2" fmla="val 4394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2</a:t>
            </a:r>
          </a:p>
        </p:txBody>
      </p:sp>
      <p:sp>
        <p:nvSpPr>
          <p:cNvPr id="9"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 name="Rectangle 1"/>
          <p:cNvSpPr/>
          <p:nvPr/>
        </p:nvSpPr>
        <p:spPr>
          <a:xfrm>
            <a:off x="1992312" y="1931938"/>
            <a:ext cx="6210300" cy="2477601"/>
          </a:xfrm>
          <a:prstGeom prst="rect">
            <a:avLst/>
          </a:prstGeom>
        </p:spPr>
        <p:txBody>
          <a:bodyPr wrap="square">
            <a:spAutoFit/>
          </a:bodyPr>
          <a:lstStyle/>
          <a:p>
            <a:pPr marL="342900" indent="-342900" algn="just">
              <a:spcAft>
                <a:spcPts val="1800"/>
              </a:spcAft>
              <a:buFont typeface="Arial" panose="020B0604020202020204" pitchFamily="34" charset="0"/>
              <a:buChar char="•"/>
            </a:pPr>
            <a:r>
              <a:rPr lang="en-US" sz="2800" dirty="0"/>
              <a:t>NOW….compare this “Easy Out” with an S corporation.</a:t>
            </a:r>
          </a:p>
          <a:p>
            <a:pPr marL="342900" indent="-342900" algn="just">
              <a:spcAft>
                <a:spcPts val="1800"/>
              </a:spcAft>
              <a:buFont typeface="Arial" panose="020B0604020202020204" pitchFamily="34" charset="0"/>
              <a:buChar char="•"/>
            </a:pPr>
            <a:r>
              <a:rPr lang="en-US" sz="2800" dirty="0"/>
              <a:t>What happens when an S corporation distributes property? We have a “deemed sale at FMV”.</a:t>
            </a:r>
          </a:p>
        </p:txBody>
      </p:sp>
      <p:sp>
        <p:nvSpPr>
          <p:cNvPr id="10" name="Rectangle 9"/>
          <p:cNvSpPr/>
          <p:nvPr/>
        </p:nvSpPr>
        <p:spPr>
          <a:xfrm>
            <a:off x="241091" y="2886898"/>
            <a:ext cx="1301959"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solidFill>
                  <a:srgbClr val="FFFF00"/>
                </a:solidFill>
                <a:effectLst>
                  <a:outerShdw blurRad="50800" dist="39000" dir="5460000" algn="tl">
                    <a:srgbClr val="000000">
                      <a:alpha val="38000"/>
                    </a:srgbClr>
                  </a:outerShdw>
                </a:effectLst>
              </a:rPr>
              <a:t>EASY</a:t>
            </a:r>
          </a:p>
          <a:p>
            <a:pPr algn="ctr"/>
            <a:r>
              <a:rPr lang="en-US" sz="2800" b="1" dirty="0">
                <a:ln w="11430"/>
                <a:solidFill>
                  <a:srgbClr val="FFFF00"/>
                </a:solidFill>
                <a:effectLst>
                  <a:outerShdw blurRad="50800" dist="39000" dir="5460000" algn="tl">
                    <a:srgbClr val="000000">
                      <a:alpha val="38000"/>
                    </a:srgbClr>
                  </a:outerShdw>
                </a:effectLst>
              </a:rPr>
              <a:t>“OUT”</a:t>
            </a:r>
            <a:endParaRPr lang="en-US" sz="2800" b="1" cap="none" spc="0" dirty="0">
              <a:ln w="11430"/>
              <a:solidFill>
                <a:srgbClr val="FFFF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70369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11</a:t>
            </a:fld>
            <a:endParaRPr lang="en-US" dirty="0"/>
          </a:p>
        </p:txBody>
      </p:sp>
      <p:sp>
        <p:nvSpPr>
          <p:cNvPr id="6" name="Rectangle 5"/>
          <p:cNvSpPr/>
          <p:nvPr/>
        </p:nvSpPr>
        <p:spPr>
          <a:xfrm>
            <a:off x="300257" y="2129135"/>
            <a:ext cx="8543493" cy="243143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a:ln w="11430"/>
                <a:solidFill>
                  <a:srgbClr val="FFFF00"/>
                </a:solidFill>
                <a:effectLst>
                  <a:outerShdw blurRad="50800" dist="39000" dir="5460000" algn="tl">
                    <a:srgbClr val="000000">
                      <a:alpha val="38000"/>
                    </a:srgbClr>
                  </a:outerShdw>
                </a:effectLst>
              </a:rPr>
              <a:t>EASY</a:t>
            </a:r>
          </a:p>
          <a:p>
            <a:pPr algn="ctr"/>
            <a:r>
              <a:rPr lang="en-US" sz="8000" b="1" dirty="0">
                <a:ln w="11430"/>
                <a:solidFill>
                  <a:srgbClr val="FFFF00"/>
                </a:solidFill>
                <a:effectLst>
                  <a:outerShdw blurRad="50800" dist="39000" dir="5460000" algn="tl">
                    <a:srgbClr val="000000">
                      <a:alpha val="38000"/>
                    </a:srgbClr>
                  </a:outerShdw>
                </a:effectLst>
              </a:rPr>
              <a:t>“ALLOCATIONS”</a:t>
            </a:r>
            <a:endParaRPr lang="en-US" sz="8000" b="1" cap="none" spc="0" dirty="0">
              <a:ln w="11430"/>
              <a:solidFill>
                <a:srgbClr val="FFFF00"/>
              </a:solidFill>
              <a:effectLst>
                <a:outerShdw blurRad="50800" dist="39000" dir="5460000" algn="tl">
                  <a:srgbClr val="000000">
                    <a:alpha val="38000"/>
                  </a:srgbClr>
                </a:outerShdw>
              </a:effectLst>
            </a:endParaRPr>
          </a:p>
        </p:txBody>
      </p:sp>
      <p:sp>
        <p:nvSpPr>
          <p:cNvPr id="9" name="Oval Callout 8"/>
          <p:cNvSpPr/>
          <p:nvPr/>
        </p:nvSpPr>
        <p:spPr>
          <a:xfrm>
            <a:off x="601828" y="1963876"/>
            <a:ext cx="1838657" cy="1231900"/>
          </a:xfrm>
          <a:prstGeom prst="wedgeEllipseCallout">
            <a:avLst>
              <a:gd name="adj1" fmla="val 4724"/>
              <a:gd name="adj2" fmla="val 5116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3</a:t>
            </a:r>
          </a:p>
        </p:txBody>
      </p:sp>
      <p:sp>
        <p:nvSpPr>
          <p:cNvPr id="7" name="TextBox 6"/>
          <p:cNvSpPr txBox="1"/>
          <p:nvPr/>
        </p:nvSpPr>
        <p:spPr>
          <a:xfrm>
            <a:off x="2521966" y="5197872"/>
            <a:ext cx="4322265" cy="523220"/>
          </a:xfrm>
          <a:prstGeom prst="rect">
            <a:avLst/>
          </a:prstGeom>
          <a:noFill/>
        </p:spPr>
        <p:txBody>
          <a:bodyPr wrap="square" rtlCol="0">
            <a:spAutoFit/>
          </a:bodyPr>
          <a:lstStyle/>
          <a:p>
            <a:pPr algn="ctr"/>
            <a:r>
              <a:rPr lang="en-US" sz="2800" b="1" dirty="0"/>
              <a:t>IRC § 704(a)</a:t>
            </a:r>
          </a:p>
        </p:txBody>
      </p:sp>
      <p:sp>
        <p:nvSpPr>
          <p:cNvPr id="11"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8" name="TextBox 7">
            <a:extLst>
              <a:ext uri="{FF2B5EF4-FFF2-40B4-BE49-F238E27FC236}">
                <a16:creationId xmlns:a16="http://schemas.microsoft.com/office/drawing/2014/main" id="{BF8717C8-22AE-415F-BFFF-7742C141CC35}"/>
              </a:ext>
            </a:extLst>
          </p:cNvPr>
          <p:cNvSpPr txBox="1"/>
          <p:nvPr/>
        </p:nvSpPr>
        <p:spPr>
          <a:xfrm>
            <a:off x="7924800" y="97393"/>
            <a:ext cx="1219200" cy="369332"/>
          </a:xfrm>
          <a:prstGeom prst="rect">
            <a:avLst/>
          </a:prstGeom>
          <a:noFill/>
        </p:spPr>
        <p:txBody>
          <a:bodyPr wrap="square" rtlCol="0">
            <a:spAutoFit/>
          </a:bodyPr>
          <a:lstStyle/>
          <a:p>
            <a:r>
              <a:rPr lang="en-US" dirty="0">
                <a:solidFill>
                  <a:srgbClr val="FFFF00"/>
                </a:solidFill>
              </a:rPr>
              <a:t>Page 354</a:t>
            </a:r>
          </a:p>
        </p:txBody>
      </p:sp>
    </p:spTree>
    <p:extLst>
      <p:ext uri="{BB962C8B-B14F-4D97-AF65-F5344CB8AC3E}">
        <p14:creationId xmlns:p14="http://schemas.microsoft.com/office/powerpoint/2010/main" val="944965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12</a:t>
            </a:fld>
            <a:endParaRPr lang="en-US" dirty="0"/>
          </a:p>
        </p:txBody>
      </p:sp>
      <p:sp>
        <p:nvSpPr>
          <p:cNvPr id="6" name="Rectangle 5"/>
          <p:cNvSpPr/>
          <p:nvPr/>
        </p:nvSpPr>
        <p:spPr>
          <a:xfrm>
            <a:off x="0" y="3141458"/>
            <a:ext cx="227677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a:ln w="11430"/>
                <a:solidFill>
                  <a:srgbClr val="FFFF00"/>
                </a:solidFill>
                <a:effectLst>
                  <a:outerShdw blurRad="50800" dist="39000" dir="5460000" algn="tl">
                    <a:srgbClr val="000000">
                      <a:alpha val="38000"/>
                    </a:srgbClr>
                  </a:outerShdw>
                </a:effectLst>
              </a:rPr>
              <a:t>EASY</a:t>
            </a:r>
          </a:p>
          <a:p>
            <a:pPr algn="ctr"/>
            <a:r>
              <a:rPr lang="en-US" sz="2000" b="1" dirty="0">
                <a:ln w="11430"/>
                <a:solidFill>
                  <a:srgbClr val="FFFF00"/>
                </a:solidFill>
                <a:effectLst>
                  <a:outerShdw blurRad="50800" dist="39000" dir="5460000" algn="tl">
                    <a:srgbClr val="000000">
                      <a:alpha val="38000"/>
                    </a:srgbClr>
                  </a:outerShdw>
                </a:effectLst>
              </a:rPr>
              <a:t>“ALLOCATIONS”</a:t>
            </a:r>
            <a:endParaRPr lang="en-US" sz="2000" b="1" cap="none" spc="0" dirty="0">
              <a:ln w="11430"/>
              <a:solidFill>
                <a:srgbClr val="FFFF00"/>
              </a:solidFill>
              <a:effectLst>
                <a:outerShdw blurRad="50800" dist="39000" dir="5460000" algn="tl">
                  <a:srgbClr val="000000">
                    <a:alpha val="38000"/>
                  </a:srgbClr>
                </a:outerShdw>
              </a:effectLst>
            </a:endParaRPr>
          </a:p>
        </p:txBody>
      </p:sp>
      <p:sp>
        <p:nvSpPr>
          <p:cNvPr id="9" name="Oval Callout 8"/>
          <p:cNvSpPr/>
          <p:nvPr/>
        </p:nvSpPr>
        <p:spPr>
          <a:xfrm>
            <a:off x="429652" y="1980767"/>
            <a:ext cx="1417472" cy="949706"/>
          </a:xfrm>
          <a:prstGeom prst="wedgeEllipseCallout">
            <a:avLst>
              <a:gd name="adj1" fmla="val 4724"/>
              <a:gd name="adj2" fmla="val 5116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3</a:t>
            </a:r>
          </a:p>
        </p:txBody>
      </p:sp>
      <p:sp>
        <p:nvSpPr>
          <p:cNvPr id="2" name="Rectangle 1"/>
          <p:cNvSpPr/>
          <p:nvPr/>
        </p:nvSpPr>
        <p:spPr>
          <a:xfrm>
            <a:off x="2057400" y="2097563"/>
            <a:ext cx="6819900" cy="3770263"/>
          </a:xfrm>
          <a:prstGeom prst="rect">
            <a:avLst/>
          </a:prstGeom>
        </p:spPr>
        <p:txBody>
          <a:bodyPr wrap="square">
            <a:spAutoFit/>
          </a:bodyPr>
          <a:lstStyle/>
          <a:p>
            <a:pPr>
              <a:spcAft>
                <a:spcPts val="1800"/>
              </a:spcAft>
            </a:pPr>
            <a:r>
              <a:rPr lang="en-US" sz="2800" u="sng" dirty="0"/>
              <a:t>IRC § 704 Partner’s distributive share</a:t>
            </a:r>
          </a:p>
          <a:p>
            <a:pPr marL="285750"/>
            <a:r>
              <a:rPr lang="en-US" sz="2800" b="1" dirty="0"/>
              <a:t>(a) Effect of partnership agreement </a:t>
            </a:r>
          </a:p>
          <a:p>
            <a:pPr marL="628650" algn="just"/>
            <a:r>
              <a:rPr lang="en-US" sz="2800" dirty="0"/>
              <a:t>A partner’s distributive share of income, gain, loss, deduction, or credit shall, except as otherwise provided in this chapter, </a:t>
            </a:r>
            <a:r>
              <a:rPr lang="en-US" sz="2800" b="1" i="1" dirty="0">
                <a:solidFill>
                  <a:srgbClr val="FFFF00"/>
                </a:solidFill>
              </a:rPr>
              <a:t>be determined by the partnership agreement. </a:t>
            </a:r>
          </a:p>
        </p:txBody>
      </p:sp>
      <p:sp>
        <p:nvSpPr>
          <p:cNvPr id="8"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Tree>
    <p:extLst>
      <p:ext uri="{BB962C8B-B14F-4D97-AF65-F5344CB8AC3E}">
        <p14:creationId xmlns:p14="http://schemas.microsoft.com/office/powerpoint/2010/main" val="1684519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13</a:t>
            </a:fld>
            <a:endParaRPr lang="en-US" dirty="0"/>
          </a:p>
        </p:txBody>
      </p:sp>
      <p:sp>
        <p:nvSpPr>
          <p:cNvPr id="6" name="Rectangle 5"/>
          <p:cNvSpPr/>
          <p:nvPr/>
        </p:nvSpPr>
        <p:spPr>
          <a:xfrm>
            <a:off x="0" y="3141458"/>
            <a:ext cx="227677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a:ln w="11430"/>
                <a:solidFill>
                  <a:srgbClr val="FFFF00"/>
                </a:solidFill>
                <a:effectLst>
                  <a:outerShdw blurRad="50800" dist="39000" dir="5460000" algn="tl">
                    <a:srgbClr val="000000">
                      <a:alpha val="38000"/>
                    </a:srgbClr>
                  </a:outerShdw>
                </a:effectLst>
              </a:rPr>
              <a:t>EASY</a:t>
            </a:r>
          </a:p>
          <a:p>
            <a:pPr algn="ctr"/>
            <a:r>
              <a:rPr lang="en-US" sz="2000" b="1" dirty="0">
                <a:ln w="11430"/>
                <a:solidFill>
                  <a:srgbClr val="FFFF00"/>
                </a:solidFill>
                <a:effectLst>
                  <a:outerShdw blurRad="50800" dist="39000" dir="5460000" algn="tl">
                    <a:srgbClr val="000000">
                      <a:alpha val="38000"/>
                    </a:srgbClr>
                  </a:outerShdw>
                </a:effectLst>
              </a:rPr>
              <a:t>“ALLOCATIONS”</a:t>
            </a:r>
            <a:endParaRPr lang="en-US" sz="2000" b="1" cap="none" spc="0" dirty="0">
              <a:ln w="11430"/>
              <a:solidFill>
                <a:srgbClr val="FFFF00"/>
              </a:solidFill>
              <a:effectLst>
                <a:outerShdw blurRad="50800" dist="39000" dir="5460000" algn="tl">
                  <a:srgbClr val="000000">
                    <a:alpha val="38000"/>
                  </a:srgbClr>
                </a:outerShdw>
              </a:effectLst>
            </a:endParaRPr>
          </a:p>
        </p:txBody>
      </p:sp>
      <p:sp>
        <p:nvSpPr>
          <p:cNvPr id="9" name="Oval Callout 8"/>
          <p:cNvSpPr/>
          <p:nvPr/>
        </p:nvSpPr>
        <p:spPr>
          <a:xfrm>
            <a:off x="429652" y="1980767"/>
            <a:ext cx="1417472" cy="949706"/>
          </a:xfrm>
          <a:prstGeom prst="wedgeEllipseCallout">
            <a:avLst>
              <a:gd name="adj1" fmla="val 4724"/>
              <a:gd name="adj2" fmla="val 5116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3</a:t>
            </a:r>
          </a:p>
        </p:txBody>
      </p:sp>
      <p:sp>
        <p:nvSpPr>
          <p:cNvPr id="2" name="Rectangle 1"/>
          <p:cNvSpPr/>
          <p:nvPr/>
        </p:nvSpPr>
        <p:spPr>
          <a:xfrm>
            <a:off x="2686050" y="2097563"/>
            <a:ext cx="5943600" cy="3339376"/>
          </a:xfrm>
          <a:prstGeom prst="rect">
            <a:avLst/>
          </a:prstGeom>
        </p:spPr>
        <p:txBody>
          <a:bodyPr wrap="square">
            <a:spAutoFit/>
          </a:bodyPr>
          <a:lstStyle/>
          <a:p>
            <a:pPr algn="just">
              <a:spcAft>
                <a:spcPts val="1800"/>
              </a:spcAft>
            </a:pPr>
            <a:r>
              <a:rPr lang="en-US" sz="2800" dirty="0"/>
              <a:t>IRC § 704(a) appears to imply that partners have the ability to allocate tax results in any manner they choose as long as it is written in the partnership agreement.</a:t>
            </a:r>
          </a:p>
          <a:p>
            <a:pPr algn="just">
              <a:spcAft>
                <a:spcPts val="1800"/>
              </a:spcAft>
            </a:pPr>
            <a:r>
              <a:rPr lang="en-US" sz="2800" b="1" i="1" dirty="0">
                <a:solidFill>
                  <a:srgbClr val="FFFF00"/>
                </a:solidFill>
              </a:rPr>
              <a:t>We’ll discover, a little later, that this just isn’t so!</a:t>
            </a:r>
          </a:p>
        </p:txBody>
      </p:sp>
      <p:sp>
        <p:nvSpPr>
          <p:cNvPr id="8"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Tree>
    <p:extLst>
      <p:ext uri="{BB962C8B-B14F-4D97-AF65-F5344CB8AC3E}">
        <p14:creationId xmlns:p14="http://schemas.microsoft.com/office/powerpoint/2010/main" val="2901828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14</a:t>
            </a:fld>
            <a:endParaRPr lang="en-US" dirty="0"/>
          </a:p>
        </p:txBody>
      </p:sp>
      <p:sp>
        <p:nvSpPr>
          <p:cNvPr id="13" name="Oval Callout 12"/>
          <p:cNvSpPr/>
          <p:nvPr/>
        </p:nvSpPr>
        <p:spPr>
          <a:xfrm>
            <a:off x="175904" y="1931938"/>
            <a:ext cx="1367146" cy="915988"/>
          </a:xfrm>
          <a:prstGeom prst="wedgeEllipseCallout">
            <a:avLst>
              <a:gd name="adj1" fmla="val 24755"/>
              <a:gd name="adj2" fmla="val 4394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3</a:t>
            </a:r>
          </a:p>
        </p:txBody>
      </p:sp>
      <p:sp>
        <p:nvSpPr>
          <p:cNvPr id="9"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 name="Rectangle 1"/>
          <p:cNvSpPr/>
          <p:nvPr/>
        </p:nvSpPr>
        <p:spPr>
          <a:xfrm>
            <a:off x="2417762" y="1931938"/>
            <a:ext cx="6210300" cy="2477601"/>
          </a:xfrm>
          <a:prstGeom prst="rect">
            <a:avLst/>
          </a:prstGeom>
        </p:spPr>
        <p:txBody>
          <a:bodyPr wrap="square">
            <a:spAutoFit/>
          </a:bodyPr>
          <a:lstStyle/>
          <a:p>
            <a:pPr marL="342900" indent="-342900">
              <a:spcAft>
                <a:spcPts val="1800"/>
              </a:spcAft>
              <a:buFont typeface="Arial" panose="020B0604020202020204" pitchFamily="34" charset="0"/>
              <a:buChar char="•"/>
            </a:pPr>
            <a:r>
              <a:rPr lang="en-US" sz="2800" dirty="0"/>
              <a:t>NOW….compare this “Easy Allocation” with an S corporation.</a:t>
            </a:r>
          </a:p>
          <a:p>
            <a:pPr marL="342900" indent="-342900" algn="just">
              <a:spcAft>
                <a:spcPts val="1800"/>
              </a:spcAft>
              <a:buFont typeface="Arial" panose="020B0604020202020204" pitchFamily="34" charset="0"/>
              <a:buChar char="•"/>
            </a:pPr>
            <a:r>
              <a:rPr lang="en-US" sz="2800" dirty="0"/>
              <a:t>Can an S corporation allocate items of income and loss in any manner it chooses?</a:t>
            </a:r>
          </a:p>
        </p:txBody>
      </p:sp>
      <p:sp>
        <p:nvSpPr>
          <p:cNvPr id="7" name="Rectangle 6">
            <a:extLst>
              <a:ext uri="{FF2B5EF4-FFF2-40B4-BE49-F238E27FC236}">
                <a16:creationId xmlns:a16="http://schemas.microsoft.com/office/drawing/2014/main" id="{7F1C91DA-F630-4797-98DE-C4798E9CE826}"/>
              </a:ext>
            </a:extLst>
          </p:cNvPr>
          <p:cNvSpPr/>
          <p:nvPr/>
        </p:nvSpPr>
        <p:spPr>
          <a:xfrm>
            <a:off x="0" y="3141458"/>
            <a:ext cx="227677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a:ln w="11430"/>
                <a:solidFill>
                  <a:srgbClr val="FFFF00"/>
                </a:solidFill>
                <a:effectLst>
                  <a:outerShdw blurRad="50800" dist="39000" dir="5460000" algn="tl">
                    <a:srgbClr val="000000">
                      <a:alpha val="38000"/>
                    </a:srgbClr>
                  </a:outerShdw>
                </a:effectLst>
              </a:rPr>
              <a:t>EASY</a:t>
            </a:r>
          </a:p>
          <a:p>
            <a:pPr algn="ctr"/>
            <a:r>
              <a:rPr lang="en-US" sz="2000" b="1" dirty="0">
                <a:ln w="11430"/>
                <a:solidFill>
                  <a:srgbClr val="FFFF00"/>
                </a:solidFill>
                <a:effectLst>
                  <a:outerShdw blurRad="50800" dist="39000" dir="5460000" algn="tl">
                    <a:srgbClr val="000000">
                      <a:alpha val="38000"/>
                    </a:srgbClr>
                  </a:outerShdw>
                </a:effectLst>
              </a:rPr>
              <a:t>“ALLOCATIONS”</a:t>
            </a:r>
            <a:endParaRPr lang="en-US" sz="2000" b="1" cap="none" spc="0" dirty="0">
              <a:ln w="11430"/>
              <a:solidFill>
                <a:srgbClr val="FFFF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55172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15</a:t>
            </a:fld>
            <a:endParaRPr lang="en-US" dirty="0"/>
          </a:p>
        </p:txBody>
      </p:sp>
      <p:sp>
        <p:nvSpPr>
          <p:cNvPr id="4" name="Content Placeholder 3"/>
          <p:cNvSpPr>
            <a:spLocks noGrp="1"/>
          </p:cNvSpPr>
          <p:nvPr>
            <p:ph idx="1"/>
          </p:nvPr>
        </p:nvSpPr>
        <p:spPr>
          <a:xfrm>
            <a:off x="508000" y="1220788"/>
            <a:ext cx="8140700" cy="3979862"/>
          </a:xfrm>
        </p:spPr>
        <p:txBody>
          <a:bodyPr/>
          <a:lstStyle/>
          <a:p>
            <a:pPr marL="46037" indent="0" algn="just">
              <a:spcAft>
                <a:spcPts val="1200"/>
              </a:spcAft>
              <a:buNone/>
            </a:pPr>
            <a:r>
              <a:rPr lang="en-US" sz="3200" dirty="0"/>
              <a:t>Because of the 3 “easies”, taxpayers found that they could get away with some very interesting transactions that did not amuse the IRS. Most of the confusing and convoluted partnership rules that drive us crazy stem from the Congressional actions taken to thwart these “dastardly” acts.</a:t>
            </a:r>
          </a:p>
          <a:p>
            <a:pPr marL="46037" indent="0" algn="just">
              <a:spcBef>
                <a:spcPts val="0"/>
              </a:spcBef>
              <a:buNone/>
            </a:pPr>
            <a:r>
              <a:rPr lang="en-US" sz="3200" dirty="0"/>
              <a:t>While there are many such dastardly acts, there are 7 that top the list. I call them:</a:t>
            </a:r>
          </a:p>
        </p:txBody>
      </p:sp>
      <p:sp>
        <p:nvSpPr>
          <p:cNvPr id="7"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Tree>
    <p:extLst>
      <p:ext uri="{BB962C8B-B14F-4D97-AF65-F5344CB8AC3E}">
        <p14:creationId xmlns:p14="http://schemas.microsoft.com/office/powerpoint/2010/main" val="1539236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16</a:t>
            </a:fld>
            <a:endParaRPr lang="en-US" dirty="0"/>
          </a:p>
        </p:txBody>
      </p:sp>
      <p:sp>
        <p:nvSpPr>
          <p:cNvPr id="7"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8" name="TextBox 7"/>
          <p:cNvSpPr txBox="1"/>
          <p:nvPr/>
        </p:nvSpPr>
        <p:spPr>
          <a:xfrm>
            <a:off x="285750" y="1498510"/>
            <a:ext cx="8648700" cy="1200329"/>
          </a:xfrm>
          <a:prstGeom prst="rect">
            <a:avLst/>
          </a:prstGeom>
          <a:noFill/>
        </p:spPr>
        <p:txBody>
          <a:bodyPr wrap="square" rtlCol="0">
            <a:spAutoFit/>
          </a:bodyPr>
          <a:lstStyle/>
          <a:p>
            <a:pPr algn="ctr"/>
            <a:r>
              <a:rPr lang="en-US" sz="7200" b="1" dirty="0">
                <a:solidFill>
                  <a:srgbClr val="FFFF00"/>
                </a:solidFill>
                <a:latin typeface="Viner Hand ITC" panose="03070502030502020203" pitchFamily="66" charset="0"/>
                <a:cs typeface="Times New Roman" pitchFamily="18" charset="0"/>
              </a:rPr>
              <a:t>The 7 Deadly Sins</a:t>
            </a:r>
          </a:p>
        </p:txBody>
      </p:sp>
      <p:pic>
        <p:nvPicPr>
          <p:cNvPr id="2057" name="Picture 9" descr="http://cdn2.whatchristianswanttoknow.com/wp-content/uploads/2012/03/Seven-Deadly-Si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6750" y="2811860"/>
            <a:ext cx="5238750" cy="3496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150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17</a:t>
            </a:fld>
            <a:endParaRPr lang="en-US" dirty="0"/>
          </a:p>
        </p:txBody>
      </p:sp>
      <p:sp>
        <p:nvSpPr>
          <p:cNvPr id="10" name="TextBox 9"/>
          <p:cNvSpPr txBox="1"/>
          <p:nvPr/>
        </p:nvSpPr>
        <p:spPr>
          <a:xfrm>
            <a:off x="760412" y="171271"/>
            <a:ext cx="7442200" cy="1200329"/>
          </a:xfrm>
          <a:prstGeom prst="rect">
            <a:avLst/>
          </a:prstGeom>
          <a:noFill/>
        </p:spPr>
        <p:txBody>
          <a:bodyPr wrap="square" rtlCol="0">
            <a:spAutoFit/>
          </a:bodyPr>
          <a:lstStyle/>
          <a:p>
            <a:pPr algn="ctr"/>
            <a:r>
              <a:rPr lang="en-US" sz="7200" b="1" i="1" u="sng" dirty="0">
                <a:solidFill>
                  <a:srgbClr val="FFFF00"/>
                </a:solidFill>
                <a:latin typeface="Times New Roman" pitchFamily="18" charset="0"/>
                <a:cs typeface="Times New Roman" pitchFamily="18" charset="0"/>
              </a:rPr>
              <a:t>Deadly Sin #1</a:t>
            </a:r>
          </a:p>
        </p:txBody>
      </p:sp>
      <p:sp>
        <p:nvSpPr>
          <p:cNvPr id="11" name="Rectangle 10"/>
          <p:cNvSpPr/>
          <p:nvPr/>
        </p:nvSpPr>
        <p:spPr>
          <a:xfrm>
            <a:off x="787401" y="1982064"/>
            <a:ext cx="7756524" cy="3816429"/>
          </a:xfrm>
          <a:prstGeom prst="rect">
            <a:avLst/>
          </a:prstGeom>
        </p:spPr>
        <p:txBody>
          <a:bodyPr wrap="square">
            <a:spAutoFit/>
          </a:bodyPr>
          <a:lstStyle/>
          <a:p>
            <a:pPr marL="0" indent="0" algn="ctr">
              <a:spcAft>
                <a:spcPts val="1800"/>
              </a:spcAft>
            </a:pPr>
            <a:r>
              <a:rPr lang="en-US" sz="3600" u="sng" dirty="0"/>
              <a:t>Accomplish investment diversification with no tax consequences</a:t>
            </a:r>
          </a:p>
          <a:p>
            <a:pPr marL="0" indent="0" algn="ctr"/>
            <a:endParaRPr lang="en-US" sz="1100" i="1" dirty="0"/>
          </a:p>
          <a:p>
            <a:pPr marL="0" indent="0" algn="ctr"/>
            <a:r>
              <a:rPr lang="en-US" sz="3600" i="1" dirty="0"/>
              <a:t>The “investment company” partnership rules.</a:t>
            </a:r>
          </a:p>
          <a:p>
            <a:pPr marL="0" indent="0" algn="ctr"/>
            <a:endParaRPr lang="en-US" sz="2400" i="1" dirty="0"/>
          </a:p>
          <a:p>
            <a:pPr marL="0" indent="0" algn="ctr"/>
            <a:endParaRPr lang="en-US" sz="2400" i="1" dirty="0"/>
          </a:p>
          <a:p>
            <a:pPr marL="0" indent="0" algn="ctr"/>
            <a:r>
              <a:rPr lang="en-US" sz="2400" b="1" i="1" dirty="0"/>
              <a:t>IRC 721(b)</a:t>
            </a:r>
          </a:p>
        </p:txBody>
      </p:sp>
      <p:sp>
        <p:nvSpPr>
          <p:cNvPr id="5" name="TextBox 4">
            <a:extLst>
              <a:ext uri="{FF2B5EF4-FFF2-40B4-BE49-F238E27FC236}">
                <a16:creationId xmlns:a16="http://schemas.microsoft.com/office/drawing/2014/main" id="{BCBC165B-8419-4B0B-8049-6F5A54C06F0D}"/>
              </a:ext>
            </a:extLst>
          </p:cNvPr>
          <p:cNvSpPr txBox="1"/>
          <p:nvPr/>
        </p:nvSpPr>
        <p:spPr>
          <a:xfrm>
            <a:off x="7754112" y="97393"/>
            <a:ext cx="1389888" cy="369332"/>
          </a:xfrm>
          <a:prstGeom prst="rect">
            <a:avLst/>
          </a:prstGeom>
          <a:noFill/>
        </p:spPr>
        <p:txBody>
          <a:bodyPr wrap="square" rtlCol="0">
            <a:spAutoFit/>
          </a:bodyPr>
          <a:lstStyle/>
          <a:p>
            <a:r>
              <a:rPr lang="en-US" dirty="0">
                <a:solidFill>
                  <a:srgbClr val="FFFF00"/>
                </a:solidFill>
              </a:rPr>
              <a:t>Page 335</a:t>
            </a:r>
          </a:p>
        </p:txBody>
      </p:sp>
    </p:spTree>
    <p:extLst>
      <p:ext uri="{BB962C8B-B14F-4D97-AF65-F5344CB8AC3E}">
        <p14:creationId xmlns:p14="http://schemas.microsoft.com/office/powerpoint/2010/main" val="396712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solidFill>
                  <a:prstClr val="white"/>
                </a:solidFill>
              </a:rPr>
              <a:pPr fontAlgn="base">
                <a:spcBef>
                  <a:spcPct val="0"/>
                </a:spcBef>
                <a:spcAft>
                  <a:spcPct val="0"/>
                </a:spcAft>
                <a:defRPr/>
              </a:pPr>
              <a:t>18</a:t>
            </a:fld>
            <a:endParaRPr lang="en-US" dirty="0">
              <a:solidFill>
                <a:prstClr val="white"/>
              </a:solidFill>
            </a:endParaRPr>
          </a:p>
        </p:txBody>
      </p:sp>
      <p:sp>
        <p:nvSpPr>
          <p:cNvPr id="7" name="Rectangle 6"/>
          <p:cNvSpPr/>
          <p:nvPr/>
        </p:nvSpPr>
        <p:spPr>
          <a:xfrm>
            <a:off x="1287462" y="1674673"/>
            <a:ext cx="6915150" cy="4139595"/>
          </a:xfrm>
          <a:prstGeom prst="rect">
            <a:avLst/>
          </a:prstGeom>
        </p:spPr>
        <p:txBody>
          <a:bodyPr wrap="square">
            <a:spAutoFit/>
          </a:bodyPr>
          <a:lstStyle/>
          <a:p>
            <a:pPr algn="just"/>
            <a:r>
              <a:rPr lang="en-US" sz="2800" dirty="0">
                <a:solidFill>
                  <a:prstClr val="white"/>
                </a:solidFill>
              </a:rPr>
              <a:t>§ 721 Non-recognition of gain or loss on contribution.</a:t>
            </a:r>
          </a:p>
          <a:p>
            <a:endParaRPr lang="en-US" sz="1100" dirty="0">
              <a:solidFill>
                <a:prstClr val="white"/>
              </a:solidFill>
            </a:endParaRPr>
          </a:p>
          <a:p>
            <a:pPr marL="228600"/>
            <a:r>
              <a:rPr lang="en-US" sz="2800" dirty="0">
                <a:solidFill>
                  <a:prstClr val="white"/>
                </a:solidFill>
              </a:rPr>
              <a:t>(b) Special rule. </a:t>
            </a:r>
          </a:p>
          <a:p>
            <a:pPr marL="571500" algn="just"/>
            <a:r>
              <a:rPr lang="en-US" sz="2800" dirty="0">
                <a:solidFill>
                  <a:prstClr val="white"/>
                </a:solidFill>
              </a:rPr>
              <a:t>Subsection (a) shall not apply to gain realized on a transfer of property to a partnership which would be treated as an </a:t>
            </a:r>
            <a:r>
              <a:rPr lang="en-US" sz="2800" b="1" i="1" dirty="0">
                <a:solidFill>
                  <a:srgbClr val="FFFF00"/>
                </a:solidFill>
              </a:rPr>
              <a:t>investment company  </a:t>
            </a:r>
            <a:r>
              <a:rPr lang="en-US" sz="2800" dirty="0">
                <a:solidFill>
                  <a:prstClr val="white"/>
                </a:solidFill>
              </a:rPr>
              <a:t>(within the meaning of section 351) if the partnership were incorporated.</a:t>
            </a:r>
          </a:p>
        </p:txBody>
      </p:sp>
      <p:sp>
        <p:nvSpPr>
          <p:cNvPr id="6" name="TextBox 5"/>
          <p:cNvSpPr txBox="1"/>
          <p:nvPr/>
        </p:nvSpPr>
        <p:spPr>
          <a:xfrm>
            <a:off x="1023937" y="171270"/>
            <a:ext cx="7442200" cy="1200329"/>
          </a:xfrm>
          <a:prstGeom prst="rect">
            <a:avLst/>
          </a:prstGeom>
          <a:noFill/>
        </p:spPr>
        <p:txBody>
          <a:bodyPr wrap="square" rtlCol="0">
            <a:spAutoFit/>
          </a:bodyPr>
          <a:lstStyle/>
          <a:p>
            <a:pPr algn="ctr"/>
            <a:r>
              <a:rPr lang="en-US" sz="7200" b="1" i="1" u="sng" dirty="0">
                <a:solidFill>
                  <a:srgbClr val="FFFF00"/>
                </a:solidFill>
                <a:latin typeface="Times New Roman" pitchFamily="18" charset="0"/>
                <a:cs typeface="Times New Roman" pitchFamily="18" charset="0"/>
              </a:rPr>
              <a:t>Deadly Sin #1</a:t>
            </a:r>
          </a:p>
        </p:txBody>
      </p:sp>
    </p:spTree>
    <p:extLst>
      <p:ext uri="{BB962C8B-B14F-4D97-AF65-F5344CB8AC3E}">
        <p14:creationId xmlns:p14="http://schemas.microsoft.com/office/powerpoint/2010/main" val="1656328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solidFill>
                  <a:prstClr val="white"/>
                </a:solidFill>
              </a:rPr>
              <a:pPr fontAlgn="base">
                <a:spcBef>
                  <a:spcPct val="0"/>
                </a:spcBef>
                <a:spcAft>
                  <a:spcPct val="0"/>
                </a:spcAft>
                <a:defRPr/>
              </a:pPr>
              <a:t>19</a:t>
            </a:fld>
            <a:endParaRPr lang="en-US" dirty="0">
              <a:solidFill>
                <a:prstClr val="white"/>
              </a:solidFill>
            </a:endParaRPr>
          </a:p>
        </p:txBody>
      </p:sp>
      <p:sp>
        <p:nvSpPr>
          <p:cNvPr id="7" name="Rectangle 6"/>
          <p:cNvSpPr/>
          <p:nvPr/>
        </p:nvSpPr>
        <p:spPr>
          <a:xfrm>
            <a:off x="1287462" y="2169973"/>
            <a:ext cx="6915150" cy="2677656"/>
          </a:xfrm>
          <a:prstGeom prst="rect">
            <a:avLst/>
          </a:prstGeom>
        </p:spPr>
        <p:txBody>
          <a:bodyPr wrap="square">
            <a:spAutoFit/>
          </a:bodyPr>
          <a:lstStyle/>
          <a:p>
            <a:pPr algn="just"/>
            <a:r>
              <a:rPr lang="en-US" sz="2800" dirty="0">
                <a:solidFill>
                  <a:prstClr val="white"/>
                </a:solidFill>
              </a:rPr>
              <a:t>NOTE: Just what is an “investment company” for this purpose?</a:t>
            </a:r>
          </a:p>
          <a:p>
            <a:pPr algn="just"/>
            <a:endParaRPr lang="en-US" sz="2800" dirty="0">
              <a:solidFill>
                <a:prstClr val="white"/>
              </a:solidFill>
            </a:endParaRPr>
          </a:p>
          <a:p>
            <a:pPr algn="just"/>
            <a:r>
              <a:rPr lang="en-US" sz="2800" dirty="0">
                <a:solidFill>
                  <a:prstClr val="white"/>
                </a:solidFill>
              </a:rPr>
              <a:t>We do NOT have the time to go over this, so I will refer you to IRC 351 to read for yourself.</a:t>
            </a:r>
          </a:p>
        </p:txBody>
      </p:sp>
      <p:sp>
        <p:nvSpPr>
          <p:cNvPr id="6" name="TextBox 5"/>
          <p:cNvSpPr txBox="1"/>
          <p:nvPr/>
        </p:nvSpPr>
        <p:spPr>
          <a:xfrm>
            <a:off x="1023937" y="171270"/>
            <a:ext cx="7442200" cy="1200329"/>
          </a:xfrm>
          <a:prstGeom prst="rect">
            <a:avLst/>
          </a:prstGeom>
          <a:noFill/>
        </p:spPr>
        <p:txBody>
          <a:bodyPr wrap="square" rtlCol="0">
            <a:spAutoFit/>
          </a:bodyPr>
          <a:lstStyle/>
          <a:p>
            <a:pPr algn="ctr"/>
            <a:r>
              <a:rPr lang="en-US" sz="7200" b="1" i="1" u="sng" dirty="0">
                <a:solidFill>
                  <a:srgbClr val="FFFF00"/>
                </a:solidFill>
                <a:latin typeface="Times New Roman" pitchFamily="18" charset="0"/>
                <a:cs typeface="Times New Roman" pitchFamily="18" charset="0"/>
              </a:rPr>
              <a:t>Deadly Sin #1</a:t>
            </a:r>
          </a:p>
        </p:txBody>
      </p:sp>
    </p:spTree>
    <p:extLst>
      <p:ext uri="{BB962C8B-B14F-4D97-AF65-F5344CB8AC3E}">
        <p14:creationId xmlns:p14="http://schemas.microsoft.com/office/powerpoint/2010/main" val="343398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a:t>
            </a:fld>
            <a:endParaRPr lang="en-US" dirty="0"/>
          </a:p>
        </p:txBody>
      </p:sp>
      <p:sp>
        <p:nvSpPr>
          <p:cNvPr id="4" name="Content Placeholder 3"/>
          <p:cNvSpPr>
            <a:spLocks noGrp="1"/>
          </p:cNvSpPr>
          <p:nvPr>
            <p:ph idx="1"/>
          </p:nvPr>
        </p:nvSpPr>
        <p:spPr>
          <a:xfrm>
            <a:off x="914400" y="1347788"/>
            <a:ext cx="7315200" cy="4845050"/>
          </a:xfrm>
        </p:spPr>
        <p:txBody>
          <a:bodyPr/>
          <a:lstStyle/>
          <a:p>
            <a:pPr marL="46037" indent="0" algn="ctr">
              <a:buNone/>
            </a:pP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a:p>
            <a:pPr marL="46037" indent="0" algn="ctr">
              <a:buNone/>
            </a:pPr>
            <a:r>
              <a:rPr lang="en-US" sz="4800" dirty="0">
                <a:latin typeface="Times New Roman" pitchFamily="18" charset="0"/>
                <a:cs typeface="Times New Roman" pitchFamily="18" charset="0"/>
              </a:rPr>
              <a:t>What separates partnerships &amp; LLCs from any other entity?</a:t>
            </a:r>
          </a:p>
        </p:txBody>
      </p:sp>
    </p:spTree>
    <p:extLst>
      <p:ext uri="{BB962C8B-B14F-4D97-AF65-F5344CB8AC3E}">
        <p14:creationId xmlns:p14="http://schemas.microsoft.com/office/powerpoint/2010/main" val="642014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20</a:t>
            </a:fld>
            <a:endParaRPr lang="en-US" dirty="0"/>
          </a:p>
        </p:txBody>
      </p:sp>
      <p:sp>
        <p:nvSpPr>
          <p:cNvPr id="4" name="Content Placeholder 3"/>
          <p:cNvSpPr>
            <a:spLocks noGrp="1"/>
          </p:cNvSpPr>
          <p:nvPr>
            <p:ph idx="1"/>
          </p:nvPr>
        </p:nvSpPr>
        <p:spPr>
          <a:xfrm>
            <a:off x="914400" y="647700"/>
            <a:ext cx="7315200" cy="12319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a:t>
            </a:r>
            <a:r>
              <a:rPr lang="en-US" sz="4800" u="sng" dirty="0">
                <a:solidFill>
                  <a:srgbClr val="FFFF00"/>
                </a:solidFill>
                <a:latin typeface="Times New Roman" pitchFamily="18" charset="0"/>
                <a:cs typeface="Times New Roman" pitchFamily="18" charset="0"/>
              </a:rPr>
              <a:t>#1</a:t>
            </a:r>
          </a:p>
        </p:txBody>
      </p:sp>
      <p:sp>
        <p:nvSpPr>
          <p:cNvPr id="9" name="TextBox 8"/>
          <p:cNvSpPr txBox="1"/>
          <p:nvPr/>
        </p:nvSpPr>
        <p:spPr>
          <a:xfrm>
            <a:off x="381547" y="1566880"/>
            <a:ext cx="8367747" cy="4401205"/>
          </a:xfrm>
          <a:prstGeom prst="rect">
            <a:avLst/>
          </a:prstGeom>
          <a:noFill/>
        </p:spPr>
        <p:txBody>
          <a:bodyPr wrap="square" rtlCol="0">
            <a:spAutoFit/>
          </a:bodyPr>
          <a:lstStyle/>
          <a:p>
            <a:pPr algn="just"/>
            <a:r>
              <a:rPr lang="en-US" sz="2800" dirty="0"/>
              <a:t>Mike owns Google stock. Rhoda owns IBM stock. Both are uncertain about these economic times we live in and would like to diversify their stockholdings. Mike would like to own 50/50 Google and IBM stock. Rhoda feels the same way. Since neither of them has any excess cash sitting around, the only way to accomplish this is to sell some of their stock and buy the </a:t>
            </a:r>
            <a:r>
              <a:rPr lang="en-US" sz="2800" i="1" u="sng" dirty="0"/>
              <a:t>other</a:t>
            </a:r>
            <a:r>
              <a:rPr lang="en-US" sz="2800" dirty="0"/>
              <a:t> stock. </a:t>
            </a:r>
          </a:p>
          <a:p>
            <a:endParaRPr lang="en-US" sz="2800" dirty="0"/>
          </a:p>
          <a:p>
            <a:pPr algn="ctr"/>
            <a:r>
              <a:rPr lang="en-US" sz="2800" b="1" i="1" dirty="0"/>
              <a:t>BUT THAT WOULD LEAD TO TAXABLE GAIN.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21</a:t>
            </a:fld>
            <a:endParaRPr lang="en-US" dirty="0"/>
          </a:p>
        </p:txBody>
      </p:sp>
      <p:sp>
        <p:nvSpPr>
          <p:cNvPr id="4" name="Content Placeholder 3"/>
          <p:cNvSpPr>
            <a:spLocks noGrp="1"/>
          </p:cNvSpPr>
          <p:nvPr>
            <p:ph idx="1"/>
          </p:nvPr>
        </p:nvSpPr>
        <p:spPr>
          <a:xfrm>
            <a:off x="914400" y="647700"/>
            <a:ext cx="7315200" cy="12319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#1</a:t>
            </a:r>
          </a:p>
        </p:txBody>
      </p:sp>
      <p:sp>
        <p:nvSpPr>
          <p:cNvPr id="9" name="TextBox 8"/>
          <p:cNvSpPr txBox="1"/>
          <p:nvPr/>
        </p:nvSpPr>
        <p:spPr>
          <a:xfrm>
            <a:off x="914400" y="1616463"/>
            <a:ext cx="7467600" cy="4124206"/>
          </a:xfrm>
          <a:prstGeom prst="rect">
            <a:avLst/>
          </a:prstGeom>
          <a:noFill/>
        </p:spPr>
        <p:txBody>
          <a:bodyPr wrap="square" rtlCol="0">
            <a:spAutoFit/>
          </a:bodyPr>
          <a:lstStyle/>
          <a:p>
            <a:pPr algn="just">
              <a:spcAft>
                <a:spcPts val="1200"/>
              </a:spcAft>
            </a:pPr>
            <a:r>
              <a:rPr lang="en-US" sz="2800" dirty="0"/>
              <a:t>So, you introduce them to each other and suggest they form an LLC and contribute their stock to it. No tax consequence (due to EASY IN, right?)…</a:t>
            </a:r>
          </a:p>
          <a:p>
            <a:r>
              <a:rPr lang="en-US" sz="2800" i="1" u="sng" dirty="0"/>
              <a:t>Here are the details:</a:t>
            </a:r>
          </a:p>
          <a:p>
            <a:r>
              <a:rPr lang="en-US" sz="2800" dirty="0"/>
              <a:t>   Mike’s Google stock	Basis: $10,000</a:t>
            </a:r>
          </a:p>
          <a:p>
            <a:r>
              <a:rPr lang="en-US" sz="2800" dirty="0"/>
              <a:t>				FMV:	$50,000</a:t>
            </a:r>
          </a:p>
          <a:p>
            <a:r>
              <a:rPr lang="en-US" sz="2800" dirty="0"/>
              <a:t>   Rhoda’s IBM stock	Basis: $  4,000</a:t>
            </a:r>
          </a:p>
          <a:p>
            <a:r>
              <a:rPr lang="en-US" sz="2800" dirty="0"/>
              <a:t>				FMV:	$50,000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22</a:t>
            </a:fld>
            <a:endParaRPr lang="en-US" dirty="0"/>
          </a:p>
        </p:txBody>
      </p:sp>
      <p:sp>
        <p:nvSpPr>
          <p:cNvPr id="4" name="Content Placeholder 3"/>
          <p:cNvSpPr>
            <a:spLocks noGrp="1"/>
          </p:cNvSpPr>
          <p:nvPr>
            <p:ph idx="1"/>
          </p:nvPr>
        </p:nvSpPr>
        <p:spPr>
          <a:xfrm>
            <a:off x="914400" y="647700"/>
            <a:ext cx="7315200" cy="12319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#1</a:t>
            </a:r>
          </a:p>
        </p:txBody>
      </p:sp>
      <p:sp>
        <p:nvSpPr>
          <p:cNvPr id="9" name="TextBox 8"/>
          <p:cNvSpPr txBox="1"/>
          <p:nvPr/>
        </p:nvSpPr>
        <p:spPr>
          <a:xfrm>
            <a:off x="838200" y="1506070"/>
            <a:ext cx="7467600" cy="4708981"/>
          </a:xfrm>
          <a:prstGeom prst="rect">
            <a:avLst/>
          </a:prstGeom>
          <a:noFill/>
        </p:spPr>
        <p:txBody>
          <a:bodyPr wrap="square" rtlCol="0">
            <a:spAutoFit/>
          </a:bodyPr>
          <a:lstStyle/>
          <a:p>
            <a:pPr algn="just">
              <a:spcAft>
                <a:spcPts val="1200"/>
              </a:spcAft>
            </a:pPr>
            <a:r>
              <a:rPr lang="en-US" sz="2800" dirty="0"/>
              <a:t>IRC 721(b) was enacted to thwart this Deadly Sin #1. We refer to this code section as the </a:t>
            </a:r>
            <a:r>
              <a:rPr lang="en-US" sz="2800" i="1" dirty="0"/>
              <a:t>“investment company rules”</a:t>
            </a:r>
            <a:r>
              <a:rPr lang="en-US" sz="2800" dirty="0"/>
              <a:t>.</a:t>
            </a:r>
          </a:p>
          <a:p>
            <a:pPr algn="just">
              <a:spcAft>
                <a:spcPts val="1200"/>
              </a:spcAft>
            </a:pPr>
            <a:r>
              <a:rPr lang="en-US" sz="2800" dirty="0"/>
              <a:t>Result? Because the LLC is an investment company, Mike must recognize gain of $40,000 and Rhoda must recognize gain of $46,000.</a:t>
            </a:r>
          </a:p>
          <a:p>
            <a:pPr algn="just"/>
            <a:r>
              <a:rPr lang="en-US" sz="2800" dirty="0"/>
              <a:t>Of course, due to this gain recognition, they both have an initial outside basis of $50,000 (they’ll be so thrilled!!).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23</a:t>
            </a:fld>
            <a:endParaRPr lang="en-US" dirty="0"/>
          </a:p>
        </p:txBody>
      </p:sp>
      <p:sp>
        <p:nvSpPr>
          <p:cNvPr id="10" name="TextBox 9"/>
          <p:cNvSpPr txBox="1"/>
          <p:nvPr/>
        </p:nvSpPr>
        <p:spPr>
          <a:xfrm>
            <a:off x="901699" y="57150"/>
            <a:ext cx="7442200" cy="1200329"/>
          </a:xfrm>
          <a:prstGeom prst="rect">
            <a:avLst/>
          </a:prstGeom>
          <a:noFill/>
        </p:spPr>
        <p:txBody>
          <a:bodyPr wrap="square" rtlCol="0">
            <a:spAutoFit/>
          </a:bodyPr>
          <a:lstStyle/>
          <a:p>
            <a:pPr algn="ctr"/>
            <a:r>
              <a:rPr lang="en-US" sz="7200" b="1" i="1" u="sng" dirty="0">
                <a:solidFill>
                  <a:srgbClr val="FFFF00"/>
                </a:solidFill>
                <a:latin typeface="Times New Roman" pitchFamily="18" charset="0"/>
                <a:cs typeface="Times New Roman" pitchFamily="18" charset="0"/>
              </a:rPr>
              <a:t>Deadly sin #2</a:t>
            </a:r>
          </a:p>
        </p:txBody>
      </p:sp>
      <p:sp>
        <p:nvSpPr>
          <p:cNvPr id="11" name="Rectangle 10"/>
          <p:cNvSpPr/>
          <p:nvPr/>
        </p:nvSpPr>
        <p:spPr>
          <a:xfrm>
            <a:off x="1114424" y="2153514"/>
            <a:ext cx="7229475" cy="3970318"/>
          </a:xfrm>
          <a:prstGeom prst="rect">
            <a:avLst/>
          </a:prstGeom>
        </p:spPr>
        <p:txBody>
          <a:bodyPr wrap="square">
            <a:spAutoFit/>
          </a:bodyPr>
          <a:lstStyle/>
          <a:p>
            <a:pPr marL="0" indent="0" algn="ctr"/>
            <a:r>
              <a:rPr lang="en-US" sz="3600" u="sng" dirty="0"/>
              <a:t>Get rid of liabilities when contributing encumbered property to a partnership…when liabilities transferred exceed basis</a:t>
            </a:r>
          </a:p>
          <a:p>
            <a:pPr marL="0" indent="0" algn="ctr"/>
            <a:endParaRPr lang="en-US" sz="3600" u="sng" dirty="0"/>
          </a:p>
          <a:p>
            <a:pPr marL="0" indent="0" algn="ctr"/>
            <a:endParaRPr lang="en-US" sz="3600" u="sng" dirty="0"/>
          </a:p>
          <a:p>
            <a:pPr marL="0" indent="0" algn="ctr"/>
            <a:r>
              <a:rPr lang="en-US" sz="3600" b="1" dirty="0"/>
              <a:t>IRC 752(a) and 752(b)</a:t>
            </a:r>
          </a:p>
        </p:txBody>
      </p:sp>
      <p:sp>
        <p:nvSpPr>
          <p:cNvPr id="5" name="TextBox 4">
            <a:extLst>
              <a:ext uri="{FF2B5EF4-FFF2-40B4-BE49-F238E27FC236}">
                <a16:creationId xmlns:a16="http://schemas.microsoft.com/office/drawing/2014/main" id="{033EE67E-CCB0-482D-8F85-2C0B8FE80A6F}"/>
              </a:ext>
            </a:extLst>
          </p:cNvPr>
          <p:cNvSpPr txBox="1"/>
          <p:nvPr/>
        </p:nvSpPr>
        <p:spPr>
          <a:xfrm>
            <a:off x="7858408" y="97393"/>
            <a:ext cx="1285592" cy="369332"/>
          </a:xfrm>
          <a:prstGeom prst="rect">
            <a:avLst/>
          </a:prstGeom>
          <a:noFill/>
        </p:spPr>
        <p:txBody>
          <a:bodyPr wrap="square" rtlCol="0">
            <a:spAutoFit/>
          </a:bodyPr>
          <a:lstStyle/>
          <a:p>
            <a:r>
              <a:rPr lang="en-US" dirty="0">
                <a:solidFill>
                  <a:srgbClr val="FFFF00"/>
                </a:solidFill>
              </a:rPr>
              <a:t>Page 336</a:t>
            </a:r>
          </a:p>
        </p:txBody>
      </p:sp>
    </p:spTree>
    <p:extLst>
      <p:ext uri="{BB962C8B-B14F-4D97-AF65-F5344CB8AC3E}">
        <p14:creationId xmlns:p14="http://schemas.microsoft.com/office/powerpoint/2010/main" val="1058565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24</a:t>
            </a:fld>
            <a:endParaRPr lang="en-US" dirty="0"/>
          </a:p>
        </p:txBody>
      </p:sp>
      <p:sp>
        <p:nvSpPr>
          <p:cNvPr id="10" name="TextBox 9"/>
          <p:cNvSpPr txBox="1"/>
          <p:nvPr/>
        </p:nvSpPr>
        <p:spPr>
          <a:xfrm>
            <a:off x="901699" y="57150"/>
            <a:ext cx="7442200" cy="1200329"/>
          </a:xfrm>
          <a:prstGeom prst="rect">
            <a:avLst/>
          </a:prstGeom>
          <a:noFill/>
        </p:spPr>
        <p:txBody>
          <a:bodyPr wrap="square" rtlCol="0">
            <a:spAutoFit/>
          </a:bodyPr>
          <a:lstStyle/>
          <a:p>
            <a:pPr algn="ctr"/>
            <a:r>
              <a:rPr lang="en-US" sz="7200" b="1" i="1" u="sng" dirty="0">
                <a:solidFill>
                  <a:srgbClr val="FFFF00"/>
                </a:solidFill>
                <a:latin typeface="Times New Roman" pitchFamily="18" charset="0"/>
                <a:cs typeface="Times New Roman" pitchFamily="18" charset="0"/>
              </a:rPr>
              <a:t>Deadly sin #2</a:t>
            </a:r>
          </a:p>
        </p:txBody>
      </p:sp>
      <p:sp>
        <p:nvSpPr>
          <p:cNvPr id="11" name="Rectangle 10"/>
          <p:cNvSpPr/>
          <p:nvPr/>
        </p:nvSpPr>
        <p:spPr>
          <a:xfrm>
            <a:off x="973137" y="2248764"/>
            <a:ext cx="7229475" cy="2308324"/>
          </a:xfrm>
          <a:prstGeom prst="rect">
            <a:avLst/>
          </a:prstGeom>
        </p:spPr>
        <p:txBody>
          <a:bodyPr wrap="square">
            <a:spAutoFit/>
          </a:bodyPr>
          <a:lstStyle/>
          <a:p>
            <a:pPr marL="0" indent="0" algn="ctr"/>
            <a:r>
              <a:rPr lang="en-US" sz="3600" dirty="0"/>
              <a:t>These 2 code sections brought in the “deemed contribution” and “deemed distribution” rules….as follows:</a:t>
            </a:r>
          </a:p>
        </p:txBody>
      </p:sp>
    </p:spTree>
    <p:extLst>
      <p:ext uri="{BB962C8B-B14F-4D97-AF65-F5344CB8AC3E}">
        <p14:creationId xmlns:p14="http://schemas.microsoft.com/office/powerpoint/2010/main" val="2074761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25</a:t>
            </a:fld>
            <a:endParaRPr lang="en-US" dirty="0"/>
          </a:p>
        </p:txBody>
      </p:sp>
      <p:sp>
        <p:nvSpPr>
          <p:cNvPr id="10" name="TextBox 9"/>
          <p:cNvSpPr txBox="1"/>
          <p:nvPr/>
        </p:nvSpPr>
        <p:spPr>
          <a:xfrm>
            <a:off x="901699" y="57150"/>
            <a:ext cx="7442200" cy="1200329"/>
          </a:xfrm>
          <a:prstGeom prst="rect">
            <a:avLst/>
          </a:prstGeom>
          <a:noFill/>
        </p:spPr>
        <p:txBody>
          <a:bodyPr wrap="square" rtlCol="0">
            <a:spAutoFit/>
          </a:bodyPr>
          <a:lstStyle/>
          <a:p>
            <a:pPr algn="ctr"/>
            <a:r>
              <a:rPr lang="en-US" sz="7200" b="1" i="1" u="sng" dirty="0">
                <a:solidFill>
                  <a:srgbClr val="FFFF00"/>
                </a:solidFill>
                <a:latin typeface="Times New Roman" pitchFamily="18" charset="0"/>
                <a:cs typeface="Times New Roman" pitchFamily="18" charset="0"/>
              </a:rPr>
              <a:t>Deadly sin #2</a:t>
            </a:r>
          </a:p>
        </p:txBody>
      </p:sp>
      <p:graphicFrame>
        <p:nvGraphicFramePr>
          <p:cNvPr id="2" name="Table 1"/>
          <p:cNvGraphicFramePr>
            <a:graphicFrameLocks noGrp="1"/>
          </p:cNvGraphicFramePr>
          <p:nvPr>
            <p:extLst>
              <p:ext uri="{D42A27DB-BD31-4B8C-83A1-F6EECF244321}">
                <p14:modId xmlns:p14="http://schemas.microsoft.com/office/powerpoint/2010/main" val="2436037692"/>
              </p:ext>
            </p:extLst>
          </p:nvPr>
        </p:nvGraphicFramePr>
        <p:xfrm>
          <a:off x="361950" y="1987550"/>
          <a:ext cx="8572500" cy="3596640"/>
        </p:xfrm>
        <a:graphic>
          <a:graphicData uri="http://schemas.openxmlformats.org/drawingml/2006/table">
            <a:tbl>
              <a:tblPr firstRow="1" bandRow="1">
                <a:tableStyleId>{5C22544A-7EE6-4342-B048-85BDC9FD1C3A}</a:tableStyleId>
              </a:tblPr>
              <a:tblGrid>
                <a:gridCol w="1390650">
                  <a:extLst>
                    <a:ext uri="{9D8B030D-6E8A-4147-A177-3AD203B41FA5}">
                      <a16:colId xmlns:a16="http://schemas.microsoft.com/office/drawing/2014/main" val="20000"/>
                    </a:ext>
                  </a:extLst>
                </a:gridCol>
                <a:gridCol w="4155015">
                  <a:extLst>
                    <a:ext uri="{9D8B030D-6E8A-4147-A177-3AD203B41FA5}">
                      <a16:colId xmlns:a16="http://schemas.microsoft.com/office/drawing/2014/main" val="20001"/>
                    </a:ext>
                  </a:extLst>
                </a:gridCol>
                <a:gridCol w="3026835">
                  <a:extLst>
                    <a:ext uri="{9D8B030D-6E8A-4147-A177-3AD203B41FA5}">
                      <a16:colId xmlns:a16="http://schemas.microsoft.com/office/drawing/2014/main" val="20002"/>
                    </a:ext>
                  </a:extLst>
                </a:gridCol>
              </a:tblGrid>
              <a:tr h="370840">
                <a:tc>
                  <a:txBody>
                    <a:bodyPr/>
                    <a:lstStyle/>
                    <a:p>
                      <a:pPr algn="ctr"/>
                      <a:r>
                        <a:rPr lang="en-US" sz="2800" b="0" dirty="0">
                          <a:solidFill>
                            <a:schemeClr val="bg1"/>
                          </a:solidFill>
                        </a:rPr>
                        <a:t>IRC 752(a)</a:t>
                      </a:r>
                    </a:p>
                  </a:txBody>
                  <a:tcPr anchor="ctr">
                    <a:solidFill>
                      <a:schemeClr val="accent5">
                        <a:lumMod val="40000"/>
                        <a:lumOff val="60000"/>
                      </a:schemeClr>
                    </a:solidFill>
                  </a:tcPr>
                </a:tc>
                <a:tc>
                  <a:txBody>
                    <a:bodyPr/>
                    <a:lstStyle/>
                    <a:p>
                      <a:pPr algn="l"/>
                      <a:r>
                        <a:rPr lang="en-US" sz="2800" b="0" dirty="0">
                          <a:solidFill>
                            <a:schemeClr val="bg1"/>
                          </a:solidFill>
                        </a:rPr>
                        <a:t>Treats an increase in a partner’s share of partnership liabilities</a:t>
                      </a:r>
                      <a:r>
                        <a:rPr lang="en-US" sz="2800" b="0" baseline="0" dirty="0">
                          <a:solidFill>
                            <a:schemeClr val="bg1"/>
                          </a:solidFill>
                        </a:rPr>
                        <a:t> as a </a:t>
                      </a:r>
                      <a:r>
                        <a:rPr lang="en-US" sz="2800" b="0" i="1" baseline="0" dirty="0">
                          <a:solidFill>
                            <a:schemeClr val="bg1"/>
                          </a:solidFill>
                        </a:rPr>
                        <a:t>contribution</a:t>
                      </a:r>
                      <a:r>
                        <a:rPr lang="en-US" sz="2800" b="0" baseline="0" dirty="0">
                          <a:solidFill>
                            <a:schemeClr val="bg1"/>
                          </a:solidFill>
                        </a:rPr>
                        <a:t> of money</a:t>
                      </a:r>
                      <a:endParaRPr lang="en-US" sz="2800" b="0" dirty="0">
                        <a:solidFill>
                          <a:schemeClr val="bg1"/>
                        </a:solidFill>
                      </a:endParaRPr>
                    </a:p>
                  </a:txBody>
                  <a:tcPr anchor="ctr">
                    <a:solidFill>
                      <a:schemeClr val="accent5">
                        <a:lumMod val="40000"/>
                        <a:lumOff val="60000"/>
                      </a:schemeClr>
                    </a:solidFill>
                  </a:tcPr>
                </a:tc>
                <a:tc>
                  <a:txBody>
                    <a:bodyPr/>
                    <a:lstStyle/>
                    <a:p>
                      <a:r>
                        <a:rPr lang="en-US" sz="2800" b="1" dirty="0">
                          <a:solidFill>
                            <a:srgbClr val="FF0000"/>
                          </a:solidFill>
                        </a:rPr>
                        <a:t>DEEMED CONTRIBUTION</a:t>
                      </a:r>
                    </a:p>
                  </a:txBody>
                  <a:tcPr anchor="ctr">
                    <a:solidFill>
                      <a:schemeClr val="accent5">
                        <a:lumMod val="40000"/>
                        <a:lumOff val="60000"/>
                      </a:schemeClr>
                    </a:solidFill>
                  </a:tcPr>
                </a:tc>
                <a:extLst>
                  <a:ext uri="{0D108BD9-81ED-4DB2-BD59-A6C34878D82A}">
                    <a16:rowId xmlns:a16="http://schemas.microsoft.com/office/drawing/2014/main" val="10000"/>
                  </a:ext>
                </a:extLst>
              </a:tr>
              <a:tr h="803910">
                <a:tc>
                  <a:txBody>
                    <a:bodyPr/>
                    <a:lstStyle/>
                    <a:p>
                      <a:pPr algn="ctr"/>
                      <a:r>
                        <a:rPr lang="en-US" sz="2800" b="0" dirty="0"/>
                        <a:t>IRC 752(B)</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a:t>Treats a decrease in a partner’s share of partnership liabilities</a:t>
                      </a:r>
                      <a:r>
                        <a:rPr lang="en-US" sz="2800" b="0" baseline="0" dirty="0"/>
                        <a:t> as a </a:t>
                      </a:r>
                      <a:r>
                        <a:rPr lang="en-US" sz="2800" b="0" i="1" baseline="0" dirty="0"/>
                        <a:t>distribution</a:t>
                      </a:r>
                      <a:r>
                        <a:rPr lang="en-US" sz="2800" b="0" baseline="0" dirty="0"/>
                        <a:t> of money</a:t>
                      </a:r>
                      <a:endParaRPr lang="en-US" sz="2800" b="0" dirty="0"/>
                    </a:p>
                  </a:txBody>
                  <a:tcPr anchor="ctr"/>
                </a:tc>
                <a:tc>
                  <a:txBody>
                    <a:bodyPr/>
                    <a:lstStyle/>
                    <a:p>
                      <a:r>
                        <a:rPr lang="en-US" sz="2800" b="1" dirty="0">
                          <a:solidFill>
                            <a:srgbClr val="FF0000"/>
                          </a:solidFill>
                        </a:rPr>
                        <a:t>DEEMED DISTRIBUTION</a:t>
                      </a: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74550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26</a:t>
            </a:fld>
            <a:endParaRPr lang="en-US" dirty="0"/>
          </a:p>
        </p:txBody>
      </p:sp>
      <p:sp>
        <p:nvSpPr>
          <p:cNvPr id="10" name="TextBox 9"/>
          <p:cNvSpPr txBox="1"/>
          <p:nvPr/>
        </p:nvSpPr>
        <p:spPr>
          <a:xfrm>
            <a:off x="361950" y="57150"/>
            <a:ext cx="8382000" cy="1015663"/>
          </a:xfrm>
          <a:prstGeom prst="rect">
            <a:avLst/>
          </a:prstGeom>
          <a:noFill/>
        </p:spPr>
        <p:txBody>
          <a:bodyPr wrap="square" rtlCol="0">
            <a:spAutoFit/>
          </a:bodyPr>
          <a:lstStyle/>
          <a:p>
            <a:pPr algn="ctr"/>
            <a:r>
              <a:rPr lang="en-US" sz="6000" b="1" i="1" u="sng" dirty="0">
                <a:solidFill>
                  <a:srgbClr val="FFFF00"/>
                </a:solidFill>
                <a:latin typeface="Times New Roman" pitchFamily="18" charset="0"/>
                <a:cs typeface="Times New Roman" pitchFamily="18" charset="0"/>
              </a:rPr>
              <a:t>Deadly sin #2 - Example</a:t>
            </a:r>
          </a:p>
        </p:txBody>
      </p:sp>
      <p:sp>
        <p:nvSpPr>
          <p:cNvPr id="11" name="Rectangle 10"/>
          <p:cNvSpPr/>
          <p:nvPr/>
        </p:nvSpPr>
        <p:spPr>
          <a:xfrm>
            <a:off x="1114422" y="1696314"/>
            <a:ext cx="7229475" cy="3970318"/>
          </a:xfrm>
          <a:prstGeom prst="rect">
            <a:avLst/>
          </a:prstGeom>
        </p:spPr>
        <p:txBody>
          <a:bodyPr wrap="square">
            <a:spAutoFit/>
          </a:bodyPr>
          <a:lstStyle/>
          <a:p>
            <a:pPr marL="0" indent="0" algn="just"/>
            <a:r>
              <a:rPr lang="en-US" sz="3600" dirty="0"/>
              <a:t>Mike &amp; Rhoda are going to start a new LLC. Mike will put in cash of $225,000. Rhoda will put in a building worth $225,000. Rhoda’s basis in the building is $105,000 and it is encumbered with a mortgage for $100,000.</a:t>
            </a:r>
          </a:p>
        </p:txBody>
      </p:sp>
    </p:spTree>
    <p:extLst>
      <p:ext uri="{BB962C8B-B14F-4D97-AF65-F5344CB8AC3E}">
        <p14:creationId xmlns:p14="http://schemas.microsoft.com/office/powerpoint/2010/main" val="4077773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27</a:t>
            </a:fld>
            <a:endParaRPr lang="en-US" dirty="0"/>
          </a:p>
        </p:txBody>
      </p:sp>
      <p:sp>
        <p:nvSpPr>
          <p:cNvPr id="10" name="TextBox 9"/>
          <p:cNvSpPr txBox="1"/>
          <p:nvPr/>
        </p:nvSpPr>
        <p:spPr>
          <a:xfrm>
            <a:off x="361950" y="57150"/>
            <a:ext cx="8382000" cy="1015663"/>
          </a:xfrm>
          <a:prstGeom prst="rect">
            <a:avLst/>
          </a:prstGeom>
          <a:noFill/>
        </p:spPr>
        <p:txBody>
          <a:bodyPr wrap="square" rtlCol="0">
            <a:spAutoFit/>
          </a:bodyPr>
          <a:lstStyle/>
          <a:p>
            <a:pPr algn="ctr"/>
            <a:r>
              <a:rPr lang="en-US" sz="6000" b="1" i="1" u="sng" dirty="0">
                <a:solidFill>
                  <a:srgbClr val="FFFF00"/>
                </a:solidFill>
                <a:latin typeface="Times New Roman" pitchFamily="18" charset="0"/>
                <a:cs typeface="Times New Roman" pitchFamily="18" charset="0"/>
              </a:rPr>
              <a:t>Deadly sin #2 - Example</a:t>
            </a:r>
          </a:p>
        </p:txBody>
      </p:sp>
      <p:sp>
        <p:nvSpPr>
          <p:cNvPr id="11" name="Rectangle 10"/>
          <p:cNvSpPr/>
          <p:nvPr/>
        </p:nvSpPr>
        <p:spPr>
          <a:xfrm>
            <a:off x="1114422" y="1696314"/>
            <a:ext cx="7229475" cy="3970318"/>
          </a:xfrm>
          <a:prstGeom prst="rect">
            <a:avLst/>
          </a:prstGeom>
        </p:spPr>
        <p:txBody>
          <a:bodyPr wrap="square">
            <a:spAutoFit/>
          </a:bodyPr>
          <a:lstStyle/>
          <a:p>
            <a:pPr marL="0" indent="0" algn="just"/>
            <a:r>
              <a:rPr lang="en-US" sz="3600" u="sng" dirty="0"/>
              <a:t>First question:</a:t>
            </a:r>
            <a:r>
              <a:rPr lang="en-US" sz="3600" dirty="0"/>
              <a:t> Is Rhoda upside down here?</a:t>
            </a:r>
          </a:p>
          <a:p>
            <a:pPr marL="0" indent="0" algn="just"/>
            <a:endParaRPr lang="en-US" sz="3600" dirty="0"/>
          </a:p>
          <a:p>
            <a:pPr marL="0" indent="0" algn="just"/>
            <a:r>
              <a:rPr lang="en-US" sz="3600" u="sng" dirty="0"/>
              <a:t>Answer:</a:t>
            </a:r>
            <a:r>
              <a:rPr lang="en-US" sz="3600" dirty="0"/>
              <a:t> NO…of course not.</a:t>
            </a:r>
          </a:p>
          <a:p>
            <a:pPr marL="0" indent="0" algn="just"/>
            <a:endParaRPr lang="en-US" sz="3600" dirty="0"/>
          </a:p>
          <a:p>
            <a:pPr marL="0" indent="0" algn="just"/>
            <a:r>
              <a:rPr lang="en-US" sz="3600" u="sng" dirty="0"/>
              <a:t>Thus:</a:t>
            </a:r>
            <a:r>
              <a:rPr lang="en-US" sz="3600" dirty="0"/>
              <a:t> Probably no problem. But let’s prove that to ourselves.</a:t>
            </a:r>
          </a:p>
        </p:txBody>
      </p:sp>
    </p:spTree>
    <p:extLst>
      <p:ext uri="{BB962C8B-B14F-4D97-AF65-F5344CB8AC3E}">
        <p14:creationId xmlns:p14="http://schemas.microsoft.com/office/powerpoint/2010/main" val="1301251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28</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37307786"/>
              </p:ext>
            </p:extLst>
          </p:nvPr>
        </p:nvGraphicFramePr>
        <p:xfrm>
          <a:off x="361950" y="1962150"/>
          <a:ext cx="8356600" cy="3066128"/>
        </p:xfrm>
        <a:graphic>
          <a:graphicData uri="http://schemas.openxmlformats.org/drawingml/2006/table">
            <a:tbl>
              <a:tblPr firstRow="1" bandRow="1">
                <a:tableStyleId>{5C22544A-7EE6-4342-B048-85BDC9FD1C3A}</a:tableStyleId>
              </a:tblPr>
              <a:tblGrid>
                <a:gridCol w="44069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2374900">
                  <a:extLst>
                    <a:ext uri="{9D8B030D-6E8A-4147-A177-3AD203B41FA5}">
                      <a16:colId xmlns:a16="http://schemas.microsoft.com/office/drawing/2014/main" val="20002"/>
                    </a:ext>
                  </a:extLst>
                </a:gridCol>
              </a:tblGrid>
              <a:tr h="710104">
                <a:tc>
                  <a:txBody>
                    <a:bodyPr/>
                    <a:lstStyle/>
                    <a:p>
                      <a:r>
                        <a:rPr lang="en-US" sz="2400" b="0" dirty="0">
                          <a:solidFill>
                            <a:schemeClr val="bg1"/>
                          </a:solidFill>
                        </a:rPr>
                        <a:t>Basis</a:t>
                      </a:r>
                      <a:r>
                        <a:rPr lang="en-US" sz="2400" b="0" baseline="0" dirty="0">
                          <a:solidFill>
                            <a:schemeClr val="bg1"/>
                          </a:solidFill>
                        </a:rPr>
                        <a:t> in warehouse</a:t>
                      </a:r>
                      <a:endParaRPr lang="en-US" sz="2400" b="0" dirty="0">
                        <a:solidFill>
                          <a:schemeClr val="bg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r"/>
                      <a:r>
                        <a:rPr lang="en-US" sz="2400" b="0" dirty="0">
                          <a:solidFill>
                            <a:schemeClr val="bg1"/>
                          </a:solidFill>
                        </a:rPr>
                        <a:t>$105,000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endParaRPr lang="en-US" sz="2400" b="0" dirty="0">
                        <a:solidFill>
                          <a:schemeClr val="bg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0000"/>
                  </a:ext>
                </a:extLst>
              </a:tr>
              <a:tr h="710104">
                <a:tc>
                  <a:txBody>
                    <a:bodyPr/>
                    <a:lstStyle/>
                    <a:p>
                      <a:r>
                        <a:rPr lang="en-US" sz="2400" dirty="0"/>
                        <a:t>Less: Debt relief (100%)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a:t>-100,000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2400" b="1" dirty="0">
                          <a:solidFill>
                            <a:srgbClr val="FF0000"/>
                          </a:solidFill>
                        </a:rPr>
                        <a:t>“Deemed” Distribution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10104">
                <a:tc>
                  <a:txBody>
                    <a:bodyPr/>
                    <a:lstStyle/>
                    <a:p>
                      <a:r>
                        <a:rPr lang="en-US" sz="2400" dirty="0"/>
                        <a:t>Add: Debt assumed (50% of 100K)</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u="sng" dirty="0"/>
                        <a:t>     50,000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2400" b="1" dirty="0">
                          <a:solidFill>
                            <a:srgbClr val="FF0000"/>
                          </a:solidFill>
                        </a:rPr>
                        <a:t>“Deemed” Contribution</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10104">
                <a:tc>
                  <a:txBody>
                    <a:bodyPr/>
                    <a:lstStyle/>
                    <a:p>
                      <a:r>
                        <a:rPr lang="en-US" sz="2400" dirty="0"/>
                        <a:t>     Rhoda’s initial outside basis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u="sng" dirty="0"/>
                        <a:t>     55,000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TextBox 10"/>
          <p:cNvSpPr txBox="1"/>
          <p:nvPr/>
        </p:nvSpPr>
        <p:spPr>
          <a:xfrm>
            <a:off x="1428750" y="5430112"/>
            <a:ext cx="6773862" cy="584775"/>
          </a:xfrm>
          <a:prstGeom prst="rect">
            <a:avLst/>
          </a:prstGeom>
          <a:noFill/>
        </p:spPr>
        <p:txBody>
          <a:bodyPr wrap="square" rtlCol="0">
            <a:spAutoFit/>
          </a:bodyPr>
          <a:lstStyle/>
          <a:p>
            <a:pPr algn="ctr"/>
            <a:r>
              <a:rPr lang="en-US" sz="3200" b="1" dirty="0">
                <a:solidFill>
                  <a:srgbClr val="FFFF00"/>
                </a:solidFill>
              </a:rPr>
              <a:t>NO DEADLY SIN HERE!</a:t>
            </a:r>
          </a:p>
        </p:txBody>
      </p:sp>
      <p:sp>
        <p:nvSpPr>
          <p:cNvPr id="10" name="TextBox 9"/>
          <p:cNvSpPr txBox="1"/>
          <p:nvPr/>
        </p:nvSpPr>
        <p:spPr>
          <a:xfrm>
            <a:off x="361950" y="69850"/>
            <a:ext cx="8382000" cy="1015663"/>
          </a:xfrm>
          <a:prstGeom prst="rect">
            <a:avLst/>
          </a:prstGeom>
          <a:noFill/>
        </p:spPr>
        <p:txBody>
          <a:bodyPr wrap="square" rtlCol="0">
            <a:spAutoFit/>
          </a:bodyPr>
          <a:lstStyle/>
          <a:p>
            <a:pPr algn="ctr"/>
            <a:r>
              <a:rPr lang="en-US" sz="6000" b="1" i="1" u="sng" dirty="0">
                <a:solidFill>
                  <a:srgbClr val="FFFF00"/>
                </a:solidFill>
                <a:latin typeface="Times New Roman" pitchFamily="18" charset="0"/>
                <a:cs typeface="Times New Roman" pitchFamily="18" charset="0"/>
              </a:rPr>
              <a:t>Deadly sin #2 - Example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29</a:t>
            </a:fld>
            <a:endParaRPr lang="en-US" dirty="0"/>
          </a:p>
        </p:txBody>
      </p:sp>
      <p:sp>
        <p:nvSpPr>
          <p:cNvPr id="10" name="TextBox 9"/>
          <p:cNvSpPr txBox="1"/>
          <p:nvPr/>
        </p:nvSpPr>
        <p:spPr>
          <a:xfrm>
            <a:off x="361950" y="57150"/>
            <a:ext cx="8382000" cy="1015663"/>
          </a:xfrm>
          <a:prstGeom prst="rect">
            <a:avLst/>
          </a:prstGeom>
          <a:noFill/>
        </p:spPr>
        <p:txBody>
          <a:bodyPr wrap="square" rtlCol="0">
            <a:spAutoFit/>
          </a:bodyPr>
          <a:lstStyle/>
          <a:p>
            <a:pPr algn="ctr"/>
            <a:r>
              <a:rPr lang="en-US" sz="6000" b="1" i="1" u="sng" dirty="0">
                <a:solidFill>
                  <a:srgbClr val="FFFF00"/>
                </a:solidFill>
                <a:latin typeface="Times New Roman" pitchFamily="18" charset="0"/>
                <a:cs typeface="Times New Roman" pitchFamily="18" charset="0"/>
              </a:rPr>
              <a:t>Deadly sin #2 - Example</a:t>
            </a:r>
          </a:p>
        </p:txBody>
      </p:sp>
      <p:sp>
        <p:nvSpPr>
          <p:cNvPr id="3" name="Content Placeholder 2"/>
          <p:cNvSpPr>
            <a:spLocks noGrp="1"/>
          </p:cNvSpPr>
          <p:nvPr>
            <p:ph idx="1"/>
          </p:nvPr>
        </p:nvSpPr>
        <p:spPr>
          <a:xfrm>
            <a:off x="887412" y="2114407"/>
            <a:ext cx="7315200" cy="2328284"/>
          </a:xfrm>
        </p:spPr>
        <p:txBody>
          <a:bodyPr/>
          <a:lstStyle/>
          <a:p>
            <a:pPr marL="46037" indent="0" algn="just">
              <a:buNone/>
            </a:pPr>
            <a:r>
              <a:rPr lang="en-US" sz="3200" dirty="0"/>
              <a:t>But, now, let’s assume that Rhoda’s basis is only $20,000 and the debt remains the same. This will change the result drastically for Rhoda!</a:t>
            </a:r>
          </a:p>
        </p:txBody>
      </p:sp>
    </p:spTree>
    <p:extLst>
      <p:ext uri="{BB962C8B-B14F-4D97-AF65-F5344CB8AC3E}">
        <p14:creationId xmlns:p14="http://schemas.microsoft.com/office/powerpoint/2010/main" val="15523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66725"/>
            <a:ext cx="9144000" cy="625475"/>
          </a:xfrm>
        </p:spPr>
        <p:txBody>
          <a:bodyPr rtlCol="0">
            <a:normAutofit fontScale="90000"/>
          </a:bodyPr>
          <a:lstStyle/>
          <a:p>
            <a:pPr algn="ctr" eaLnBrk="1" fontAlgn="auto" hangingPunct="1">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a:t>
            </a:fld>
            <a:endParaRPr lang="en-US" dirty="0"/>
          </a:p>
        </p:txBody>
      </p:sp>
      <p:sp>
        <p:nvSpPr>
          <p:cNvPr id="6" name="Rectangle 5"/>
          <p:cNvSpPr/>
          <p:nvPr/>
        </p:nvSpPr>
        <p:spPr>
          <a:xfrm>
            <a:off x="2325230" y="2027535"/>
            <a:ext cx="4493539" cy="2308324"/>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a:ln w="11430"/>
                <a:solidFill>
                  <a:srgbClr val="FFFF00"/>
                </a:solidFill>
                <a:effectLst>
                  <a:outerShdw blurRad="50800" dist="39000" dir="5460000" algn="tl">
                    <a:srgbClr val="000000">
                      <a:alpha val="38000"/>
                    </a:srgbClr>
                  </a:outerShdw>
                </a:effectLst>
              </a:rPr>
              <a:t>The 3 big</a:t>
            </a:r>
          </a:p>
          <a:p>
            <a:pPr algn="ctr"/>
            <a:r>
              <a:rPr lang="en-US" sz="7200" b="1" dirty="0">
                <a:ln w="11430"/>
                <a:solidFill>
                  <a:srgbClr val="FFFF00"/>
                </a:solidFill>
                <a:effectLst>
                  <a:outerShdw blurRad="50800" dist="39000" dir="5460000" algn="tl">
                    <a:srgbClr val="000000">
                      <a:alpha val="38000"/>
                    </a:srgbClr>
                  </a:outerShdw>
                </a:effectLst>
              </a:rPr>
              <a:t>“EASIES”</a:t>
            </a:r>
            <a:endParaRPr lang="en-US" sz="7200" b="1" cap="none" spc="0" dirty="0">
              <a:ln w="11430"/>
              <a:solidFill>
                <a:srgbClr val="FFFF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868449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30</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03255689"/>
              </p:ext>
            </p:extLst>
          </p:nvPr>
        </p:nvGraphicFramePr>
        <p:xfrm>
          <a:off x="387350" y="1664359"/>
          <a:ext cx="8356600" cy="4260624"/>
        </p:xfrm>
        <a:graphic>
          <a:graphicData uri="http://schemas.openxmlformats.org/drawingml/2006/table">
            <a:tbl>
              <a:tblPr firstRow="1" bandRow="1">
                <a:tableStyleId>{5C22544A-7EE6-4342-B048-85BDC9FD1C3A}</a:tableStyleId>
              </a:tblPr>
              <a:tblGrid>
                <a:gridCol w="44069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2374900">
                  <a:extLst>
                    <a:ext uri="{9D8B030D-6E8A-4147-A177-3AD203B41FA5}">
                      <a16:colId xmlns:a16="http://schemas.microsoft.com/office/drawing/2014/main" val="20002"/>
                    </a:ext>
                  </a:extLst>
                </a:gridCol>
              </a:tblGrid>
              <a:tr h="710104">
                <a:tc>
                  <a:txBody>
                    <a:bodyPr/>
                    <a:lstStyle/>
                    <a:p>
                      <a:r>
                        <a:rPr lang="en-US" sz="2000" b="0" dirty="0">
                          <a:solidFill>
                            <a:schemeClr val="bg1"/>
                          </a:solidFill>
                        </a:rPr>
                        <a:t>Basis</a:t>
                      </a:r>
                      <a:r>
                        <a:rPr lang="en-US" sz="2000" b="0" baseline="0" dirty="0">
                          <a:solidFill>
                            <a:schemeClr val="bg1"/>
                          </a:solidFill>
                        </a:rPr>
                        <a:t> in warehouse</a:t>
                      </a:r>
                      <a:endParaRPr lang="en-US" sz="2000" b="0" dirty="0">
                        <a:solidFill>
                          <a:schemeClr val="bg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r"/>
                      <a:r>
                        <a:rPr lang="en-US" sz="2000" b="0" dirty="0">
                          <a:solidFill>
                            <a:schemeClr val="bg1"/>
                          </a:solidFill>
                        </a:rPr>
                        <a:t>$20,000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endParaRPr lang="en-US" sz="2000" b="0" dirty="0">
                        <a:solidFill>
                          <a:schemeClr val="bg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0000"/>
                  </a:ext>
                </a:extLst>
              </a:tr>
              <a:tr h="710104">
                <a:tc>
                  <a:txBody>
                    <a:bodyPr/>
                    <a:lstStyle/>
                    <a:p>
                      <a:r>
                        <a:rPr lang="en-US" sz="2000" dirty="0"/>
                        <a:t>Less: Debt relief (100%)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dirty="0"/>
                        <a:t>-100,000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2000" b="1" dirty="0">
                          <a:solidFill>
                            <a:srgbClr val="FF0000"/>
                          </a:solidFill>
                        </a:rPr>
                        <a:t>“Deemed” Distribution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10104">
                <a:tc>
                  <a:txBody>
                    <a:bodyPr/>
                    <a:lstStyle/>
                    <a:p>
                      <a:r>
                        <a:rPr lang="en-US" sz="2000" dirty="0"/>
                        <a:t>Add: Debt assumed (50% of 100K)</a:t>
                      </a: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u="sng" dirty="0"/>
                        <a:t>     50,000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2000" b="1" dirty="0">
                          <a:solidFill>
                            <a:srgbClr val="FF0000"/>
                          </a:solidFill>
                        </a:rPr>
                        <a:t>“Deemed” Contribution</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10104">
                <a:tc>
                  <a:txBody>
                    <a:bodyPr/>
                    <a:lstStyle/>
                    <a:p>
                      <a:r>
                        <a:rPr lang="en-US" sz="2000" dirty="0"/>
                        <a:t>Rhoda’s tentative outside basis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u="none" dirty="0"/>
                        <a:t>   -30,000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2000" b="1" dirty="0">
                          <a:solidFill>
                            <a:srgbClr val="FF0000"/>
                          </a:solidFill>
                        </a:rPr>
                        <a:t>Can never be less than zero</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10104">
                <a:tc>
                  <a:txBody>
                    <a:bodyPr/>
                    <a:lstStyle/>
                    <a:p>
                      <a:r>
                        <a:rPr lang="en-US" sz="2000" dirty="0"/>
                        <a:t>Rhoda recognizes</a:t>
                      </a:r>
                      <a:r>
                        <a:rPr lang="en-US" sz="2000" baseline="0" dirty="0"/>
                        <a:t> gain</a:t>
                      </a:r>
                      <a:endParaRPr lang="en-US" sz="20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u="sng" dirty="0"/>
                        <a:t>    30,000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10104">
                <a:tc>
                  <a:txBody>
                    <a:bodyPr/>
                    <a:lstStyle/>
                    <a:p>
                      <a:r>
                        <a:rPr lang="en-US" sz="2000" dirty="0"/>
                        <a:t>         Rhoda’s initial outside basis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u="sng" dirty="0"/>
                        <a:t>          $0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TextBox 4"/>
          <p:cNvSpPr txBox="1"/>
          <p:nvPr/>
        </p:nvSpPr>
        <p:spPr>
          <a:xfrm>
            <a:off x="361950" y="131041"/>
            <a:ext cx="8382000" cy="1015663"/>
          </a:xfrm>
          <a:prstGeom prst="rect">
            <a:avLst/>
          </a:prstGeom>
          <a:noFill/>
        </p:spPr>
        <p:txBody>
          <a:bodyPr wrap="square" rtlCol="0">
            <a:spAutoFit/>
          </a:bodyPr>
          <a:lstStyle/>
          <a:p>
            <a:pPr algn="ctr"/>
            <a:r>
              <a:rPr lang="en-US" sz="6000" b="1" i="1" u="sng" dirty="0">
                <a:solidFill>
                  <a:srgbClr val="FFFF00"/>
                </a:solidFill>
                <a:latin typeface="Times New Roman" pitchFamily="18" charset="0"/>
                <a:cs typeface="Times New Roman" pitchFamily="18" charset="0"/>
              </a:rPr>
              <a:t>Deadly sin #2 - Example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31</a:t>
            </a:fld>
            <a:endParaRPr lang="en-US" dirty="0"/>
          </a:p>
        </p:txBody>
      </p:sp>
      <p:sp>
        <p:nvSpPr>
          <p:cNvPr id="9" name="TextBox 8"/>
          <p:cNvSpPr txBox="1"/>
          <p:nvPr/>
        </p:nvSpPr>
        <p:spPr>
          <a:xfrm>
            <a:off x="787400" y="4536382"/>
            <a:ext cx="7756524" cy="523220"/>
          </a:xfrm>
          <a:prstGeom prst="rect">
            <a:avLst/>
          </a:prstGeom>
          <a:noFill/>
        </p:spPr>
        <p:txBody>
          <a:bodyPr wrap="square" rtlCol="0">
            <a:spAutoFit/>
          </a:bodyPr>
          <a:lstStyle/>
          <a:p>
            <a:pPr algn="ctr"/>
            <a:r>
              <a:rPr lang="en-US" sz="2800" b="1" i="1" u="sng" dirty="0"/>
              <a:t>IRC 724</a:t>
            </a:r>
          </a:p>
        </p:txBody>
      </p:sp>
      <p:sp>
        <p:nvSpPr>
          <p:cNvPr id="10" name="TextBox 9"/>
          <p:cNvSpPr txBox="1"/>
          <p:nvPr/>
        </p:nvSpPr>
        <p:spPr>
          <a:xfrm>
            <a:off x="787400" y="771435"/>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#3</a:t>
            </a:r>
          </a:p>
        </p:txBody>
      </p:sp>
      <p:sp>
        <p:nvSpPr>
          <p:cNvPr id="11" name="Rectangle 10"/>
          <p:cNvSpPr/>
          <p:nvPr/>
        </p:nvSpPr>
        <p:spPr>
          <a:xfrm>
            <a:off x="914400" y="3010764"/>
            <a:ext cx="7629525" cy="646331"/>
          </a:xfrm>
          <a:prstGeom prst="rect">
            <a:avLst/>
          </a:prstGeom>
        </p:spPr>
        <p:txBody>
          <a:bodyPr wrap="square">
            <a:spAutoFit/>
          </a:bodyPr>
          <a:lstStyle/>
          <a:p>
            <a:pPr marL="0" indent="0" algn="ctr"/>
            <a:r>
              <a:rPr lang="en-US" sz="3600" u="sng" dirty="0"/>
              <a:t>Convert ordinary income into LTCG</a:t>
            </a:r>
          </a:p>
        </p:txBody>
      </p:sp>
      <p:sp>
        <p:nvSpPr>
          <p:cNvPr id="6" name="TextBox 5">
            <a:extLst>
              <a:ext uri="{FF2B5EF4-FFF2-40B4-BE49-F238E27FC236}">
                <a16:creationId xmlns:a16="http://schemas.microsoft.com/office/drawing/2014/main" id="{E8AB60AA-EC4B-4DD0-B1FB-A51D087E5857}"/>
              </a:ext>
            </a:extLst>
          </p:cNvPr>
          <p:cNvSpPr txBox="1"/>
          <p:nvPr/>
        </p:nvSpPr>
        <p:spPr>
          <a:xfrm>
            <a:off x="7858408" y="97393"/>
            <a:ext cx="1285592" cy="400110"/>
          </a:xfrm>
          <a:prstGeom prst="rect">
            <a:avLst/>
          </a:prstGeom>
          <a:noFill/>
        </p:spPr>
        <p:txBody>
          <a:bodyPr wrap="square" rtlCol="0">
            <a:spAutoFit/>
          </a:bodyPr>
          <a:lstStyle/>
          <a:p>
            <a:r>
              <a:rPr lang="en-US" sz="2000" dirty="0">
                <a:solidFill>
                  <a:srgbClr val="FFFF00"/>
                </a:solidFill>
              </a:rPr>
              <a:t>Page 338</a:t>
            </a:r>
          </a:p>
        </p:txBody>
      </p:sp>
    </p:spTree>
    <p:extLst>
      <p:ext uri="{BB962C8B-B14F-4D97-AF65-F5344CB8AC3E}">
        <p14:creationId xmlns:p14="http://schemas.microsoft.com/office/powerpoint/2010/main" val="698611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32</a:t>
            </a:fld>
            <a:endParaRPr lang="en-US" dirty="0"/>
          </a:p>
        </p:txBody>
      </p:sp>
      <p:sp>
        <p:nvSpPr>
          <p:cNvPr id="10" name="TextBox 9"/>
          <p:cNvSpPr txBox="1"/>
          <p:nvPr/>
        </p:nvSpPr>
        <p:spPr>
          <a:xfrm>
            <a:off x="760412" y="409485"/>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#3</a:t>
            </a:r>
          </a:p>
        </p:txBody>
      </p:sp>
      <p:sp>
        <p:nvSpPr>
          <p:cNvPr id="3" name="TextBox 2"/>
          <p:cNvSpPr txBox="1"/>
          <p:nvPr/>
        </p:nvSpPr>
        <p:spPr>
          <a:xfrm>
            <a:off x="670998" y="1609814"/>
            <a:ext cx="7730051" cy="3262432"/>
          </a:xfrm>
          <a:prstGeom prst="rect">
            <a:avLst/>
          </a:prstGeom>
          <a:noFill/>
        </p:spPr>
        <p:txBody>
          <a:bodyPr wrap="square" rtlCol="0">
            <a:spAutoFit/>
          </a:bodyPr>
          <a:lstStyle/>
          <a:p>
            <a:pPr algn="just">
              <a:spcAft>
                <a:spcPts val="1200"/>
              </a:spcAft>
            </a:pPr>
            <a:r>
              <a:rPr lang="en-US" sz="2800" u="sng" dirty="0"/>
              <a:t>IRC 724 deals with the character of gain or loss on contributed unrealized receivables, inventory items, and capital loss property.</a:t>
            </a:r>
          </a:p>
          <a:p>
            <a:pPr algn="just"/>
            <a:r>
              <a:rPr lang="en-US" sz="2800" u="sng" dirty="0"/>
              <a:t>It deals with situations where property contributed by a partner has a different character in his/her hands than it will in the partnership.</a:t>
            </a:r>
          </a:p>
        </p:txBody>
      </p:sp>
      <p:sp>
        <p:nvSpPr>
          <p:cNvPr id="4" name="TextBox 3">
            <a:extLst>
              <a:ext uri="{FF2B5EF4-FFF2-40B4-BE49-F238E27FC236}">
                <a16:creationId xmlns:a16="http://schemas.microsoft.com/office/drawing/2014/main" id="{FAC6C613-C0E4-4235-85AE-BCD8FD68467E}"/>
              </a:ext>
            </a:extLst>
          </p:cNvPr>
          <p:cNvSpPr txBox="1"/>
          <p:nvPr/>
        </p:nvSpPr>
        <p:spPr>
          <a:xfrm>
            <a:off x="1151427" y="5446929"/>
            <a:ext cx="6769191" cy="523220"/>
          </a:xfrm>
          <a:prstGeom prst="rect">
            <a:avLst/>
          </a:prstGeom>
          <a:solidFill>
            <a:schemeClr val="tx1"/>
          </a:solidFill>
          <a:ln w="25400">
            <a:solidFill>
              <a:schemeClr val="accent2"/>
            </a:solidFill>
          </a:ln>
        </p:spPr>
        <p:txBody>
          <a:bodyPr wrap="square" rtlCol="0">
            <a:spAutoFit/>
          </a:bodyPr>
          <a:lstStyle/>
          <a:p>
            <a:pPr algn="ctr"/>
            <a:r>
              <a:rPr lang="en-US" sz="2800" dirty="0">
                <a:solidFill>
                  <a:srgbClr val="FF0000"/>
                </a:solidFill>
              </a:rPr>
              <a:t>IRC 754 has a 5 year “taint” to it.</a:t>
            </a:r>
          </a:p>
        </p:txBody>
      </p:sp>
    </p:spTree>
    <p:extLst>
      <p:ext uri="{BB962C8B-B14F-4D97-AF65-F5344CB8AC3E}">
        <p14:creationId xmlns:p14="http://schemas.microsoft.com/office/powerpoint/2010/main" val="519668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33</a:t>
            </a:fld>
            <a:endParaRPr lang="en-US" dirty="0"/>
          </a:p>
        </p:txBody>
      </p:sp>
      <p:sp>
        <p:nvSpPr>
          <p:cNvPr id="4" name="Content Placeholder 3"/>
          <p:cNvSpPr>
            <a:spLocks noGrp="1"/>
          </p:cNvSpPr>
          <p:nvPr>
            <p:ph idx="1"/>
          </p:nvPr>
        </p:nvSpPr>
        <p:spPr>
          <a:xfrm>
            <a:off x="914400" y="647700"/>
            <a:ext cx="7315200" cy="10414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#3</a:t>
            </a:r>
          </a:p>
        </p:txBody>
      </p:sp>
      <p:sp>
        <p:nvSpPr>
          <p:cNvPr id="9" name="TextBox 8"/>
          <p:cNvSpPr txBox="1"/>
          <p:nvPr/>
        </p:nvSpPr>
        <p:spPr>
          <a:xfrm>
            <a:off x="256557" y="1491473"/>
            <a:ext cx="8551943" cy="4401205"/>
          </a:xfrm>
          <a:prstGeom prst="rect">
            <a:avLst/>
          </a:prstGeom>
          <a:noFill/>
        </p:spPr>
        <p:txBody>
          <a:bodyPr wrap="square" rtlCol="0">
            <a:spAutoFit/>
          </a:bodyPr>
          <a:lstStyle/>
          <a:p>
            <a:pPr algn="just"/>
            <a:r>
              <a:rPr lang="en-US" sz="2800" dirty="0"/>
              <a:t>Peter, Paul and Mary are partners in a small partnership that invests in a variety of investment assets. Peter, on the side, owns a retail store wherein he sells jewelry and coins.</a:t>
            </a:r>
          </a:p>
          <a:p>
            <a:pPr algn="just"/>
            <a:endParaRPr lang="en-US" sz="2800" dirty="0"/>
          </a:p>
          <a:p>
            <a:pPr algn="just"/>
            <a:r>
              <a:rPr lang="en-US" sz="2800" dirty="0"/>
              <a:t>In 2016, they all agree to contribute an additional $5,000….but Peter doesn’t have the cash, so he convinces them to let him put in $5,000 worth of coins from his shop. His basis in those coins (he bought them 4 months ago) is $3,500.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34</a:t>
            </a:fld>
            <a:endParaRPr lang="en-US" dirty="0"/>
          </a:p>
        </p:txBody>
      </p:sp>
      <p:sp>
        <p:nvSpPr>
          <p:cNvPr id="4" name="Content Placeholder 3"/>
          <p:cNvSpPr>
            <a:spLocks noGrp="1"/>
          </p:cNvSpPr>
          <p:nvPr>
            <p:ph idx="1"/>
          </p:nvPr>
        </p:nvSpPr>
        <p:spPr>
          <a:xfrm>
            <a:off x="914400" y="647700"/>
            <a:ext cx="7315200" cy="10414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a:t>
            </a:r>
            <a:r>
              <a:rPr lang="en-US" sz="4800" u="sng" dirty="0">
                <a:solidFill>
                  <a:srgbClr val="FFFF00"/>
                </a:solidFill>
                <a:latin typeface="Times New Roman" pitchFamily="18" charset="0"/>
                <a:cs typeface="Times New Roman" pitchFamily="18" charset="0"/>
              </a:rPr>
              <a:t>3</a:t>
            </a:r>
          </a:p>
        </p:txBody>
      </p:sp>
      <p:sp>
        <p:nvSpPr>
          <p:cNvPr id="9" name="TextBox 8"/>
          <p:cNvSpPr txBox="1"/>
          <p:nvPr/>
        </p:nvSpPr>
        <p:spPr>
          <a:xfrm>
            <a:off x="914400" y="1689100"/>
            <a:ext cx="7467600" cy="3970318"/>
          </a:xfrm>
          <a:prstGeom prst="rect">
            <a:avLst/>
          </a:prstGeom>
          <a:noFill/>
        </p:spPr>
        <p:txBody>
          <a:bodyPr wrap="square" rtlCol="0">
            <a:spAutoFit/>
          </a:bodyPr>
          <a:lstStyle/>
          <a:p>
            <a:pPr algn="just"/>
            <a:r>
              <a:rPr lang="en-US" sz="2800" dirty="0"/>
              <a:t>Note that in Peter’s hands, those coins are “inventory” and would yield ordinary income if sold out of his shop. However, in the partnership’s hands, those same coins are investment assets and would yield capital gains if sold </a:t>
            </a:r>
            <a:r>
              <a:rPr lang="en-US" sz="2800" i="1" u="sng" dirty="0"/>
              <a:t>(absent some rule to the contrary)</a:t>
            </a:r>
            <a:r>
              <a:rPr lang="en-US" sz="2800" dirty="0"/>
              <a:t>. </a:t>
            </a:r>
            <a:r>
              <a:rPr lang="en-US" sz="2800" b="1" i="1" dirty="0">
                <a:solidFill>
                  <a:srgbClr val="FFFF00"/>
                </a:solidFill>
              </a:rPr>
              <a:t>SWEET DEAL FOR PETER!!</a:t>
            </a:r>
          </a:p>
          <a:p>
            <a:pPr algn="just"/>
            <a:endParaRPr lang="en-US" sz="2800" dirty="0"/>
          </a:p>
          <a:p>
            <a:pPr algn="just"/>
            <a:r>
              <a:rPr lang="en-US" sz="2800" dirty="0"/>
              <a:t>IRC 724 was enacted to thwart this!</a:t>
            </a:r>
            <a:endParaRPr lang="en-US" sz="2800" i="1" u="sn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35</a:t>
            </a:fld>
            <a:endParaRPr lang="en-US" dirty="0"/>
          </a:p>
        </p:txBody>
      </p:sp>
      <p:sp>
        <p:nvSpPr>
          <p:cNvPr id="4" name="Content Placeholder 3"/>
          <p:cNvSpPr>
            <a:spLocks noGrp="1"/>
          </p:cNvSpPr>
          <p:nvPr>
            <p:ph idx="1"/>
          </p:nvPr>
        </p:nvSpPr>
        <p:spPr>
          <a:xfrm>
            <a:off x="914400" y="647700"/>
            <a:ext cx="7315200" cy="10414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#3</a:t>
            </a:r>
          </a:p>
        </p:txBody>
      </p:sp>
      <p:sp>
        <p:nvSpPr>
          <p:cNvPr id="9" name="TextBox 8"/>
          <p:cNvSpPr txBox="1"/>
          <p:nvPr/>
        </p:nvSpPr>
        <p:spPr>
          <a:xfrm>
            <a:off x="914400" y="1879600"/>
            <a:ext cx="7467600" cy="3970318"/>
          </a:xfrm>
          <a:prstGeom prst="rect">
            <a:avLst/>
          </a:prstGeom>
          <a:noFill/>
        </p:spPr>
        <p:txBody>
          <a:bodyPr wrap="square" rtlCol="0">
            <a:spAutoFit/>
          </a:bodyPr>
          <a:lstStyle/>
          <a:p>
            <a:pPr algn="just"/>
            <a:r>
              <a:rPr lang="en-US" sz="2800" dirty="0"/>
              <a:t>Due to the 5 year taint, if the partnership were to sell those coins before the 5 year period was expired, the income would retain it’s character as ordinary income.</a:t>
            </a:r>
          </a:p>
          <a:p>
            <a:pPr algn="just"/>
            <a:endParaRPr lang="en-US" sz="2800" dirty="0"/>
          </a:p>
          <a:p>
            <a:pPr algn="just"/>
            <a:r>
              <a:rPr lang="en-US" sz="2800" i="1" dirty="0"/>
              <a:t>Seriously, folks….how on earth are we ever going to know about this kind of stuff?</a:t>
            </a:r>
          </a:p>
          <a:p>
            <a:pPr algn="just"/>
            <a:endParaRPr lang="en-US" sz="2800" dirty="0"/>
          </a:p>
          <a:p>
            <a:pPr algn="ctr"/>
            <a:r>
              <a:rPr lang="en-US" sz="2800" b="1" dirty="0">
                <a:solidFill>
                  <a:srgbClr val="FFFF00"/>
                </a:solidFill>
              </a:rPr>
              <a:t>CTF DOCUMENTATION -THE ONLY WAY.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2"/>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E307DDDE-4012-4117-BB55-BB02E4F16376}" type="slidenum">
              <a:rPr kumimoji="0" lang="en-US" sz="1000" b="0" i="0" u="none" strike="noStrike" kern="1200" cap="none" spc="0" normalizeH="0" baseline="0" noProof="0" smtClean="0">
                <a:ln>
                  <a:noFill/>
                </a:ln>
                <a:solidFill>
                  <a:prstClr val="white"/>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en-US" sz="10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7" name="Title 1">
            <a:extLst>
              <a:ext uri="{FF2B5EF4-FFF2-40B4-BE49-F238E27FC236}">
                <a16:creationId xmlns:a16="http://schemas.microsoft.com/office/drawing/2014/main" id="{0D94FE57-E7FC-4D89-960C-891C9ED112DC}"/>
              </a:ext>
            </a:extLst>
          </p:cNvPr>
          <p:cNvSpPr>
            <a:spLocks noGrp="1"/>
          </p:cNvSpPr>
          <p:nvPr>
            <p:ph type="title"/>
          </p:nvPr>
        </p:nvSpPr>
        <p:spPr>
          <a:xfrm>
            <a:off x="946404" y="616375"/>
            <a:ext cx="7251192" cy="1110151"/>
          </a:xfrm>
        </p:spPr>
        <p:txBody>
          <a:bodyPr/>
          <a:lstStyle/>
          <a:p>
            <a:pPr algn="just"/>
            <a:r>
              <a:rPr lang="en-US" sz="3600" b="1" u="sng" dirty="0"/>
              <a:t>Regarding the deadly sins…</a:t>
            </a:r>
          </a:p>
        </p:txBody>
      </p:sp>
      <p:sp>
        <p:nvSpPr>
          <p:cNvPr id="3" name="TextBox 2">
            <a:extLst>
              <a:ext uri="{FF2B5EF4-FFF2-40B4-BE49-F238E27FC236}">
                <a16:creationId xmlns:a16="http://schemas.microsoft.com/office/drawing/2014/main" id="{E17391FD-D0B1-4EE3-B0BA-09E9739D0EB8}"/>
              </a:ext>
            </a:extLst>
          </p:cNvPr>
          <p:cNvSpPr txBox="1"/>
          <p:nvPr/>
        </p:nvSpPr>
        <p:spPr>
          <a:xfrm>
            <a:off x="985266" y="1961886"/>
            <a:ext cx="7173468" cy="3570208"/>
          </a:xfrm>
          <a:prstGeom prst="rect">
            <a:avLst/>
          </a:prstGeom>
          <a:noFill/>
        </p:spPr>
        <p:txBody>
          <a:bodyPr wrap="square" rtlCol="0">
            <a:spAutoFit/>
          </a:bodyPr>
          <a:lstStyle/>
          <a:p>
            <a:pPr marL="514350" marR="0" lvl="0" indent="-514350" algn="just" defTabSz="914400" rtl="0" eaLnBrk="1" fontAlgn="base" latinLnBrk="0" hangingPunct="1">
              <a:lnSpc>
                <a:spcPct val="100000"/>
              </a:lnSpc>
              <a:spcBef>
                <a:spcPct val="0"/>
              </a:spcBef>
              <a:spcAft>
                <a:spcPts val="1200"/>
              </a:spcAft>
              <a:buClrTx/>
              <a:buSzTx/>
              <a:buFont typeface="+mj-lt"/>
              <a:buAutoNum type="alphaUcPeriod"/>
              <a:tabLst/>
              <a:defRPr/>
            </a:pPr>
            <a:r>
              <a:rPr kumimoji="0" lang="en-US" sz="2800" b="0" i="0" u="none" strike="noStrike" kern="1200" cap="none" spc="0" normalizeH="0" baseline="0" noProof="0" dirty="0">
                <a:ln>
                  <a:noFill/>
                </a:ln>
                <a:solidFill>
                  <a:prstClr val="black"/>
                </a:solidFill>
                <a:effectLst/>
                <a:uLnTx/>
                <a:uFillTx/>
                <a:latin typeface="Arial" charset="0"/>
                <a:ea typeface="+mn-ea"/>
                <a:cs typeface="Arial" charset="0"/>
              </a:rPr>
              <a:t>If we got rid of the applicable code sections, partnership taxation would be EASY again</a:t>
            </a:r>
          </a:p>
          <a:p>
            <a:pPr marL="514350" marR="0" lvl="0" indent="-514350" algn="just" defTabSz="914400" rtl="0" eaLnBrk="1" fontAlgn="base" latinLnBrk="0" hangingPunct="1">
              <a:lnSpc>
                <a:spcPct val="100000"/>
              </a:lnSpc>
              <a:spcBef>
                <a:spcPct val="0"/>
              </a:spcBef>
              <a:spcAft>
                <a:spcPts val="1200"/>
              </a:spcAft>
              <a:buClrTx/>
              <a:buSzTx/>
              <a:buFont typeface="+mj-lt"/>
              <a:buAutoNum type="alphaUcPeriod"/>
              <a:tabLst/>
              <a:defRPr/>
            </a:pPr>
            <a:r>
              <a:rPr kumimoji="0" lang="en-US" sz="2800" b="0" i="0" u="none" strike="noStrike" kern="1200" cap="none" spc="0" normalizeH="0" baseline="0" noProof="0" dirty="0">
                <a:ln>
                  <a:noFill/>
                </a:ln>
                <a:solidFill>
                  <a:prstClr val="black"/>
                </a:solidFill>
                <a:effectLst/>
                <a:uLnTx/>
                <a:uFillTx/>
                <a:latin typeface="Arial" charset="0"/>
                <a:ea typeface="+mn-ea"/>
                <a:cs typeface="Arial" charset="0"/>
              </a:rPr>
              <a:t>Taxpayers did some dastardly things</a:t>
            </a:r>
          </a:p>
          <a:p>
            <a:pPr marL="514350" marR="0" lvl="0" indent="-514350" algn="just" defTabSz="914400" rtl="0" eaLnBrk="1" fontAlgn="base" latinLnBrk="0" hangingPunct="1">
              <a:lnSpc>
                <a:spcPct val="100000"/>
              </a:lnSpc>
              <a:spcBef>
                <a:spcPct val="0"/>
              </a:spcBef>
              <a:spcAft>
                <a:spcPts val="1200"/>
              </a:spcAft>
              <a:buClrTx/>
              <a:buSzTx/>
              <a:buFont typeface="+mj-lt"/>
              <a:buAutoNum type="alphaUcPeriod"/>
              <a:tabLst/>
              <a:defRPr/>
            </a:pPr>
            <a:r>
              <a:rPr kumimoji="0" lang="en-US" sz="2800" b="0" i="0" u="none" strike="noStrike" kern="1200" cap="none" spc="0" normalizeH="0" baseline="0" noProof="0" dirty="0">
                <a:ln>
                  <a:noFill/>
                </a:ln>
                <a:solidFill>
                  <a:prstClr val="black"/>
                </a:solidFill>
                <a:effectLst/>
                <a:uLnTx/>
                <a:uFillTx/>
                <a:latin typeface="Arial" charset="0"/>
                <a:ea typeface="+mn-ea"/>
                <a:cs typeface="Arial" charset="0"/>
              </a:rPr>
              <a:t>Congress has no right to get angry at taxpayers and enact laws like these</a:t>
            </a:r>
          </a:p>
          <a:p>
            <a:pPr marL="514350" marR="0" lvl="0" indent="-514350" algn="just" defTabSz="914400" rtl="0" eaLnBrk="1" fontAlgn="base" latinLnBrk="0" hangingPunct="1">
              <a:lnSpc>
                <a:spcPct val="100000"/>
              </a:lnSpc>
              <a:spcBef>
                <a:spcPct val="0"/>
              </a:spcBef>
              <a:spcAft>
                <a:spcPts val="1200"/>
              </a:spcAft>
              <a:buClrTx/>
              <a:buSzTx/>
              <a:buFont typeface="+mj-lt"/>
              <a:buAutoNum type="alphaUcPeriod"/>
              <a:tabLst/>
              <a:defRPr/>
            </a:pPr>
            <a:r>
              <a:rPr kumimoji="0" lang="en-US" sz="2800" b="0" i="0" u="none" strike="noStrike" kern="1200" cap="none" spc="0" normalizeH="0" baseline="0" noProof="0" dirty="0">
                <a:ln>
                  <a:noFill/>
                </a:ln>
                <a:solidFill>
                  <a:prstClr val="black"/>
                </a:solidFill>
                <a:effectLst/>
                <a:uLnTx/>
                <a:uFillTx/>
                <a:latin typeface="Arial" charset="0"/>
                <a:ea typeface="+mn-ea"/>
                <a:cs typeface="Arial" charset="0"/>
              </a:rPr>
              <a:t>All of the above</a:t>
            </a:r>
          </a:p>
        </p:txBody>
      </p:sp>
    </p:spTree>
    <p:extLst>
      <p:ext uri="{BB962C8B-B14F-4D97-AF65-F5344CB8AC3E}">
        <p14:creationId xmlns:p14="http://schemas.microsoft.com/office/powerpoint/2010/main" val="4117694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37</a:t>
            </a:fld>
            <a:endParaRPr lang="en-US" dirty="0"/>
          </a:p>
        </p:txBody>
      </p:sp>
      <p:sp>
        <p:nvSpPr>
          <p:cNvPr id="9" name="TextBox 8"/>
          <p:cNvSpPr txBox="1"/>
          <p:nvPr/>
        </p:nvSpPr>
        <p:spPr>
          <a:xfrm>
            <a:off x="658810" y="4992341"/>
            <a:ext cx="8140700" cy="523220"/>
          </a:xfrm>
          <a:prstGeom prst="rect">
            <a:avLst/>
          </a:prstGeom>
          <a:noFill/>
        </p:spPr>
        <p:txBody>
          <a:bodyPr wrap="square" rtlCol="0">
            <a:spAutoFit/>
          </a:bodyPr>
          <a:lstStyle/>
          <a:p>
            <a:pPr algn="ctr"/>
            <a:r>
              <a:rPr lang="en-US" sz="2800" i="1" dirty="0"/>
              <a:t>IRC 724…Same as Deadly Sin #3</a:t>
            </a:r>
          </a:p>
        </p:txBody>
      </p:sp>
      <p:sp>
        <p:nvSpPr>
          <p:cNvPr id="10" name="TextBox 9"/>
          <p:cNvSpPr txBox="1"/>
          <p:nvPr/>
        </p:nvSpPr>
        <p:spPr>
          <a:xfrm>
            <a:off x="787400" y="1371600"/>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#4</a:t>
            </a:r>
          </a:p>
        </p:txBody>
      </p:sp>
      <p:sp>
        <p:nvSpPr>
          <p:cNvPr id="11" name="Rectangle 10"/>
          <p:cNvSpPr/>
          <p:nvPr/>
        </p:nvSpPr>
        <p:spPr>
          <a:xfrm>
            <a:off x="1114423" y="3201264"/>
            <a:ext cx="7229475" cy="646331"/>
          </a:xfrm>
          <a:prstGeom prst="rect">
            <a:avLst/>
          </a:prstGeom>
        </p:spPr>
        <p:txBody>
          <a:bodyPr wrap="square">
            <a:spAutoFit/>
          </a:bodyPr>
          <a:lstStyle/>
          <a:p>
            <a:pPr marL="0" indent="0" algn="ctr"/>
            <a:r>
              <a:rPr lang="en-US" sz="3600" u="sng" dirty="0"/>
              <a:t>Convert LTCL into ordinary loss</a:t>
            </a:r>
          </a:p>
        </p:txBody>
      </p:sp>
      <p:sp>
        <p:nvSpPr>
          <p:cNvPr id="6" name="TextBox 5">
            <a:extLst>
              <a:ext uri="{FF2B5EF4-FFF2-40B4-BE49-F238E27FC236}">
                <a16:creationId xmlns:a16="http://schemas.microsoft.com/office/drawing/2014/main" id="{59516250-CA51-4575-939C-D88618B33FC4}"/>
              </a:ext>
            </a:extLst>
          </p:cNvPr>
          <p:cNvSpPr txBox="1"/>
          <p:nvPr/>
        </p:nvSpPr>
        <p:spPr>
          <a:xfrm>
            <a:off x="7858408" y="97393"/>
            <a:ext cx="1285592" cy="400110"/>
          </a:xfrm>
          <a:prstGeom prst="rect">
            <a:avLst/>
          </a:prstGeom>
          <a:noFill/>
        </p:spPr>
        <p:txBody>
          <a:bodyPr wrap="square" rtlCol="0">
            <a:spAutoFit/>
          </a:bodyPr>
          <a:lstStyle/>
          <a:p>
            <a:r>
              <a:rPr lang="en-US" sz="2000" dirty="0">
                <a:solidFill>
                  <a:srgbClr val="FFFF00"/>
                </a:solidFill>
              </a:rPr>
              <a:t>Page 338</a:t>
            </a:r>
          </a:p>
        </p:txBody>
      </p:sp>
    </p:spTree>
    <p:extLst>
      <p:ext uri="{BB962C8B-B14F-4D97-AF65-F5344CB8AC3E}">
        <p14:creationId xmlns:p14="http://schemas.microsoft.com/office/powerpoint/2010/main" val="34698761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38</a:t>
            </a:fld>
            <a:endParaRPr lang="en-US" dirty="0"/>
          </a:p>
        </p:txBody>
      </p:sp>
      <p:sp>
        <p:nvSpPr>
          <p:cNvPr id="4" name="Content Placeholder 3"/>
          <p:cNvSpPr>
            <a:spLocks noGrp="1"/>
          </p:cNvSpPr>
          <p:nvPr>
            <p:ph idx="1"/>
          </p:nvPr>
        </p:nvSpPr>
        <p:spPr>
          <a:xfrm>
            <a:off x="914400" y="647700"/>
            <a:ext cx="7315200" cy="10414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#4</a:t>
            </a:r>
          </a:p>
        </p:txBody>
      </p:sp>
      <p:sp>
        <p:nvSpPr>
          <p:cNvPr id="9" name="TextBox 8"/>
          <p:cNvSpPr txBox="1"/>
          <p:nvPr/>
        </p:nvSpPr>
        <p:spPr>
          <a:xfrm>
            <a:off x="914400" y="1796473"/>
            <a:ext cx="7467600" cy="3046988"/>
          </a:xfrm>
          <a:prstGeom prst="rect">
            <a:avLst/>
          </a:prstGeom>
          <a:noFill/>
        </p:spPr>
        <p:txBody>
          <a:bodyPr wrap="square" rtlCol="0">
            <a:spAutoFit/>
          </a:bodyPr>
          <a:lstStyle/>
          <a:p>
            <a:pPr algn="just"/>
            <a:r>
              <a:rPr lang="en-US" sz="3200" dirty="0"/>
              <a:t>Rhoda is a  partner in a partnership that conducts an active securities trading business. In lieu of a $10,000 cash capital contribution, she contributes personally held stock worth $10,000 (her basis is $20,000).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39</a:t>
            </a:fld>
            <a:endParaRPr lang="en-US" dirty="0"/>
          </a:p>
        </p:txBody>
      </p:sp>
      <p:sp>
        <p:nvSpPr>
          <p:cNvPr id="4" name="Content Placeholder 3"/>
          <p:cNvSpPr>
            <a:spLocks noGrp="1"/>
          </p:cNvSpPr>
          <p:nvPr>
            <p:ph idx="1"/>
          </p:nvPr>
        </p:nvSpPr>
        <p:spPr>
          <a:xfrm>
            <a:off x="914400" y="647700"/>
            <a:ext cx="7315200" cy="10414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#4</a:t>
            </a:r>
          </a:p>
        </p:txBody>
      </p:sp>
      <p:sp>
        <p:nvSpPr>
          <p:cNvPr id="9" name="TextBox 8"/>
          <p:cNvSpPr txBox="1"/>
          <p:nvPr/>
        </p:nvSpPr>
        <p:spPr>
          <a:xfrm>
            <a:off x="914400" y="1796473"/>
            <a:ext cx="7467600" cy="4031873"/>
          </a:xfrm>
          <a:prstGeom prst="rect">
            <a:avLst/>
          </a:prstGeom>
          <a:noFill/>
        </p:spPr>
        <p:txBody>
          <a:bodyPr wrap="square" rtlCol="0">
            <a:spAutoFit/>
          </a:bodyPr>
          <a:lstStyle/>
          <a:p>
            <a:pPr algn="just"/>
            <a:r>
              <a:rPr lang="en-US" sz="3200" dirty="0"/>
              <a:t>If sold personally at FMV she would incur a $10,000 LTCL….not a good scenario for her because of the $3,000 annual limitation. In the hands of the partnership, absent a special rule to the contrary, that same sale would yield an </a:t>
            </a:r>
            <a:r>
              <a:rPr lang="en-US" sz="3200" i="1" u="sng" dirty="0"/>
              <a:t>ordinary</a:t>
            </a:r>
            <a:r>
              <a:rPr lang="en-US" sz="3200" dirty="0"/>
              <a:t> loss of $10,000. Now, that sounds good to her!</a:t>
            </a:r>
          </a:p>
        </p:txBody>
      </p:sp>
    </p:spTree>
    <p:extLst>
      <p:ext uri="{BB962C8B-B14F-4D97-AF65-F5344CB8AC3E}">
        <p14:creationId xmlns:p14="http://schemas.microsoft.com/office/powerpoint/2010/main" val="331709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a:t>
            </a:fld>
            <a:endParaRPr lang="en-US" dirty="0"/>
          </a:p>
        </p:txBody>
      </p:sp>
      <p:sp>
        <p:nvSpPr>
          <p:cNvPr id="6" name="Rectangle 5"/>
          <p:cNvSpPr/>
          <p:nvPr/>
        </p:nvSpPr>
        <p:spPr>
          <a:xfrm>
            <a:off x="3222912" y="2078335"/>
            <a:ext cx="2698175" cy="267765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a:ln w="11430"/>
                <a:solidFill>
                  <a:srgbClr val="FFFF00"/>
                </a:solidFill>
                <a:effectLst>
                  <a:outerShdw blurRad="50800" dist="39000" dir="5460000" algn="tl">
                    <a:srgbClr val="000000">
                      <a:alpha val="38000"/>
                    </a:srgbClr>
                  </a:outerShdw>
                </a:effectLst>
              </a:rPr>
              <a:t>EASY</a:t>
            </a:r>
          </a:p>
          <a:p>
            <a:pPr algn="ctr"/>
            <a:r>
              <a:rPr lang="en-US" sz="9600" b="1" cap="none" spc="0" dirty="0">
                <a:ln w="11430"/>
                <a:solidFill>
                  <a:srgbClr val="FFFF00"/>
                </a:solidFill>
                <a:effectLst>
                  <a:outerShdw blurRad="50800" dist="39000" dir="5460000" algn="tl">
                    <a:srgbClr val="000000">
                      <a:alpha val="38000"/>
                    </a:srgbClr>
                  </a:outerShdw>
                </a:effectLst>
              </a:rPr>
              <a:t>“IN”</a:t>
            </a:r>
          </a:p>
        </p:txBody>
      </p:sp>
      <p:sp>
        <p:nvSpPr>
          <p:cNvPr id="9" name="Oval Callout 8"/>
          <p:cNvSpPr/>
          <p:nvPr/>
        </p:nvSpPr>
        <p:spPr>
          <a:xfrm>
            <a:off x="614528" y="2801213"/>
            <a:ext cx="1838657" cy="1231900"/>
          </a:xfrm>
          <a:prstGeom prst="wedgeEllipseCallout">
            <a:avLst>
              <a:gd name="adj1" fmla="val 50311"/>
              <a:gd name="adj2" fmla="val 1198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1</a:t>
            </a:r>
          </a:p>
        </p:txBody>
      </p:sp>
      <p:sp>
        <p:nvSpPr>
          <p:cNvPr id="8" name="Content Placeholder 3"/>
          <p:cNvSpPr txBox="1">
            <a:spLocks/>
          </p:cNvSpPr>
          <p:nvPr/>
        </p:nvSpPr>
        <p:spPr bwMode="auto">
          <a:xfrm>
            <a:off x="914400" y="4889500"/>
            <a:ext cx="73152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u="sng" dirty="0">
                <a:latin typeface="Times New Roman" pitchFamily="18" charset="0"/>
                <a:cs typeface="Times New Roman" pitchFamily="18" charset="0"/>
              </a:rPr>
              <a:t>IRC 721 (a)</a:t>
            </a:r>
          </a:p>
        </p:txBody>
      </p:sp>
      <p:sp>
        <p:nvSpPr>
          <p:cNvPr id="3" name="TextBox 2">
            <a:extLst>
              <a:ext uri="{FF2B5EF4-FFF2-40B4-BE49-F238E27FC236}">
                <a16:creationId xmlns:a16="http://schemas.microsoft.com/office/drawing/2014/main" id="{43C41451-8926-4B00-A640-3FD8180F9C6E}"/>
              </a:ext>
            </a:extLst>
          </p:cNvPr>
          <p:cNvSpPr txBox="1"/>
          <p:nvPr/>
        </p:nvSpPr>
        <p:spPr>
          <a:xfrm>
            <a:off x="7924800" y="97393"/>
            <a:ext cx="1219200" cy="369332"/>
          </a:xfrm>
          <a:prstGeom prst="rect">
            <a:avLst/>
          </a:prstGeom>
          <a:noFill/>
        </p:spPr>
        <p:txBody>
          <a:bodyPr wrap="square" rtlCol="0">
            <a:spAutoFit/>
          </a:bodyPr>
          <a:lstStyle/>
          <a:p>
            <a:r>
              <a:rPr lang="en-US" dirty="0">
                <a:solidFill>
                  <a:srgbClr val="FFFF00"/>
                </a:solidFill>
              </a:rPr>
              <a:t>Page 325</a:t>
            </a:r>
          </a:p>
        </p:txBody>
      </p:sp>
    </p:spTree>
    <p:extLst>
      <p:ext uri="{BB962C8B-B14F-4D97-AF65-F5344CB8AC3E}">
        <p14:creationId xmlns:p14="http://schemas.microsoft.com/office/powerpoint/2010/main" val="2091183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40</a:t>
            </a:fld>
            <a:endParaRPr lang="en-US" dirty="0"/>
          </a:p>
        </p:txBody>
      </p:sp>
      <p:sp>
        <p:nvSpPr>
          <p:cNvPr id="4" name="Content Placeholder 3"/>
          <p:cNvSpPr>
            <a:spLocks noGrp="1"/>
          </p:cNvSpPr>
          <p:nvPr>
            <p:ph idx="1"/>
          </p:nvPr>
        </p:nvSpPr>
        <p:spPr>
          <a:xfrm>
            <a:off x="914400" y="647700"/>
            <a:ext cx="7315200" cy="10414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#4</a:t>
            </a:r>
          </a:p>
        </p:txBody>
      </p:sp>
      <p:sp>
        <p:nvSpPr>
          <p:cNvPr id="9" name="TextBox 8"/>
          <p:cNvSpPr txBox="1"/>
          <p:nvPr/>
        </p:nvSpPr>
        <p:spPr>
          <a:xfrm>
            <a:off x="838200" y="1501319"/>
            <a:ext cx="7467600" cy="4708981"/>
          </a:xfrm>
          <a:prstGeom prst="rect">
            <a:avLst/>
          </a:prstGeom>
          <a:noFill/>
        </p:spPr>
        <p:txBody>
          <a:bodyPr wrap="square" rtlCol="0">
            <a:spAutoFit/>
          </a:bodyPr>
          <a:lstStyle/>
          <a:p>
            <a:pPr algn="just">
              <a:spcAft>
                <a:spcPts val="1200"/>
              </a:spcAft>
            </a:pPr>
            <a:r>
              <a:rPr lang="en-US" sz="2800" dirty="0"/>
              <a:t>Again, as we saw with Deadly Sin #3, IRC 724 was enacted to thwart just such a dastardly plan.</a:t>
            </a:r>
          </a:p>
          <a:p>
            <a:pPr algn="just">
              <a:spcAft>
                <a:spcPts val="1200"/>
              </a:spcAft>
            </a:pPr>
            <a:r>
              <a:rPr lang="en-US" sz="2800" b="1" i="1" u="sng" dirty="0"/>
              <a:t>Just for fun:</a:t>
            </a:r>
            <a:r>
              <a:rPr lang="en-US" sz="2800" dirty="0"/>
              <a:t> what if the partnership sold the stock a bit later for only $8,000 (meaning, it had decreased in value by another $2,000)? How would that play out?</a:t>
            </a:r>
          </a:p>
          <a:p>
            <a:pPr algn="just"/>
            <a:r>
              <a:rPr lang="en-US" sz="2800" dirty="0"/>
              <a:t>First of all, there would be a loss incurred of $12,000 (selling price of $8,000 less basis of $20,000). </a:t>
            </a:r>
            <a:r>
              <a:rPr lang="en-US" sz="2800" b="1" i="1" u="sng" dirty="0"/>
              <a:t>What do we do with this loss</a:t>
            </a:r>
            <a:r>
              <a:rPr lang="en-US" sz="2800"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41</a:t>
            </a:fld>
            <a:endParaRPr lang="en-US" dirty="0"/>
          </a:p>
        </p:txBody>
      </p:sp>
      <p:sp>
        <p:nvSpPr>
          <p:cNvPr id="4" name="Content Placeholder 3"/>
          <p:cNvSpPr>
            <a:spLocks noGrp="1"/>
          </p:cNvSpPr>
          <p:nvPr>
            <p:ph idx="1"/>
          </p:nvPr>
        </p:nvSpPr>
        <p:spPr>
          <a:xfrm>
            <a:off x="914400" y="647700"/>
            <a:ext cx="7315200" cy="1041400"/>
          </a:xfrm>
        </p:spPr>
        <p:txBody>
          <a:bodyPr/>
          <a:lstStyle/>
          <a:p>
            <a:pPr marL="46037" indent="0" algn="ctr">
              <a:buNone/>
            </a:pPr>
            <a:r>
              <a:rPr lang="en-US" sz="4800" b="1" u="sng" dirty="0">
                <a:solidFill>
                  <a:srgbClr val="FFFF00"/>
                </a:solidFill>
                <a:latin typeface="Times New Roman" pitchFamily="18" charset="0"/>
                <a:cs typeface="Times New Roman" pitchFamily="18" charset="0"/>
              </a:rPr>
              <a:t>Example of Deadly Sin #4</a:t>
            </a:r>
          </a:p>
        </p:txBody>
      </p:sp>
      <p:sp>
        <p:nvSpPr>
          <p:cNvPr id="9" name="TextBox 8"/>
          <p:cNvSpPr txBox="1"/>
          <p:nvPr/>
        </p:nvSpPr>
        <p:spPr>
          <a:xfrm>
            <a:off x="914400" y="1879600"/>
            <a:ext cx="7467600" cy="3970318"/>
          </a:xfrm>
          <a:prstGeom prst="rect">
            <a:avLst/>
          </a:prstGeom>
          <a:noFill/>
        </p:spPr>
        <p:txBody>
          <a:bodyPr wrap="square" rtlCol="0">
            <a:spAutoFit/>
          </a:bodyPr>
          <a:lstStyle/>
          <a:p>
            <a:pPr algn="just"/>
            <a:r>
              <a:rPr lang="en-US" sz="2800" dirty="0"/>
              <a:t>Well, the first $10,000 is “tainted” and is, therefore, a capital loss. That’s the operation of IRC 724. Next, the remaining $2,000 would be an ordinary loss.</a:t>
            </a:r>
          </a:p>
          <a:p>
            <a:pPr algn="just"/>
            <a:endParaRPr lang="en-US" sz="2800" dirty="0"/>
          </a:p>
          <a:p>
            <a:pPr algn="just"/>
            <a:r>
              <a:rPr lang="en-US" sz="2800" dirty="0"/>
              <a:t>By the way, the entire $10,000 of </a:t>
            </a:r>
            <a:r>
              <a:rPr lang="en-US" sz="2800" i="1" u="sng" dirty="0"/>
              <a:t>capital</a:t>
            </a:r>
            <a:r>
              <a:rPr lang="en-US" sz="2800" dirty="0"/>
              <a:t> loss would be allocated to Rhoda (due to rules we have not yet covered). The remaining </a:t>
            </a:r>
            <a:r>
              <a:rPr lang="en-US" sz="2800" i="1" u="sng" dirty="0"/>
              <a:t>ordinary</a:t>
            </a:r>
            <a:r>
              <a:rPr lang="en-US" sz="2800" dirty="0"/>
              <a:t> loss would be allocated normally.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42</a:t>
            </a:fld>
            <a:endParaRPr lang="en-US" dirty="0"/>
          </a:p>
        </p:txBody>
      </p:sp>
      <p:sp>
        <p:nvSpPr>
          <p:cNvPr id="9" name="TextBox 8"/>
          <p:cNvSpPr txBox="1"/>
          <p:nvPr/>
        </p:nvSpPr>
        <p:spPr>
          <a:xfrm>
            <a:off x="787401" y="5093603"/>
            <a:ext cx="7756524" cy="523220"/>
          </a:xfrm>
          <a:prstGeom prst="rect">
            <a:avLst/>
          </a:prstGeom>
          <a:noFill/>
        </p:spPr>
        <p:txBody>
          <a:bodyPr wrap="square" rtlCol="0">
            <a:spAutoFit/>
          </a:bodyPr>
          <a:lstStyle/>
          <a:p>
            <a:pPr algn="ctr"/>
            <a:r>
              <a:rPr lang="en-US" sz="2800" b="1" i="1" u="sng" dirty="0"/>
              <a:t>IRC 704(c)</a:t>
            </a:r>
          </a:p>
        </p:txBody>
      </p:sp>
      <p:sp>
        <p:nvSpPr>
          <p:cNvPr id="10" name="TextBox 9"/>
          <p:cNvSpPr txBox="1"/>
          <p:nvPr/>
        </p:nvSpPr>
        <p:spPr>
          <a:xfrm>
            <a:off x="787400" y="1371600"/>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#5</a:t>
            </a:r>
          </a:p>
        </p:txBody>
      </p:sp>
      <p:sp>
        <p:nvSpPr>
          <p:cNvPr id="11" name="Rectangle 10"/>
          <p:cNvSpPr/>
          <p:nvPr/>
        </p:nvSpPr>
        <p:spPr>
          <a:xfrm>
            <a:off x="1114425" y="2851835"/>
            <a:ext cx="7229475" cy="1200329"/>
          </a:xfrm>
          <a:prstGeom prst="rect">
            <a:avLst/>
          </a:prstGeom>
        </p:spPr>
        <p:txBody>
          <a:bodyPr wrap="square">
            <a:spAutoFit/>
          </a:bodyPr>
          <a:lstStyle/>
          <a:p>
            <a:pPr marL="0" indent="0" algn="ctr"/>
            <a:r>
              <a:rPr lang="en-US" sz="3600" u="sng" dirty="0"/>
              <a:t>Shift tax burdens between various partners….the PCBIG rules</a:t>
            </a:r>
          </a:p>
        </p:txBody>
      </p:sp>
      <p:sp>
        <p:nvSpPr>
          <p:cNvPr id="6" name="TextBox 5">
            <a:extLst>
              <a:ext uri="{FF2B5EF4-FFF2-40B4-BE49-F238E27FC236}">
                <a16:creationId xmlns:a16="http://schemas.microsoft.com/office/drawing/2014/main" id="{9545C789-C609-4B77-978C-D98EC115859B}"/>
              </a:ext>
            </a:extLst>
          </p:cNvPr>
          <p:cNvSpPr txBox="1"/>
          <p:nvPr/>
        </p:nvSpPr>
        <p:spPr>
          <a:xfrm>
            <a:off x="7858408" y="97393"/>
            <a:ext cx="1285592" cy="400110"/>
          </a:xfrm>
          <a:prstGeom prst="rect">
            <a:avLst/>
          </a:prstGeom>
          <a:noFill/>
        </p:spPr>
        <p:txBody>
          <a:bodyPr wrap="square" rtlCol="0">
            <a:spAutoFit/>
          </a:bodyPr>
          <a:lstStyle/>
          <a:p>
            <a:r>
              <a:rPr lang="en-US" sz="2000" dirty="0">
                <a:solidFill>
                  <a:srgbClr val="FFFF00"/>
                </a:solidFill>
              </a:rPr>
              <a:t>Page 339</a:t>
            </a:r>
          </a:p>
        </p:txBody>
      </p:sp>
    </p:spTree>
    <p:extLst>
      <p:ext uri="{BB962C8B-B14F-4D97-AF65-F5344CB8AC3E}">
        <p14:creationId xmlns:p14="http://schemas.microsoft.com/office/powerpoint/2010/main" val="39402036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43</a:t>
            </a:fld>
            <a:endParaRPr lang="en-US" dirty="0"/>
          </a:p>
        </p:txBody>
      </p:sp>
      <p:sp>
        <p:nvSpPr>
          <p:cNvPr id="9" name="TextBox 8"/>
          <p:cNvSpPr txBox="1"/>
          <p:nvPr/>
        </p:nvSpPr>
        <p:spPr>
          <a:xfrm>
            <a:off x="300643" y="1293009"/>
            <a:ext cx="7756524" cy="523220"/>
          </a:xfrm>
          <a:prstGeom prst="rect">
            <a:avLst/>
          </a:prstGeom>
          <a:noFill/>
        </p:spPr>
        <p:txBody>
          <a:bodyPr wrap="square" rtlCol="0">
            <a:spAutoFit/>
          </a:bodyPr>
          <a:lstStyle/>
          <a:p>
            <a:r>
              <a:rPr lang="en-US" sz="2800" b="1" i="1" u="sng" dirty="0"/>
              <a:t>IRC 704(c)</a:t>
            </a:r>
          </a:p>
        </p:txBody>
      </p:sp>
      <p:sp>
        <p:nvSpPr>
          <p:cNvPr id="10" name="TextBox 9"/>
          <p:cNvSpPr txBox="1"/>
          <p:nvPr/>
        </p:nvSpPr>
        <p:spPr>
          <a:xfrm>
            <a:off x="760412" y="63865"/>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#5</a:t>
            </a:r>
          </a:p>
        </p:txBody>
      </p:sp>
      <p:sp>
        <p:nvSpPr>
          <p:cNvPr id="2" name="Rectangle 1"/>
          <p:cNvSpPr/>
          <p:nvPr/>
        </p:nvSpPr>
        <p:spPr>
          <a:xfrm>
            <a:off x="184196" y="1766765"/>
            <a:ext cx="8175578" cy="3570208"/>
          </a:xfrm>
          <a:prstGeom prst="rect">
            <a:avLst/>
          </a:prstGeom>
        </p:spPr>
        <p:txBody>
          <a:bodyPr wrap="square">
            <a:spAutoFit/>
          </a:bodyPr>
          <a:lstStyle/>
          <a:p>
            <a:pPr>
              <a:spcAft>
                <a:spcPts val="600"/>
              </a:spcAft>
            </a:pPr>
            <a:r>
              <a:rPr lang="en-US" sz="2400" dirty="0"/>
              <a:t>(c) </a:t>
            </a:r>
            <a:r>
              <a:rPr lang="en-US" sz="2400" b="1" dirty="0"/>
              <a:t>Contributed property</a:t>
            </a:r>
          </a:p>
          <a:p>
            <a:pPr marL="285750">
              <a:spcAft>
                <a:spcPts val="600"/>
              </a:spcAft>
            </a:pPr>
            <a:r>
              <a:rPr lang="en-US" sz="2400" dirty="0"/>
              <a:t>(1) </a:t>
            </a:r>
            <a:r>
              <a:rPr lang="en-US" sz="2400" b="1" dirty="0"/>
              <a:t>In general </a:t>
            </a:r>
            <a:r>
              <a:rPr lang="en-US" sz="2400" dirty="0"/>
              <a:t>Under regulations prescribed by the Secretary— </a:t>
            </a:r>
          </a:p>
          <a:p>
            <a:pPr marL="971550" indent="-342900" algn="just">
              <a:spcAft>
                <a:spcPts val="600"/>
              </a:spcAft>
            </a:pPr>
            <a:r>
              <a:rPr lang="en-US" sz="2400" dirty="0"/>
              <a:t>(A) income, gain, loss, and deduction with respect to property contributed to the partnership by a partner shall be shared among the partners </a:t>
            </a:r>
            <a:r>
              <a:rPr lang="en-US" sz="2400" b="1" dirty="0">
                <a:solidFill>
                  <a:srgbClr val="FFFF00"/>
                </a:solidFill>
              </a:rPr>
              <a:t>so as to take account of the variation between the basis of the property to the partnership and its fair market value at the time of contribution…</a:t>
            </a:r>
            <a:endParaRPr lang="en-US" sz="2400" dirty="0"/>
          </a:p>
        </p:txBody>
      </p:sp>
      <p:sp>
        <p:nvSpPr>
          <p:cNvPr id="6" name="TextBox 5">
            <a:extLst>
              <a:ext uri="{FF2B5EF4-FFF2-40B4-BE49-F238E27FC236}">
                <a16:creationId xmlns:a16="http://schemas.microsoft.com/office/drawing/2014/main" id="{A87B3093-E414-4D2A-AAF0-63DA566F4F45}"/>
              </a:ext>
            </a:extLst>
          </p:cNvPr>
          <p:cNvSpPr txBox="1"/>
          <p:nvPr/>
        </p:nvSpPr>
        <p:spPr>
          <a:xfrm>
            <a:off x="1151427" y="5446929"/>
            <a:ext cx="6769191" cy="523220"/>
          </a:xfrm>
          <a:prstGeom prst="rect">
            <a:avLst/>
          </a:prstGeom>
          <a:solidFill>
            <a:schemeClr val="tx1"/>
          </a:solidFill>
          <a:ln w="25400">
            <a:solidFill>
              <a:schemeClr val="accent2"/>
            </a:solidFill>
          </a:ln>
        </p:spPr>
        <p:txBody>
          <a:bodyPr wrap="square" rtlCol="0">
            <a:spAutoFit/>
          </a:bodyPr>
          <a:lstStyle/>
          <a:p>
            <a:pPr algn="ctr"/>
            <a:r>
              <a:rPr lang="en-US" sz="2800" dirty="0">
                <a:solidFill>
                  <a:srgbClr val="FF0000"/>
                </a:solidFill>
              </a:rPr>
              <a:t>IRC 704(c) has a 7 year “taint” to it.</a:t>
            </a:r>
          </a:p>
        </p:txBody>
      </p:sp>
    </p:spTree>
    <p:extLst>
      <p:ext uri="{BB962C8B-B14F-4D97-AF65-F5344CB8AC3E}">
        <p14:creationId xmlns:p14="http://schemas.microsoft.com/office/powerpoint/2010/main" val="974373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44</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11" name="Rectangle 10"/>
          <p:cNvSpPr/>
          <p:nvPr/>
        </p:nvSpPr>
        <p:spPr>
          <a:xfrm>
            <a:off x="1114425" y="1784350"/>
            <a:ext cx="7229475" cy="3539430"/>
          </a:xfrm>
          <a:prstGeom prst="rect">
            <a:avLst/>
          </a:prstGeom>
        </p:spPr>
        <p:txBody>
          <a:bodyPr wrap="square">
            <a:spAutoFit/>
          </a:bodyPr>
          <a:lstStyle/>
          <a:p>
            <a:pPr marL="0" indent="0" algn="just"/>
            <a:r>
              <a:rPr lang="en-US" sz="2800" dirty="0"/>
              <a:t>Mike &amp; Rhoda form M&amp;R LLC (a 50/50LLC). Mike puts in $100,000 cash. Rhoda puts in land with a FMV of $100,000 but a basis, in her hands, of $60,000.</a:t>
            </a:r>
          </a:p>
          <a:p>
            <a:pPr marL="0" indent="0" algn="just"/>
            <a:endParaRPr lang="en-US" sz="2800" dirty="0"/>
          </a:p>
          <a:p>
            <a:pPr marL="0" indent="0" algn="just"/>
            <a:r>
              <a:rPr lang="en-US" sz="2800" dirty="0"/>
              <a:t>Remember, the EASY IN rule says no tax consequence here. So, let’s do the actual journal entry to record this transaction…..</a:t>
            </a:r>
          </a:p>
        </p:txBody>
      </p:sp>
    </p:spTree>
    <p:extLst>
      <p:ext uri="{BB962C8B-B14F-4D97-AF65-F5344CB8AC3E}">
        <p14:creationId xmlns:p14="http://schemas.microsoft.com/office/powerpoint/2010/main" val="39402036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45</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graphicFrame>
        <p:nvGraphicFramePr>
          <p:cNvPr id="2" name="Table 1"/>
          <p:cNvGraphicFramePr>
            <a:graphicFrameLocks noGrp="1"/>
          </p:cNvGraphicFramePr>
          <p:nvPr>
            <p:extLst>
              <p:ext uri="{D42A27DB-BD31-4B8C-83A1-F6EECF244321}">
                <p14:modId xmlns:p14="http://schemas.microsoft.com/office/powerpoint/2010/main" val="100791328"/>
              </p:ext>
            </p:extLst>
          </p:nvPr>
        </p:nvGraphicFramePr>
        <p:xfrm>
          <a:off x="901700" y="2764905"/>
          <a:ext cx="7334250" cy="2743200"/>
        </p:xfrm>
        <a:graphic>
          <a:graphicData uri="http://schemas.openxmlformats.org/drawingml/2006/table">
            <a:tbl>
              <a:tblPr firstRow="1" bandRow="1">
                <a:tableStyleId>{5C22544A-7EE6-4342-B048-85BDC9FD1C3A}</a:tableStyleId>
              </a:tblPr>
              <a:tblGrid>
                <a:gridCol w="401955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38300">
                  <a:extLst>
                    <a:ext uri="{9D8B030D-6E8A-4147-A177-3AD203B41FA5}">
                      <a16:colId xmlns:a16="http://schemas.microsoft.com/office/drawing/2014/main" val="20002"/>
                    </a:ext>
                  </a:extLst>
                </a:gridCol>
              </a:tblGrid>
              <a:tr h="0">
                <a:tc>
                  <a:txBody>
                    <a:bodyPr/>
                    <a:lstStyle/>
                    <a:p>
                      <a:pPr algn="ctr"/>
                      <a:endParaRPr lang="en-US" sz="2400" dirty="0"/>
                    </a:p>
                  </a:txBody>
                  <a:tcPr/>
                </a:tc>
                <a:tc>
                  <a:txBody>
                    <a:bodyPr/>
                    <a:lstStyle/>
                    <a:p>
                      <a:pPr algn="ctr"/>
                      <a:r>
                        <a:rPr lang="en-US" sz="2400" dirty="0"/>
                        <a:t>Debit</a:t>
                      </a:r>
                    </a:p>
                  </a:txBody>
                  <a:tcPr/>
                </a:tc>
                <a:tc>
                  <a:txBody>
                    <a:bodyPr/>
                    <a:lstStyle/>
                    <a:p>
                      <a:pPr algn="ctr"/>
                      <a:r>
                        <a:rPr lang="en-US" sz="2400" dirty="0"/>
                        <a:t>Credit</a:t>
                      </a:r>
                    </a:p>
                  </a:txBody>
                  <a:tcPr/>
                </a:tc>
                <a:extLst>
                  <a:ext uri="{0D108BD9-81ED-4DB2-BD59-A6C34878D82A}">
                    <a16:rowId xmlns:a16="http://schemas.microsoft.com/office/drawing/2014/main" val="10000"/>
                  </a:ext>
                </a:extLst>
              </a:tr>
              <a:tr h="370840">
                <a:tc>
                  <a:txBody>
                    <a:bodyPr/>
                    <a:lstStyle/>
                    <a:p>
                      <a:r>
                        <a:rPr lang="en-US" sz="2400" dirty="0"/>
                        <a:t>Cash</a:t>
                      </a:r>
                    </a:p>
                  </a:txBody>
                  <a:tcPr/>
                </a:tc>
                <a:tc>
                  <a:txBody>
                    <a:bodyPr/>
                    <a:lstStyle/>
                    <a:p>
                      <a:pPr algn="r"/>
                      <a:r>
                        <a:rPr lang="en-US" sz="2400" dirty="0"/>
                        <a:t>100,000</a:t>
                      </a:r>
                    </a:p>
                  </a:txBody>
                  <a:tcPr/>
                </a:tc>
                <a:tc>
                  <a:txBody>
                    <a:bodyPr/>
                    <a:lstStyle/>
                    <a:p>
                      <a:pPr algn="r"/>
                      <a:endParaRPr lang="en-US" sz="2400" dirty="0"/>
                    </a:p>
                  </a:txBody>
                  <a:tcPr/>
                </a:tc>
                <a:extLst>
                  <a:ext uri="{0D108BD9-81ED-4DB2-BD59-A6C34878D82A}">
                    <a16:rowId xmlns:a16="http://schemas.microsoft.com/office/drawing/2014/main" val="10001"/>
                  </a:ext>
                </a:extLst>
              </a:tr>
              <a:tr h="370840">
                <a:tc>
                  <a:txBody>
                    <a:bodyPr/>
                    <a:lstStyle/>
                    <a:p>
                      <a:r>
                        <a:rPr lang="en-US" sz="2400" dirty="0"/>
                        <a:t>Land</a:t>
                      </a:r>
                    </a:p>
                  </a:txBody>
                  <a:tcPr/>
                </a:tc>
                <a:tc>
                  <a:txBody>
                    <a:bodyPr/>
                    <a:lstStyle/>
                    <a:p>
                      <a:pPr algn="r"/>
                      <a:r>
                        <a:rPr lang="en-US" sz="2400" dirty="0"/>
                        <a:t>60,000</a:t>
                      </a:r>
                    </a:p>
                  </a:txBody>
                  <a:tcPr/>
                </a:tc>
                <a:tc>
                  <a:txBody>
                    <a:bodyPr/>
                    <a:lstStyle/>
                    <a:p>
                      <a:pPr algn="r"/>
                      <a:endParaRPr lang="en-US" sz="2400" dirty="0"/>
                    </a:p>
                  </a:txBody>
                  <a:tcPr/>
                </a:tc>
                <a:extLst>
                  <a:ext uri="{0D108BD9-81ED-4DB2-BD59-A6C34878D82A}">
                    <a16:rowId xmlns:a16="http://schemas.microsoft.com/office/drawing/2014/main" val="10002"/>
                  </a:ext>
                </a:extLst>
              </a:tr>
              <a:tr h="370840">
                <a:tc>
                  <a:txBody>
                    <a:bodyPr/>
                    <a:lstStyle/>
                    <a:p>
                      <a:r>
                        <a:rPr lang="en-US" sz="2400" dirty="0"/>
                        <a:t>FMV&gt;Basis – Rhoda</a:t>
                      </a:r>
                    </a:p>
                  </a:txBody>
                  <a:tcPr/>
                </a:tc>
                <a:tc>
                  <a:txBody>
                    <a:bodyPr/>
                    <a:lstStyle/>
                    <a:p>
                      <a:pPr algn="r"/>
                      <a:r>
                        <a:rPr lang="en-US" sz="2400" dirty="0"/>
                        <a:t>40,000</a:t>
                      </a:r>
                    </a:p>
                  </a:txBody>
                  <a:tcPr/>
                </a:tc>
                <a:tc>
                  <a:txBody>
                    <a:bodyPr/>
                    <a:lstStyle/>
                    <a:p>
                      <a:pPr algn="r"/>
                      <a:endParaRPr lang="en-US" sz="2400" dirty="0"/>
                    </a:p>
                  </a:txBody>
                  <a:tcPr/>
                </a:tc>
                <a:extLst>
                  <a:ext uri="{0D108BD9-81ED-4DB2-BD59-A6C34878D82A}">
                    <a16:rowId xmlns:a16="http://schemas.microsoft.com/office/drawing/2014/main" val="10003"/>
                  </a:ext>
                </a:extLst>
              </a:tr>
              <a:tr h="370840">
                <a:tc>
                  <a:txBody>
                    <a:bodyPr/>
                    <a:lstStyle/>
                    <a:p>
                      <a:r>
                        <a:rPr lang="en-US" sz="2400" dirty="0"/>
                        <a:t>      Capital – Rhoda</a:t>
                      </a:r>
                    </a:p>
                  </a:txBody>
                  <a:tcPr/>
                </a:tc>
                <a:tc>
                  <a:txBody>
                    <a:bodyPr/>
                    <a:lstStyle/>
                    <a:p>
                      <a:pPr algn="r"/>
                      <a:endParaRPr lang="en-US" sz="2400" dirty="0"/>
                    </a:p>
                  </a:txBody>
                  <a:tcPr/>
                </a:tc>
                <a:tc>
                  <a:txBody>
                    <a:bodyPr/>
                    <a:lstStyle/>
                    <a:p>
                      <a:pPr algn="r"/>
                      <a:r>
                        <a:rPr lang="en-US" sz="2400" dirty="0"/>
                        <a:t>100,000</a:t>
                      </a:r>
                    </a:p>
                  </a:txBody>
                  <a:tcPr/>
                </a:tc>
                <a:extLst>
                  <a:ext uri="{0D108BD9-81ED-4DB2-BD59-A6C34878D82A}">
                    <a16:rowId xmlns:a16="http://schemas.microsoft.com/office/drawing/2014/main" val="10004"/>
                  </a:ext>
                </a:extLst>
              </a:tr>
              <a:tr h="370840">
                <a:tc>
                  <a:txBody>
                    <a:bodyPr/>
                    <a:lstStyle/>
                    <a:p>
                      <a:r>
                        <a:rPr lang="en-US" sz="2400" dirty="0"/>
                        <a:t>      Capital – Mike</a:t>
                      </a:r>
                    </a:p>
                  </a:txBody>
                  <a:tcPr/>
                </a:tc>
                <a:tc>
                  <a:txBody>
                    <a:bodyPr/>
                    <a:lstStyle/>
                    <a:p>
                      <a:pPr algn="r"/>
                      <a:endParaRPr lang="en-US" sz="2400" dirty="0"/>
                    </a:p>
                  </a:txBody>
                  <a:tcPr/>
                </a:tc>
                <a:tc>
                  <a:txBody>
                    <a:bodyPr/>
                    <a:lstStyle/>
                    <a:p>
                      <a:pPr algn="r"/>
                      <a:r>
                        <a:rPr lang="en-US" sz="2400" dirty="0"/>
                        <a:t>100,000</a:t>
                      </a:r>
                    </a:p>
                  </a:txBody>
                  <a:tcPr/>
                </a:tc>
                <a:extLst>
                  <a:ext uri="{0D108BD9-81ED-4DB2-BD59-A6C34878D82A}">
                    <a16:rowId xmlns:a16="http://schemas.microsoft.com/office/drawing/2014/main" val="1247056352"/>
                  </a:ext>
                </a:extLst>
              </a:tr>
            </a:tbl>
          </a:graphicData>
        </a:graphic>
      </p:graphicFrame>
      <p:sp>
        <p:nvSpPr>
          <p:cNvPr id="3" name="TextBox 2"/>
          <p:cNvSpPr txBox="1"/>
          <p:nvPr/>
        </p:nvSpPr>
        <p:spPr>
          <a:xfrm>
            <a:off x="2393950" y="1668204"/>
            <a:ext cx="4457700" cy="584775"/>
          </a:xfrm>
          <a:prstGeom prst="rect">
            <a:avLst/>
          </a:prstGeom>
          <a:noFill/>
        </p:spPr>
        <p:txBody>
          <a:bodyPr wrap="square" rtlCol="0">
            <a:spAutoFit/>
          </a:bodyPr>
          <a:lstStyle/>
          <a:p>
            <a:pPr algn="ctr"/>
            <a:r>
              <a:rPr lang="en-US" sz="3200" b="1" u="sng" dirty="0"/>
              <a:t>Journal Entry</a:t>
            </a:r>
          </a:p>
        </p:txBody>
      </p:sp>
    </p:spTree>
    <p:extLst>
      <p:ext uri="{BB962C8B-B14F-4D97-AF65-F5344CB8AC3E}">
        <p14:creationId xmlns:p14="http://schemas.microsoft.com/office/powerpoint/2010/main" val="39557952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46</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230187" y="2330735"/>
            <a:ext cx="6785226" cy="2062103"/>
          </a:xfrm>
          <a:prstGeom prst="rect">
            <a:avLst/>
          </a:prstGeom>
          <a:noFill/>
        </p:spPr>
        <p:txBody>
          <a:bodyPr wrap="square" rtlCol="0">
            <a:spAutoFit/>
          </a:bodyPr>
          <a:lstStyle/>
          <a:p>
            <a:pPr algn="just"/>
            <a:r>
              <a:rPr lang="en-US" sz="3200" u="sng" dirty="0"/>
              <a:t>QUESTION:</a:t>
            </a:r>
          </a:p>
          <a:p>
            <a:pPr algn="just"/>
            <a:r>
              <a:rPr lang="en-US" sz="3200" dirty="0"/>
              <a:t>So, absent a rule to the contrary, what would happen if the LLC sold the land in 4 months for $100,000?</a:t>
            </a:r>
          </a:p>
        </p:txBody>
      </p:sp>
    </p:spTree>
    <p:extLst>
      <p:ext uri="{BB962C8B-B14F-4D97-AF65-F5344CB8AC3E}">
        <p14:creationId xmlns:p14="http://schemas.microsoft.com/office/powerpoint/2010/main" val="16568068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47</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407781" y="2140235"/>
            <a:ext cx="6650780" cy="2554545"/>
          </a:xfrm>
          <a:prstGeom prst="rect">
            <a:avLst/>
          </a:prstGeom>
          <a:noFill/>
        </p:spPr>
        <p:txBody>
          <a:bodyPr wrap="square" rtlCol="0">
            <a:spAutoFit/>
          </a:bodyPr>
          <a:lstStyle/>
          <a:p>
            <a:pPr algn="just"/>
            <a:r>
              <a:rPr lang="en-US" sz="3200" b="1" u="sng" dirty="0"/>
              <a:t>ANSWER:</a:t>
            </a:r>
          </a:p>
          <a:p>
            <a:pPr algn="just"/>
            <a:r>
              <a:rPr lang="en-US" sz="3200" dirty="0"/>
              <a:t>The LLC would report a tax gain of $40,000 ($100k less $60k basis). Next, that $40,000 gain would be allocated $20,000 on each K-1.</a:t>
            </a:r>
          </a:p>
        </p:txBody>
      </p:sp>
    </p:spTree>
    <p:extLst>
      <p:ext uri="{BB962C8B-B14F-4D97-AF65-F5344CB8AC3E}">
        <p14:creationId xmlns:p14="http://schemas.microsoft.com/office/powerpoint/2010/main" val="17458022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48</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315683" y="2140235"/>
            <a:ext cx="6637623" cy="3046988"/>
          </a:xfrm>
          <a:prstGeom prst="rect">
            <a:avLst/>
          </a:prstGeom>
          <a:noFill/>
        </p:spPr>
        <p:txBody>
          <a:bodyPr wrap="square" rtlCol="0">
            <a:spAutoFit/>
          </a:bodyPr>
          <a:lstStyle/>
          <a:p>
            <a:pPr algn="just"/>
            <a:r>
              <a:rPr lang="en-US" sz="3200" u="sng" dirty="0"/>
              <a:t>ANSWER….continued:</a:t>
            </a:r>
          </a:p>
          <a:p>
            <a:pPr algn="just"/>
            <a:r>
              <a:rPr lang="en-US" sz="3200" dirty="0"/>
              <a:t>Now, how does Mike feel about this? He’s pretty upset! He’s mad that he has to pay the tax on $20,000 of income. And he SHOULD be angry!</a:t>
            </a:r>
          </a:p>
        </p:txBody>
      </p:sp>
    </p:spTree>
    <p:extLst>
      <p:ext uri="{BB962C8B-B14F-4D97-AF65-F5344CB8AC3E}">
        <p14:creationId xmlns:p14="http://schemas.microsoft.com/office/powerpoint/2010/main" val="2476766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49</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315683" y="2115017"/>
            <a:ext cx="6769192" cy="3046988"/>
          </a:xfrm>
          <a:prstGeom prst="rect">
            <a:avLst/>
          </a:prstGeom>
          <a:noFill/>
        </p:spPr>
        <p:txBody>
          <a:bodyPr wrap="square" rtlCol="0">
            <a:spAutoFit/>
          </a:bodyPr>
          <a:lstStyle/>
          <a:p>
            <a:pPr algn="just"/>
            <a:r>
              <a:rPr lang="en-US" sz="3200" u="sng" dirty="0"/>
              <a:t>Let’s analyze this to see why Mike is angry (maybe he should just calm down and chill out, huh?)</a:t>
            </a:r>
          </a:p>
          <a:p>
            <a:pPr algn="just"/>
            <a:endParaRPr lang="en-US" sz="3200" u="sng" dirty="0"/>
          </a:p>
          <a:p>
            <a:pPr algn="just"/>
            <a:r>
              <a:rPr lang="en-US" sz="3200" i="1" u="sng" dirty="0"/>
              <a:t>I’m going to prove to you that Mike’s anger is justified.</a:t>
            </a:r>
            <a:endParaRPr lang="en-US" sz="3200" i="1" dirty="0"/>
          </a:p>
        </p:txBody>
      </p:sp>
    </p:spTree>
    <p:extLst>
      <p:ext uri="{BB962C8B-B14F-4D97-AF65-F5344CB8AC3E}">
        <p14:creationId xmlns:p14="http://schemas.microsoft.com/office/powerpoint/2010/main" val="190527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a:t>
            </a:fld>
            <a:endParaRPr lang="en-US" dirty="0"/>
          </a:p>
        </p:txBody>
      </p:sp>
      <p:sp>
        <p:nvSpPr>
          <p:cNvPr id="7" name="Rectangle 6"/>
          <p:cNvSpPr/>
          <p:nvPr/>
        </p:nvSpPr>
        <p:spPr>
          <a:xfrm>
            <a:off x="1714500" y="1674673"/>
            <a:ext cx="6488112" cy="4278094"/>
          </a:xfrm>
          <a:prstGeom prst="rect">
            <a:avLst/>
          </a:prstGeom>
        </p:spPr>
        <p:txBody>
          <a:bodyPr wrap="square">
            <a:spAutoFit/>
          </a:bodyPr>
          <a:lstStyle/>
          <a:p>
            <a:pPr algn="just">
              <a:spcAft>
                <a:spcPts val="1200"/>
              </a:spcAft>
            </a:pPr>
            <a:r>
              <a:rPr lang="en-US" sz="2800" u="sng" dirty="0"/>
              <a:t>IRC § 721 Non-recognition of gain or loss on contribution.</a:t>
            </a:r>
          </a:p>
          <a:p>
            <a:pPr marL="228600">
              <a:spcAft>
                <a:spcPts val="600"/>
              </a:spcAft>
            </a:pPr>
            <a:r>
              <a:rPr lang="en-US" sz="2800" dirty="0"/>
              <a:t>(a) General Rule.</a:t>
            </a:r>
          </a:p>
          <a:p>
            <a:pPr marL="571500" algn="just"/>
            <a:r>
              <a:rPr lang="en-US" sz="2800" dirty="0"/>
              <a:t>No gain or loss shall be recognized to a partnership or to any of its partners in the case of a contribution of property to the partnership in exchange for an interest in the partnership.</a:t>
            </a:r>
          </a:p>
        </p:txBody>
      </p:sp>
      <p:sp>
        <p:nvSpPr>
          <p:cNvPr id="10" name="Oval Callout 9"/>
          <p:cNvSpPr/>
          <p:nvPr/>
        </p:nvSpPr>
        <p:spPr>
          <a:xfrm>
            <a:off x="138279" y="1718098"/>
            <a:ext cx="1312530" cy="879395"/>
          </a:xfrm>
          <a:prstGeom prst="wedgeEllipseCallout">
            <a:avLst>
              <a:gd name="adj1" fmla="val 50311"/>
              <a:gd name="adj2" fmla="val 1198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1</a:t>
            </a:r>
          </a:p>
        </p:txBody>
      </p:sp>
      <p:sp>
        <p:nvSpPr>
          <p:cNvPr id="11" name="Rectangle 10"/>
          <p:cNvSpPr/>
          <p:nvPr/>
        </p:nvSpPr>
        <p:spPr>
          <a:xfrm>
            <a:off x="332520" y="2777521"/>
            <a:ext cx="1023037"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a:ln w="11430"/>
                <a:solidFill>
                  <a:srgbClr val="FFFF00"/>
                </a:solidFill>
                <a:effectLst>
                  <a:outerShdw blurRad="50800" dist="39000" dir="5460000" algn="tl">
                    <a:srgbClr val="000000">
                      <a:alpha val="38000"/>
                    </a:srgbClr>
                  </a:outerShdw>
                </a:effectLst>
              </a:rPr>
              <a:t>EASY</a:t>
            </a:r>
          </a:p>
          <a:p>
            <a:pPr algn="ctr"/>
            <a:r>
              <a:rPr lang="en-US" sz="2400" b="1" cap="none" spc="0" dirty="0">
                <a:ln w="11430"/>
                <a:solidFill>
                  <a:srgbClr val="FFFF00"/>
                </a:solidFill>
                <a:effectLst>
                  <a:outerShdw blurRad="50800" dist="39000" dir="5460000" algn="tl">
                    <a:srgbClr val="000000">
                      <a:alpha val="38000"/>
                    </a:srgbClr>
                  </a:outerShdw>
                </a:effectLst>
              </a:rPr>
              <a:t>“IN”</a:t>
            </a:r>
          </a:p>
        </p:txBody>
      </p:sp>
    </p:spTree>
    <p:extLst>
      <p:ext uri="{BB962C8B-B14F-4D97-AF65-F5344CB8AC3E}">
        <p14:creationId xmlns:p14="http://schemas.microsoft.com/office/powerpoint/2010/main" val="25648877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50</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407781" y="2064035"/>
            <a:ext cx="6611310" cy="3046988"/>
          </a:xfrm>
          <a:prstGeom prst="rect">
            <a:avLst/>
          </a:prstGeom>
          <a:noFill/>
        </p:spPr>
        <p:txBody>
          <a:bodyPr wrap="square" rtlCol="0">
            <a:spAutoFit/>
          </a:bodyPr>
          <a:lstStyle/>
          <a:p>
            <a:pPr algn="just"/>
            <a:r>
              <a:rPr lang="en-US" sz="3200" dirty="0"/>
              <a:t>Suppose Rhoda had put in $100,000 cash instead of the land. Then, pretend the LLC bought the land from Rhoda for $100,000. And, lastly, it sold the land 4 months later for $100,000.</a:t>
            </a:r>
          </a:p>
        </p:txBody>
      </p:sp>
    </p:spTree>
    <p:extLst>
      <p:ext uri="{BB962C8B-B14F-4D97-AF65-F5344CB8AC3E}">
        <p14:creationId xmlns:p14="http://schemas.microsoft.com/office/powerpoint/2010/main" val="9052401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51</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104900" y="2292635"/>
            <a:ext cx="7097712" cy="2554545"/>
          </a:xfrm>
          <a:prstGeom prst="rect">
            <a:avLst/>
          </a:prstGeom>
          <a:noFill/>
        </p:spPr>
        <p:txBody>
          <a:bodyPr wrap="square" rtlCol="0">
            <a:spAutoFit/>
          </a:bodyPr>
          <a:lstStyle/>
          <a:p>
            <a:pPr algn="just"/>
            <a:r>
              <a:rPr lang="en-US" sz="3200" u="sng" dirty="0"/>
              <a:t>Premise #1</a:t>
            </a:r>
          </a:p>
          <a:p>
            <a:pPr algn="just"/>
            <a:r>
              <a:rPr lang="en-US" sz="3200" dirty="0"/>
              <a:t>You agree that Rhoda would recognize a $40,000 gain on the sale of the land and report that on her 1040 Schedule D, right?</a:t>
            </a:r>
          </a:p>
        </p:txBody>
      </p:sp>
    </p:spTree>
    <p:extLst>
      <p:ext uri="{BB962C8B-B14F-4D97-AF65-F5344CB8AC3E}">
        <p14:creationId xmlns:p14="http://schemas.microsoft.com/office/powerpoint/2010/main" val="32741684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52</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104900" y="2292635"/>
            <a:ext cx="7097712" cy="2554545"/>
          </a:xfrm>
          <a:prstGeom prst="rect">
            <a:avLst/>
          </a:prstGeom>
          <a:noFill/>
        </p:spPr>
        <p:txBody>
          <a:bodyPr wrap="square" rtlCol="0">
            <a:spAutoFit/>
          </a:bodyPr>
          <a:lstStyle/>
          <a:p>
            <a:pPr algn="just"/>
            <a:r>
              <a:rPr lang="en-US" sz="3200" u="sng" dirty="0"/>
              <a:t>Premise #2</a:t>
            </a:r>
          </a:p>
          <a:p>
            <a:pPr algn="just"/>
            <a:r>
              <a:rPr lang="en-US" sz="3200" dirty="0"/>
              <a:t>You agree that the LLC would have ZERO gain on the sale, right? The entire gain (the “built-in gain”) went to Rhoda….which is the right answer.</a:t>
            </a:r>
          </a:p>
        </p:txBody>
      </p:sp>
    </p:spTree>
    <p:extLst>
      <p:ext uri="{BB962C8B-B14F-4D97-AF65-F5344CB8AC3E}">
        <p14:creationId xmlns:p14="http://schemas.microsoft.com/office/powerpoint/2010/main" val="2413572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53</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104900" y="2532781"/>
            <a:ext cx="7097712" cy="1077218"/>
          </a:xfrm>
          <a:prstGeom prst="rect">
            <a:avLst/>
          </a:prstGeom>
          <a:noFill/>
        </p:spPr>
        <p:txBody>
          <a:bodyPr wrap="square" rtlCol="0">
            <a:spAutoFit/>
          </a:bodyPr>
          <a:lstStyle/>
          <a:p>
            <a:pPr algn="just"/>
            <a:r>
              <a:rPr lang="en-US" sz="3200" dirty="0"/>
              <a:t>You now see why Mike was NOT a happy camper!</a:t>
            </a:r>
          </a:p>
        </p:txBody>
      </p:sp>
    </p:spTree>
    <p:extLst>
      <p:ext uri="{BB962C8B-B14F-4D97-AF65-F5344CB8AC3E}">
        <p14:creationId xmlns:p14="http://schemas.microsoft.com/office/powerpoint/2010/main" val="13622835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54</a:t>
            </a:fld>
            <a:endParaRPr lang="en-US" dirty="0"/>
          </a:p>
        </p:txBody>
      </p:sp>
      <p:sp>
        <p:nvSpPr>
          <p:cNvPr id="10" name="TextBox 9"/>
          <p:cNvSpPr txBox="1"/>
          <p:nvPr/>
        </p:nvSpPr>
        <p:spPr>
          <a:xfrm>
            <a:off x="901700" y="3882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073944" y="1220814"/>
            <a:ext cx="7097712" cy="4524315"/>
          </a:xfrm>
          <a:prstGeom prst="rect">
            <a:avLst/>
          </a:prstGeom>
          <a:noFill/>
        </p:spPr>
        <p:txBody>
          <a:bodyPr wrap="square" rtlCol="0">
            <a:spAutoFit/>
          </a:bodyPr>
          <a:lstStyle/>
          <a:p>
            <a:pPr algn="just"/>
            <a:r>
              <a:rPr lang="en-US" sz="3200" u="sng" dirty="0"/>
              <a:t>Premise #4</a:t>
            </a:r>
          </a:p>
          <a:p>
            <a:pPr algn="just"/>
            <a:r>
              <a:rPr lang="en-US" sz="3200" dirty="0"/>
              <a:t>You now agree that the entire $40,000 of gain belonged to Rhoda. That’s the right answer. AND…..you can see that by allocating that gain 50/50, we were able to “shift” tax burdens. We actually “shifted” some of Rhoda’s tax burden over to Mike. And that is precisely what some </a:t>
            </a:r>
            <a:r>
              <a:rPr lang="en-US" sz="3200" i="1" dirty="0">
                <a:solidFill>
                  <a:srgbClr val="FFFF00"/>
                </a:solidFill>
              </a:rPr>
              <a:t>dastardly</a:t>
            </a:r>
            <a:r>
              <a:rPr lang="en-US" sz="3200" dirty="0"/>
              <a:t> taxpayers did!</a:t>
            </a:r>
          </a:p>
        </p:txBody>
      </p:sp>
    </p:spTree>
    <p:extLst>
      <p:ext uri="{BB962C8B-B14F-4D97-AF65-F5344CB8AC3E}">
        <p14:creationId xmlns:p14="http://schemas.microsoft.com/office/powerpoint/2010/main" val="2671257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55</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355600" y="1824210"/>
            <a:ext cx="8477250" cy="584775"/>
          </a:xfrm>
          <a:prstGeom prst="rect">
            <a:avLst/>
          </a:prstGeom>
          <a:noFill/>
        </p:spPr>
        <p:txBody>
          <a:bodyPr wrap="square" rtlCol="0">
            <a:spAutoFit/>
          </a:bodyPr>
          <a:lstStyle/>
          <a:p>
            <a:pPr algn="ctr"/>
            <a:r>
              <a:rPr lang="en-US" sz="3200" dirty="0"/>
              <a:t>Congress enacted IRC 704(c) to thwart this.</a:t>
            </a:r>
          </a:p>
        </p:txBody>
      </p:sp>
      <p:sp>
        <p:nvSpPr>
          <p:cNvPr id="5" name="TextBox 4">
            <a:extLst>
              <a:ext uri="{FF2B5EF4-FFF2-40B4-BE49-F238E27FC236}">
                <a16:creationId xmlns:a16="http://schemas.microsoft.com/office/drawing/2014/main" id="{939E8BF4-3330-435F-8911-28107987896D}"/>
              </a:ext>
            </a:extLst>
          </p:cNvPr>
          <p:cNvSpPr txBox="1"/>
          <p:nvPr/>
        </p:nvSpPr>
        <p:spPr>
          <a:xfrm>
            <a:off x="1104900" y="2958665"/>
            <a:ext cx="7097712" cy="2062103"/>
          </a:xfrm>
          <a:prstGeom prst="rect">
            <a:avLst/>
          </a:prstGeom>
          <a:solidFill>
            <a:schemeClr val="tx1"/>
          </a:solidFill>
          <a:ln w="25400">
            <a:solidFill>
              <a:srgbClr val="FF0000"/>
            </a:solidFill>
          </a:ln>
        </p:spPr>
        <p:txBody>
          <a:bodyPr wrap="square" rtlCol="0">
            <a:spAutoFit/>
          </a:bodyPr>
          <a:lstStyle/>
          <a:p>
            <a:pPr algn="just"/>
            <a:r>
              <a:rPr lang="en-US" sz="3200" dirty="0">
                <a:solidFill>
                  <a:srgbClr val="FF0000"/>
                </a:solidFill>
              </a:rPr>
              <a:t>Therefore, IRC 704(c) operates to force the LLC to allocate all of the $40,000 gain to Rhoda and zero to Mike. This should make sense now.</a:t>
            </a:r>
          </a:p>
        </p:txBody>
      </p:sp>
    </p:spTree>
    <p:extLst>
      <p:ext uri="{BB962C8B-B14F-4D97-AF65-F5344CB8AC3E}">
        <p14:creationId xmlns:p14="http://schemas.microsoft.com/office/powerpoint/2010/main" val="34648546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56</a:t>
            </a:fld>
            <a:endParaRPr lang="en-US" dirty="0"/>
          </a:p>
        </p:txBody>
      </p:sp>
      <p:sp>
        <p:nvSpPr>
          <p:cNvPr id="10" name="TextBox 9"/>
          <p:cNvSpPr txBox="1"/>
          <p:nvPr/>
        </p:nvSpPr>
        <p:spPr>
          <a:xfrm>
            <a:off x="901700" y="540602"/>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3" name="TextBox 2"/>
          <p:cNvSpPr txBox="1"/>
          <p:nvPr/>
        </p:nvSpPr>
        <p:spPr>
          <a:xfrm>
            <a:off x="1104900" y="1430364"/>
            <a:ext cx="7097712" cy="4524315"/>
          </a:xfrm>
          <a:prstGeom prst="rect">
            <a:avLst/>
          </a:prstGeom>
          <a:noFill/>
        </p:spPr>
        <p:txBody>
          <a:bodyPr wrap="square" rtlCol="0">
            <a:spAutoFit/>
          </a:bodyPr>
          <a:lstStyle/>
          <a:p>
            <a:pPr algn="just"/>
            <a:r>
              <a:rPr lang="en-US" sz="3200" b="1" u="sng" dirty="0"/>
              <a:t>Twist on original example</a:t>
            </a:r>
          </a:p>
          <a:p>
            <a:pPr algn="just"/>
            <a:r>
              <a:rPr lang="en-US" sz="3200" dirty="0"/>
              <a:t>What if the LLC had sold the land for $120,000 instead of $100,000? Then, the total gain would have been $60,000. IRC 704(c) dictates that the first $40,000 (the “pc built-in gain”) be allocated 100% to Rhoda, then the remaining $20,000 of gain gets allocated 50/50.</a:t>
            </a:r>
          </a:p>
        </p:txBody>
      </p:sp>
    </p:spTree>
    <p:extLst>
      <p:ext uri="{BB962C8B-B14F-4D97-AF65-F5344CB8AC3E}">
        <p14:creationId xmlns:p14="http://schemas.microsoft.com/office/powerpoint/2010/main" val="1114184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57</a:t>
            </a:fld>
            <a:endParaRPr lang="en-US" dirty="0"/>
          </a:p>
        </p:txBody>
      </p:sp>
      <p:sp>
        <p:nvSpPr>
          <p:cNvPr id="10" name="TextBox 9"/>
          <p:cNvSpPr txBox="1"/>
          <p:nvPr/>
        </p:nvSpPr>
        <p:spPr>
          <a:xfrm>
            <a:off x="973137" y="647700"/>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11" name="Rectangle 10"/>
          <p:cNvSpPr/>
          <p:nvPr/>
        </p:nvSpPr>
        <p:spPr>
          <a:xfrm>
            <a:off x="1017587" y="2029714"/>
            <a:ext cx="7229475" cy="1569660"/>
          </a:xfrm>
          <a:prstGeom prst="rect">
            <a:avLst/>
          </a:prstGeom>
        </p:spPr>
        <p:txBody>
          <a:bodyPr wrap="square">
            <a:spAutoFit/>
          </a:bodyPr>
          <a:lstStyle/>
          <a:p>
            <a:pPr marL="0" indent="0" algn="ctr"/>
            <a:r>
              <a:rPr lang="en-US" sz="3200" dirty="0"/>
              <a:t>It gets  </a:t>
            </a:r>
            <a:r>
              <a:rPr lang="en-US" sz="3200" b="1" i="1" u="sng" dirty="0"/>
              <a:t>way more complex</a:t>
            </a:r>
            <a:r>
              <a:rPr lang="en-US" sz="3200" dirty="0"/>
              <a:t> </a:t>
            </a:r>
          </a:p>
          <a:p>
            <a:pPr marL="0" indent="0" algn="ctr"/>
            <a:r>
              <a:rPr lang="en-US" sz="3200" dirty="0"/>
              <a:t>when the “pre-contribution built in gain” is attached to a </a:t>
            </a:r>
            <a:r>
              <a:rPr lang="en-US" sz="3200" i="1" u="sng" dirty="0"/>
              <a:t>depreciable</a:t>
            </a:r>
            <a:r>
              <a:rPr lang="en-US" sz="3200" dirty="0"/>
              <a:t> asset!</a:t>
            </a:r>
          </a:p>
        </p:txBody>
      </p:sp>
      <p:pic>
        <p:nvPicPr>
          <p:cNvPr id="1026" name="Picture 2" descr="http://blog.simplyyouthministry.com/wp-content/upload/dodge/2014/02/916128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8743" y="4110306"/>
            <a:ext cx="1976315" cy="19525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tellarleader.com/wp-content/uploads/2012/02/frustrated-fa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4850" y="4048139"/>
            <a:ext cx="1675912" cy="2076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2036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58</a:t>
            </a:fld>
            <a:endParaRPr lang="en-US" dirty="0"/>
          </a:p>
        </p:txBody>
      </p:sp>
      <p:sp>
        <p:nvSpPr>
          <p:cNvPr id="10" name="TextBox 9"/>
          <p:cNvSpPr txBox="1"/>
          <p:nvPr/>
        </p:nvSpPr>
        <p:spPr>
          <a:xfrm>
            <a:off x="787400" y="956101"/>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11" name="Rectangle 10"/>
          <p:cNvSpPr/>
          <p:nvPr/>
        </p:nvSpPr>
        <p:spPr>
          <a:xfrm>
            <a:off x="1114425" y="2209800"/>
            <a:ext cx="7229475" cy="3170099"/>
          </a:xfrm>
          <a:prstGeom prst="rect">
            <a:avLst/>
          </a:prstGeom>
        </p:spPr>
        <p:txBody>
          <a:bodyPr wrap="square">
            <a:spAutoFit/>
          </a:bodyPr>
          <a:lstStyle/>
          <a:p>
            <a:pPr marL="0" indent="0" algn="ctr"/>
            <a:r>
              <a:rPr lang="en-US" sz="4000" dirty="0"/>
              <a:t>When a depreciable asset is involved, Reg. 1.704-3 allows the tracking and allocation of the PCBIG using any “reasonable” method.</a:t>
            </a:r>
          </a:p>
        </p:txBody>
      </p:sp>
    </p:spTree>
    <p:extLst>
      <p:ext uri="{BB962C8B-B14F-4D97-AF65-F5344CB8AC3E}">
        <p14:creationId xmlns:p14="http://schemas.microsoft.com/office/powerpoint/2010/main" val="39402036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59</a:t>
            </a:fld>
            <a:endParaRPr lang="en-US" dirty="0"/>
          </a:p>
        </p:txBody>
      </p:sp>
      <p:sp>
        <p:nvSpPr>
          <p:cNvPr id="10" name="TextBox 9"/>
          <p:cNvSpPr txBox="1"/>
          <p:nvPr/>
        </p:nvSpPr>
        <p:spPr>
          <a:xfrm>
            <a:off x="787400" y="1371600"/>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11" name="Rectangle 10"/>
          <p:cNvSpPr/>
          <p:nvPr/>
        </p:nvSpPr>
        <p:spPr>
          <a:xfrm>
            <a:off x="1114425" y="2667000"/>
            <a:ext cx="7229475" cy="1938992"/>
          </a:xfrm>
          <a:prstGeom prst="rect">
            <a:avLst/>
          </a:prstGeom>
        </p:spPr>
        <p:txBody>
          <a:bodyPr wrap="square">
            <a:spAutoFit/>
          </a:bodyPr>
          <a:lstStyle/>
          <a:p>
            <a:pPr marL="0" indent="0" algn="ctr"/>
            <a:r>
              <a:rPr lang="en-US" sz="4000" dirty="0"/>
              <a:t>Reg. 1.704-3 gives 3 examples of what might be considered “reasonable” methods.</a:t>
            </a:r>
          </a:p>
        </p:txBody>
      </p:sp>
    </p:spTree>
    <p:extLst>
      <p:ext uri="{BB962C8B-B14F-4D97-AF65-F5344CB8AC3E}">
        <p14:creationId xmlns:p14="http://schemas.microsoft.com/office/powerpoint/2010/main" val="3940203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a:t>
            </a:fld>
            <a:endParaRPr lang="en-US" dirty="0"/>
          </a:p>
        </p:txBody>
      </p:sp>
      <p:sp>
        <p:nvSpPr>
          <p:cNvPr id="13" name="Oval Callout 12"/>
          <p:cNvSpPr/>
          <p:nvPr/>
        </p:nvSpPr>
        <p:spPr>
          <a:xfrm>
            <a:off x="175904" y="1931938"/>
            <a:ext cx="1367146" cy="915988"/>
          </a:xfrm>
          <a:prstGeom prst="wedgeEllipseCallout">
            <a:avLst>
              <a:gd name="adj1" fmla="val 24755"/>
              <a:gd name="adj2" fmla="val 4394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1</a:t>
            </a:r>
          </a:p>
        </p:txBody>
      </p:sp>
      <p:sp>
        <p:nvSpPr>
          <p:cNvPr id="9"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 name="Rectangle 1"/>
          <p:cNvSpPr/>
          <p:nvPr/>
        </p:nvSpPr>
        <p:spPr>
          <a:xfrm>
            <a:off x="1992312" y="1931938"/>
            <a:ext cx="6210300" cy="4001095"/>
          </a:xfrm>
          <a:prstGeom prst="rect">
            <a:avLst/>
          </a:prstGeom>
        </p:spPr>
        <p:txBody>
          <a:bodyPr wrap="square">
            <a:spAutoFit/>
          </a:bodyPr>
          <a:lstStyle/>
          <a:p>
            <a:pPr marL="342900" indent="-342900" algn="just">
              <a:spcAft>
                <a:spcPts val="1800"/>
              </a:spcAft>
              <a:buFont typeface="Arial" panose="020B0604020202020204" pitchFamily="34" charset="0"/>
              <a:buChar char="•"/>
            </a:pPr>
            <a:r>
              <a:rPr lang="en-US" sz="2800" dirty="0"/>
              <a:t>NOW….compare this “Easy In” with the S corporation rules under IRC 351.</a:t>
            </a:r>
          </a:p>
          <a:p>
            <a:pPr marL="342900" indent="-342900" algn="just">
              <a:spcAft>
                <a:spcPts val="1800"/>
              </a:spcAft>
              <a:buFont typeface="Arial" panose="020B0604020202020204" pitchFamily="34" charset="0"/>
              <a:buChar char="•"/>
            </a:pPr>
            <a:r>
              <a:rPr lang="en-US" sz="2800" dirty="0"/>
              <a:t>Under IRC 351, must meet the 50% test and the 80% test for the transaction to be non-taxable.</a:t>
            </a:r>
          </a:p>
          <a:p>
            <a:pPr marL="342900" indent="-342900" algn="just">
              <a:spcAft>
                <a:spcPts val="1800"/>
              </a:spcAft>
              <a:buFont typeface="Arial" panose="020B0604020202020204" pitchFamily="34" charset="0"/>
              <a:buChar char="•"/>
            </a:pPr>
            <a:r>
              <a:rPr lang="en-US" sz="2800" dirty="0"/>
              <a:t>Easy to do at inception, but can be very difficult to do later!!</a:t>
            </a:r>
          </a:p>
        </p:txBody>
      </p:sp>
      <p:sp>
        <p:nvSpPr>
          <p:cNvPr id="10" name="Rectangle 9"/>
          <p:cNvSpPr/>
          <p:nvPr/>
        </p:nvSpPr>
        <p:spPr>
          <a:xfrm>
            <a:off x="311624" y="2886898"/>
            <a:ext cx="1160894"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solidFill>
                  <a:srgbClr val="FFFF00"/>
                </a:solidFill>
                <a:effectLst>
                  <a:outerShdw blurRad="50800" dist="39000" dir="5460000" algn="tl">
                    <a:srgbClr val="000000">
                      <a:alpha val="38000"/>
                    </a:srgbClr>
                  </a:outerShdw>
                </a:effectLst>
              </a:rPr>
              <a:t>EASY</a:t>
            </a:r>
          </a:p>
          <a:p>
            <a:pPr algn="ctr"/>
            <a:r>
              <a:rPr lang="en-US" sz="2800" b="1" dirty="0">
                <a:ln w="11430"/>
                <a:solidFill>
                  <a:srgbClr val="FFFF00"/>
                </a:solidFill>
                <a:effectLst>
                  <a:outerShdw blurRad="50800" dist="39000" dir="5460000" algn="tl">
                    <a:srgbClr val="000000">
                      <a:alpha val="38000"/>
                    </a:srgbClr>
                  </a:outerShdw>
                </a:effectLst>
              </a:rPr>
              <a:t>“IN”</a:t>
            </a:r>
            <a:endParaRPr lang="en-US" sz="2800" b="1" cap="none" spc="0" dirty="0">
              <a:ln w="11430"/>
              <a:solidFill>
                <a:srgbClr val="FFFF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039037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60</a:t>
            </a:fld>
            <a:endParaRPr lang="en-US" dirty="0"/>
          </a:p>
        </p:txBody>
      </p:sp>
      <p:sp>
        <p:nvSpPr>
          <p:cNvPr id="10" name="TextBox 9"/>
          <p:cNvSpPr txBox="1"/>
          <p:nvPr/>
        </p:nvSpPr>
        <p:spPr>
          <a:xfrm>
            <a:off x="939800" y="540603"/>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11" name="Rectangle 10"/>
          <p:cNvSpPr/>
          <p:nvPr/>
        </p:nvSpPr>
        <p:spPr>
          <a:xfrm>
            <a:off x="1052944" y="1905000"/>
            <a:ext cx="7878619" cy="2862322"/>
          </a:xfrm>
          <a:prstGeom prst="rect">
            <a:avLst/>
          </a:prstGeom>
        </p:spPr>
        <p:txBody>
          <a:bodyPr wrap="square">
            <a:spAutoFit/>
          </a:bodyPr>
          <a:lstStyle/>
          <a:p>
            <a:pPr marL="0" indent="0">
              <a:spcAft>
                <a:spcPts val="1200"/>
              </a:spcAft>
              <a:buFont typeface="Arial" pitchFamily="34" charset="0"/>
              <a:buChar char="•"/>
            </a:pPr>
            <a:r>
              <a:rPr lang="en-US" sz="3200" dirty="0"/>
              <a:t>Reg. 1.704-3……</a:t>
            </a:r>
          </a:p>
          <a:p>
            <a:pPr marL="1428750" indent="-742950">
              <a:spcAft>
                <a:spcPts val="600"/>
              </a:spcAft>
              <a:buFont typeface="+mj-lt"/>
              <a:buAutoNum type="arabicPeriod"/>
            </a:pPr>
            <a:r>
              <a:rPr lang="en-US" sz="3200" dirty="0"/>
              <a:t>Traditional method…</a:t>
            </a:r>
            <a:r>
              <a:rPr lang="en-US" sz="3200" b="1" i="1" dirty="0">
                <a:solidFill>
                  <a:srgbClr val="FFFF00"/>
                </a:solidFill>
              </a:rPr>
              <a:t>page 342</a:t>
            </a:r>
          </a:p>
          <a:p>
            <a:pPr marL="1428750" indent="-742950">
              <a:spcAft>
                <a:spcPts val="600"/>
              </a:spcAft>
              <a:buFont typeface="+mj-lt"/>
              <a:buAutoNum type="arabicPeriod"/>
            </a:pPr>
            <a:r>
              <a:rPr lang="en-US" sz="3200" dirty="0"/>
              <a:t>Traditional method with curative allocations…</a:t>
            </a:r>
            <a:r>
              <a:rPr lang="en-US" sz="3200" i="1" dirty="0">
                <a:solidFill>
                  <a:srgbClr val="FFFF00"/>
                </a:solidFill>
              </a:rPr>
              <a:t>page 345</a:t>
            </a:r>
          </a:p>
          <a:p>
            <a:pPr marL="1428750" indent="-742950">
              <a:spcAft>
                <a:spcPts val="600"/>
              </a:spcAft>
              <a:buFont typeface="+mj-lt"/>
              <a:buAutoNum type="arabicPeriod"/>
            </a:pPr>
            <a:r>
              <a:rPr lang="en-US" sz="3200" dirty="0"/>
              <a:t>Remedial method…</a:t>
            </a:r>
            <a:r>
              <a:rPr lang="en-US" sz="3200" i="1" dirty="0">
                <a:solidFill>
                  <a:srgbClr val="FFFF00"/>
                </a:solidFill>
              </a:rPr>
              <a:t>page 348</a:t>
            </a:r>
          </a:p>
        </p:txBody>
      </p:sp>
    </p:spTree>
    <p:extLst>
      <p:ext uri="{BB962C8B-B14F-4D97-AF65-F5344CB8AC3E}">
        <p14:creationId xmlns:p14="http://schemas.microsoft.com/office/powerpoint/2010/main" val="39402036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61</a:t>
            </a:fld>
            <a:endParaRPr lang="en-US" dirty="0"/>
          </a:p>
        </p:txBody>
      </p:sp>
      <p:sp>
        <p:nvSpPr>
          <p:cNvPr id="10" name="TextBox 9"/>
          <p:cNvSpPr txBox="1"/>
          <p:nvPr/>
        </p:nvSpPr>
        <p:spPr>
          <a:xfrm>
            <a:off x="760412" y="762000"/>
            <a:ext cx="7442200" cy="830997"/>
          </a:xfrm>
          <a:prstGeom prst="rect">
            <a:avLst/>
          </a:prstGeom>
          <a:noFill/>
        </p:spPr>
        <p:txBody>
          <a:bodyPr wrap="square" rtlCol="0">
            <a:spAutoFit/>
          </a:bodyPr>
          <a:lstStyle/>
          <a:p>
            <a:pPr algn="ctr"/>
            <a:r>
              <a:rPr lang="en-US" sz="4800" b="1" u="sng" dirty="0">
                <a:solidFill>
                  <a:srgbClr val="FFFF00"/>
                </a:solidFill>
                <a:latin typeface="Times New Roman" pitchFamily="18" charset="0"/>
                <a:cs typeface="Times New Roman" pitchFamily="18" charset="0"/>
              </a:rPr>
              <a:t>Example of Deadly Sin #5</a:t>
            </a:r>
          </a:p>
        </p:txBody>
      </p:sp>
      <p:sp>
        <p:nvSpPr>
          <p:cNvPr id="2" name="TextBox 1"/>
          <p:cNvSpPr txBox="1"/>
          <p:nvPr/>
        </p:nvSpPr>
        <p:spPr>
          <a:xfrm>
            <a:off x="787400" y="2199992"/>
            <a:ext cx="7543800" cy="2677656"/>
          </a:xfrm>
          <a:prstGeom prst="rect">
            <a:avLst/>
          </a:prstGeom>
          <a:noFill/>
        </p:spPr>
        <p:txBody>
          <a:bodyPr wrap="square" rtlCol="0">
            <a:spAutoFit/>
          </a:bodyPr>
          <a:lstStyle/>
          <a:p>
            <a:pPr algn="just"/>
            <a:r>
              <a:rPr lang="en-US" sz="2800" b="1" i="1" u="sng" dirty="0"/>
              <a:t>To keep from going stir crazy</a:t>
            </a:r>
            <a:r>
              <a:rPr lang="en-US" sz="2800" dirty="0"/>
              <a:t>, remember that the ultimate goal here is to reduce or eliminate the disparity between FMV and basis (the PCBIG disparity). That’s it. If you keep this in mind, the 3 methods will actually make some sense.</a:t>
            </a:r>
          </a:p>
        </p:txBody>
      </p:sp>
    </p:spTree>
    <p:extLst>
      <p:ext uri="{BB962C8B-B14F-4D97-AF65-F5344CB8AC3E}">
        <p14:creationId xmlns:p14="http://schemas.microsoft.com/office/powerpoint/2010/main" val="39402036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62</a:t>
            </a:fld>
            <a:endParaRPr lang="en-US" dirty="0"/>
          </a:p>
        </p:txBody>
      </p:sp>
      <p:sp>
        <p:nvSpPr>
          <p:cNvPr id="9" name="TextBox 8"/>
          <p:cNvSpPr txBox="1"/>
          <p:nvPr/>
        </p:nvSpPr>
        <p:spPr>
          <a:xfrm>
            <a:off x="558800" y="5253951"/>
            <a:ext cx="8140700" cy="523220"/>
          </a:xfrm>
          <a:prstGeom prst="rect">
            <a:avLst/>
          </a:prstGeom>
          <a:noFill/>
        </p:spPr>
        <p:txBody>
          <a:bodyPr wrap="square" rtlCol="0">
            <a:spAutoFit/>
          </a:bodyPr>
          <a:lstStyle/>
          <a:p>
            <a:pPr algn="ctr"/>
            <a:r>
              <a:rPr lang="en-US" sz="2800" i="1" dirty="0"/>
              <a:t>IRC 707(a)(2)(B)</a:t>
            </a:r>
          </a:p>
        </p:txBody>
      </p:sp>
      <p:sp>
        <p:nvSpPr>
          <p:cNvPr id="10" name="TextBox 9"/>
          <p:cNvSpPr txBox="1"/>
          <p:nvPr/>
        </p:nvSpPr>
        <p:spPr>
          <a:xfrm>
            <a:off x="760412" y="1009471"/>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#6</a:t>
            </a:r>
          </a:p>
        </p:txBody>
      </p:sp>
      <p:sp>
        <p:nvSpPr>
          <p:cNvPr id="11" name="Rectangle 10"/>
          <p:cNvSpPr/>
          <p:nvPr/>
        </p:nvSpPr>
        <p:spPr>
          <a:xfrm>
            <a:off x="1114423" y="2858364"/>
            <a:ext cx="7229475" cy="1200329"/>
          </a:xfrm>
          <a:prstGeom prst="rect">
            <a:avLst/>
          </a:prstGeom>
        </p:spPr>
        <p:txBody>
          <a:bodyPr wrap="square">
            <a:spAutoFit/>
          </a:bodyPr>
          <a:lstStyle/>
          <a:p>
            <a:pPr marL="0" indent="0" algn="ctr"/>
            <a:r>
              <a:rPr lang="en-US" sz="3600" u="sng" dirty="0"/>
              <a:t>Sell property but recognize no gain…the “disguised sale” rules</a:t>
            </a:r>
          </a:p>
        </p:txBody>
      </p:sp>
      <p:sp>
        <p:nvSpPr>
          <p:cNvPr id="6" name="TextBox 5">
            <a:extLst>
              <a:ext uri="{FF2B5EF4-FFF2-40B4-BE49-F238E27FC236}">
                <a16:creationId xmlns:a16="http://schemas.microsoft.com/office/drawing/2014/main" id="{4AE672A6-3D3A-4CB0-89B7-70C786452224}"/>
              </a:ext>
            </a:extLst>
          </p:cNvPr>
          <p:cNvSpPr txBox="1"/>
          <p:nvPr/>
        </p:nvSpPr>
        <p:spPr>
          <a:xfrm>
            <a:off x="7858408" y="97393"/>
            <a:ext cx="1285592" cy="369332"/>
          </a:xfrm>
          <a:prstGeom prst="rect">
            <a:avLst/>
          </a:prstGeom>
          <a:noFill/>
        </p:spPr>
        <p:txBody>
          <a:bodyPr wrap="square" rtlCol="0">
            <a:spAutoFit/>
          </a:bodyPr>
          <a:lstStyle/>
          <a:p>
            <a:r>
              <a:rPr lang="en-US" dirty="0">
                <a:solidFill>
                  <a:srgbClr val="FFFF00"/>
                </a:solidFill>
              </a:rPr>
              <a:t>Page 405</a:t>
            </a:r>
          </a:p>
        </p:txBody>
      </p:sp>
    </p:spTree>
    <p:extLst>
      <p:ext uri="{BB962C8B-B14F-4D97-AF65-F5344CB8AC3E}">
        <p14:creationId xmlns:p14="http://schemas.microsoft.com/office/powerpoint/2010/main" val="476709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63</a:t>
            </a:fld>
            <a:endParaRPr lang="en-US" dirty="0"/>
          </a:p>
        </p:txBody>
      </p:sp>
      <p:sp>
        <p:nvSpPr>
          <p:cNvPr id="10" name="TextBox 9"/>
          <p:cNvSpPr txBox="1"/>
          <p:nvPr/>
        </p:nvSpPr>
        <p:spPr>
          <a:xfrm>
            <a:off x="760412" y="609421"/>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#6</a:t>
            </a:r>
          </a:p>
        </p:txBody>
      </p:sp>
      <p:sp>
        <p:nvSpPr>
          <p:cNvPr id="11" name="Rectangle 10"/>
          <p:cNvSpPr/>
          <p:nvPr/>
        </p:nvSpPr>
        <p:spPr>
          <a:xfrm>
            <a:off x="558800" y="1928136"/>
            <a:ext cx="8140699" cy="1754326"/>
          </a:xfrm>
          <a:prstGeom prst="rect">
            <a:avLst/>
          </a:prstGeom>
        </p:spPr>
        <p:txBody>
          <a:bodyPr wrap="square">
            <a:spAutoFit/>
          </a:bodyPr>
          <a:lstStyle/>
          <a:p>
            <a:pPr marL="0" indent="0" algn="ctr"/>
            <a:r>
              <a:rPr lang="en-US" sz="3600" u="sng" dirty="0"/>
              <a:t>To preserve your sanity, I have mercifully decided to NOT reproduce this code section for you!</a:t>
            </a:r>
          </a:p>
        </p:txBody>
      </p:sp>
      <p:pic>
        <p:nvPicPr>
          <p:cNvPr id="2050" name="Picture 2" descr="http://static.oprah.com/images/201110/orig/201110-orig-joy-600x411.jpg"/>
          <p:cNvPicPr>
            <a:picLocks noChangeAspect="1" noChangeArrowheads="1"/>
          </p:cNvPicPr>
          <p:nvPr/>
        </p:nvPicPr>
        <p:blipFill rotWithShape="1">
          <a:blip r:embed="rId2">
            <a:extLst>
              <a:ext uri="{28A0092B-C50C-407E-A947-70E740481C1C}">
                <a14:useLocalDpi xmlns:a14="http://schemas.microsoft.com/office/drawing/2010/main" val="0"/>
              </a:ext>
            </a:extLst>
          </a:blip>
          <a:srcRect t="24899"/>
          <a:stretch/>
        </p:blipFill>
        <p:spPr bwMode="auto">
          <a:xfrm>
            <a:off x="2526505" y="3976606"/>
            <a:ext cx="4205288" cy="2163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1730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64</a:t>
            </a:fld>
            <a:endParaRPr lang="en-US" dirty="0"/>
          </a:p>
        </p:txBody>
      </p:sp>
      <p:sp>
        <p:nvSpPr>
          <p:cNvPr id="5" name="TextBox 4"/>
          <p:cNvSpPr txBox="1"/>
          <p:nvPr/>
        </p:nvSpPr>
        <p:spPr>
          <a:xfrm>
            <a:off x="760412" y="615771"/>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#6</a:t>
            </a:r>
          </a:p>
        </p:txBody>
      </p:sp>
      <p:sp>
        <p:nvSpPr>
          <p:cNvPr id="2" name="TextBox 1"/>
          <p:cNvSpPr txBox="1"/>
          <p:nvPr/>
        </p:nvSpPr>
        <p:spPr>
          <a:xfrm>
            <a:off x="615156" y="1902396"/>
            <a:ext cx="8058150" cy="2677656"/>
          </a:xfrm>
          <a:prstGeom prst="rect">
            <a:avLst/>
          </a:prstGeom>
          <a:noFill/>
        </p:spPr>
        <p:txBody>
          <a:bodyPr wrap="square" rtlCol="0">
            <a:spAutoFit/>
          </a:bodyPr>
          <a:lstStyle/>
          <a:p>
            <a:r>
              <a:rPr lang="en-US" sz="2800" b="1" u="sng" dirty="0"/>
              <a:t>Example of a “disguised sale”:</a:t>
            </a:r>
          </a:p>
          <a:p>
            <a:pPr algn="just"/>
            <a:r>
              <a:rPr lang="en-US" sz="2800" dirty="0"/>
              <a:t>Rhoda contributes property worth $500,000 and a $300,000 basis for her 50% LLC interest. Mike puts in $500,000 cash for his 50% interest. Soon after all that, the LLC writes a check to Rhoda for $400,000.</a:t>
            </a:r>
          </a:p>
        </p:txBody>
      </p:sp>
      <p:sp>
        <p:nvSpPr>
          <p:cNvPr id="3" name="TextBox 2">
            <a:extLst>
              <a:ext uri="{FF2B5EF4-FFF2-40B4-BE49-F238E27FC236}">
                <a16:creationId xmlns:a16="http://schemas.microsoft.com/office/drawing/2014/main" id="{E1C987F2-2714-41A2-8626-31A144A94B74}"/>
              </a:ext>
            </a:extLst>
          </p:cNvPr>
          <p:cNvSpPr txBox="1"/>
          <p:nvPr/>
        </p:nvSpPr>
        <p:spPr>
          <a:xfrm>
            <a:off x="355235" y="5124587"/>
            <a:ext cx="8318071"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Why $400,000?</a:t>
            </a:r>
          </a:p>
          <a:p>
            <a:pPr marL="285750" indent="-285750">
              <a:buFont typeface="Arial" panose="020B0604020202020204" pitchFamily="34" charset="0"/>
              <a:buChar char="•"/>
            </a:pPr>
            <a:r>
              <a:rPr lang="en-US" sz="2000" dirty="0"/>
              <a:t>Hint: Gain of $200,000 yields tax of $100,000 if F &amp; S = 50% rate. $500k proceeds less $100k tax = $400k.</a:t>
            </a:r>
          </a:p>
        </p:txBody>
      </p:sp>
    </p:spTree>
    <p:extLst>
      <p:ext uri="{BB962C8B-B14F-4D97-AF65-F5344CB8AC3E}">
        <p14:creationId xmlns:p14="http://schemas.microsoft.com/office/powerpoint/2010/main" val="12395566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65</a:t>
            </a:fld>
            <a:endParaRPr lang="en-US" dirty="0"/>
          </a:p>
        </p:txBody>
      </p:sp>
      <p:sp>
        <p:nvSpPr>
          <p:cNvPr id="5" name="TextBox 4"/>
          <p:cNvSpPr txBox="1"/>
          <p:nvPr/>
        </p:nvSpPr>
        <p:spPr>
          <a:xfrm>
            <a:off x="760412" y="609421"/>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#6</a:t>
            </a:r>
          </a:p>
        </p:txBody>
      </p:sp>
      <p:sp>
        <p:nvSpPr>
          <p:cNvPr id="2" name="TextBox 1"/>
          <p:cNvSpPr txBox="1"/>
          <p:nvPr/>
        </p:nvSpPr>
        <p:spPr>
          <a:xfrm>
            <a:off x="615156" y="1841500"/>
            <a:ext cx="8058150" cy="4201150"/>
          </a:xfrm>
          <a:prstGeom prst="rect">
            <a:avLst/>
          </a:prstGeom>
          <a:noFill/>
        </p:spPr>
        <p:txBody>
          <a:bodyPr wrap="square" rtlCol="0">
            <a:spAutoFit/>
          </a:bodyPr>
          <a:lstStyle/>
          <a:p>
            <a:r>
              <a:rPr lang="en-US" sz="2800" b="1" u="sng" dirty="0"/>
              <a:t>Example of a “disguised sale”…continued:</a:t>
            </a:r>
          </a:p>
          <a:p>
            <a:pPr algn="just">
              <a:spcAft>
                <a:spcPts val="1800"/>
              </a:spcAft>
            </a:pPr>
            <a:r>
              <a:rPr lang="en-US" sz="2800" dirty="0"/>
              <a:t>Absent the IRC 707 rules, the transaction would be treated as a tax-free contribution (the </a:t>
            </a:r>
            <a:r>
              <a:rPr lang="en-US" sz="2800" b="1" dirty="0">
                <a:solidFill>
                  <a:srgbClr val="FFFF00"/>
                </a:solidFill>
              </a:rPr>
              <a:t>EASY IN </a:t>
            </a:r>
            <a:r>
              <a:rPr lang="en-US" sz="2800" dirty="0"/>
              <a:t>rule) followed by a tax-free distribution (the </a:t>
            </a:r>
            <a:r>
              <a:rPr lang="en-US" sz="2800" b="1" dirty="0">
                <a:solidFill>
                  <a:srgbClr val="FFFF00"/>
                </a:solidFill>
              </a:rPr>
              <a:t>EASY OUT </a:t>
            </a:r>
            <a:r>
              <a:rPr lang="en-US" sz="2800" dirty="0"/>
              <a:t>rule). Thus, Rhoda would have converted most of the contributed property’s value into cash </a:t>
            </a:r>
            <a:r>
              <a:rPr lang="en-US" sz="2800" i="1" dirty="0">
                <a:solidFill>
                  <a:srgbClr val="FFFF00"/>
                </a:solidFill>
              </a:rPr>
              <a:t>without any immediate taxable gain recognized</a:t>
            </a:r>
            <a:r>
              <a:rPr lang="en-US" sz="2800" dirty="0">
                <a:solidFill>
                  <a:srgbClr val="FFFF00"/>
                </a:solidFill>
              </a:rPr>
              <a:t>!</a:t>
            </a:r>
          </a:p>
          <a:p>
            <a:pPr algn="just"/>
            <a:r>
              <a:rPr lang="en-US" sz="2800" dirty="0"/>
              <a:t>It is this type of transaction that IRC 707 is designed to prevent.</a:t>
            </a:r>
          </a:p>
        </p:txBody>
      </p:sp>
    </p:spTree>
    <p:extLst>
      <p:ext uri="{BB962C8B-B14F-4D97-AF65-F5344CB8AC3E}">
        <p14:creationId xmlns:p14="http://schemas.microsoft.com/office/powerpoint/2010/main" val="20638702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66</a:t>
            </a:fld>
            <a:endParaRPr lang="en-US" dirty="0"/>
          </a:p>
        </p:txBody>
      </p:sp>
      <p:sp>
        <p:nvSpPr>
          <p:cNvPr id="5" name="TextBox 4"/>
          <p:cNvSpPr txBox="1"/>
          <p:nvPr/>
        </p:nvSpPr>
        <p:spPr>
          <a:xfrm>
            <a:off x="760412" y="609421"/>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#6</a:t>
            </a:r>
          </a:p>
        </p:txBody>
      </p:sp>
      <p:sp>
        <p:nvSpPr>
          <p:cNvPr id="2" name="TextBox 1"/>
          <p:cNvSpPr txBox="1"/>
          <p:nvPr/>
        </p:nvSpPr>
        <p:spPr>
          <a:xfrm>
            <a:off x="590550" y="2095500"/>
            <a:ext cx="8058150" cy="3693319"/>
          </a:xfrm>
          <a:prstGeom prst="rect">
            <a:avLst/>
          </a:prstGeom>
          <a:noFill/>
        </p:spPr>
        <p:txBody>
          <a:bodyPr wrap="square" rtlCol="0">
            <a:spAutoFit/>
          </a:bodyPr>
          <a:lstStyle/>
          <a:p>
            <a:pPr algn="just">
              <a:spcAft>
                <a:spcPts val="1200"/>
              </a:spcAft>
            </a:pPr>
            <a:r>
              <a:rPr lang="en-US" sz="2800" dirty="0"/>
              <a:t>Taxpayers got very “cute” and “creative” with disguised sales. So, over the years, the courts have identified several variations of the disguised sale. To date, there are primarily 4. We’ve seen the obvious one already. There are 3 more, for a total of 4.</a:t>
            </a:r>
          </a:p>
          <a:p>
            <a:pPr algn="just"/>
            <a:r>
              <a:rPr lang="en-US" sz="2800" dirty="0"/>
              <a:t>I will describe them in the next 4 slides. Pictures will help…..HAMBURGER PICTURES!!!!!!!!</a:t>
            </a:r>
          </a:p>
        </p:txBody>
      </p:sp>
    </p:spTree>
    <p:extLst>
      <p:ext uri="{BB962C8B-B14F-4D97-AF65-F5344CB8AC3E}">
        <p14:creationId xmlns:p14="http://schemas.microsoft.com/office/powerpoint/2010/main" val="38211170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67</a:t>
            </a:fld>
            <a:endParaRPr lang="en-US" dirty="0"/>
          </a:p>
        </p:txBody>
      </p:sp>
      <p:sp>
        <p:nvSpPr>
          <p:cNvPr id="4" name="Content Placeholder 3"/>
          <p:cNvSpPr>
            <a:spLocks noGrp="1"/>
          </p:cNvSpPr>
          <p:nvPr>
            <p:ph idx="1"/>
          </p:nvPr>
        </p:nvSpPr>
        <p:spPr>
          <a:xfrm>
            <a:off x="425450" y="663576"/>
            <a:ext cx="8439149" cy="917574"/>
          </a:xfrm>
        </p:spPr>
        <p:txBody>
          <a:bodyPr/>
          <a:lstStyle/>
          <a:p>
            <a:pPr marL="46037" indent="0" algn="ctr">
              <a:buNone/>
            </a:pPr>
            <a:r>
              <a:rPr lang="en-US" sz="4800" u="sng" dirty="0">
                <a:solidFill>
                  <a:srgbClr val="FFFF00"/>
                </a:solidFill>
                <a:latin typeface="Times New Roman" pitchFamily="18" charset="0"/>
                <a:cs typeface="Times New Roman" pitchFamily="18" charset="0"/>
              </a:rPr>
              <a:t>Disguised Sales - </a:t>
            </a:r>
            <a:r>
              <a:rPr lang="en-US" sz="4000" i="1" u="sng" dirty="0">
                <a:solidFill>
                  <a:srgbClr val="FFFF00"/>
                </a:solidFill>
                <a:latin typeface="Times New Roman" pitchFamily="18" charset="0"/>
                <a:cs typeface="Times New Roman" pitchFamily="18" charset="0"/>
              </a:rPr>
              <a:t>The 4 “Burgers”</a:t>
            </a:r>
          </a:p>
        </p:txBody>
      </p:sp>
      <p:sp>
        <p:nvSpPr>
          <p:cNvPr id="9" name="Content Placeholder 3"/>
          <p:cNvSpPr txBox="1">
            <a:spLocks/>
          </p:cNvSpPr>
          <p:nvPr/>
        </p:nvSpPr>
        <p:spPr bwMode="auto">
          <a:xfrm>
            <a:off x="419100" y="1820862"/>
            <a:ext cx="210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dirty="0">
                <a:latin typeface="Times New Roman" pitchFamily="18" charset="0"/>
                <a:cs typeface="Times New Roman" pitchFamily="18" charset="0"/>
              </a:rPr>
              <a:t>Partner A</a:t>
            </a:r>
          </a:p>
        </p:txBody>
      </p:sp>
      <p:sp>
        <p:nvSpPr>
          <p:cNvPr id="10" name="Content Placeholder 3"/>
          <p:cNvSpPr txBox="1">
            <a:spLocks/>
          </p:cNvSpPr>
          <p:nvPr/>
        </p:nvSpPr>
        <p:spPr bwMode="auto">
          <a:xfrm>
            <a:off x="6518275" y="1846262"/>
            <a:ext cx="210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dirty="0">
                <a:latin typeface="Times New Roman" pitchFamily="18" charset="0"/>
                <a:cs typeface="Times New Roman" pitchFamily="18" charset="0"/>
              </a:rPr>
              <a:t>Partnership</a:t>
            </a:r>
          </a:p>
        </p:txBody>
      </p:sp>
      <p:sp>
        <p:nvSpPr>
          <p:cNvPr id="11" name="Content Placeholder 3"/>
          <p:cNvSpPr txBox="1">
            <a:spLocks/>
          </p:cNvSpPr>
          <p:nvPr/>
        </p:nvSpPr>
        <p:spPr bwMode="auto">
          <a:xfrm>
            <a:off x="3673475" y="1846262"/>
            <a:ext cx="17970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buFont typeface="Wingdings" pitchFamily="2" charset="2"/>
              <a:buNone/>
            </a:pPr>
            <a:r>
              <a:rPr lang="en-US" sz="3200" dirty="0">
                <a:latin typeface="Times New Roman" pitchFamily="18" charset="0"/>
                <a:cs typeface="Times New Roman" pitchFamily="18" charset="0"/>
              </a:rPr>
              <a:t>Property</a:t>
            </a:r>
          </a:p>
        </p:txBody>
      </p:sp>
      <p:cxnSp>
        <p:nvCxnSpPr>
          <p:cNvPr id="12" name="Straight Arrow Connector 11"/>
          <p:cNvCxnSpPr/>
          <p:nvPr/>
        </p:nvCxnSpPr>
        <p:spPr>
          <a:xfrm>
            <a:off x="2387600" y="2189162"/>
            <a:ext cx="1203325" cy="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302250" y="2189162"/>
            <a:ext cx="1216025" cy="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1473200" y="2846388"/>
            <a:ext cx="6203950" cy="952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829550" y="2322513"/>
            <a:ext cx="0" cy="523875"/>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441450" y="2347911"/>
            <a:ext cx="0" cy="552451"/>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2" name="Content Placeholder 3"/>
          <p:cNvSpPr txBox="1">
            <a:spLocks/>
          </p:cNvSpPr>
          <p:nvPr/>
        </p:nvSpPr>
        <p:spPr bwMode="auto">
          <a:xfrm>
            <a:off x="3770312" y="2841625"/>
            <a:ext cx="14128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dirty="0">
                <a:latin typeface="Times New Roman" pitchFamily="18" charset="0"/>
                <a:cs typeface="Times New Roman" pitchFamily="18" charset="0"/>
              </a:rPr>
              <a:t>Cash</a:t>
            </a:r>
          </a:p>
        </p:txBody>
      </p:sp>
      <p:pic>
        <p:nvPicPr>
          <p:cNvPr id="1026" name="Picture 2" descr="C:\Users\Mike\AppData\Local\Microsoft\Windows\Temporary Internet Files\Content.IE5\RO0VNBLQ\MC9002642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515" y="3443247"/>
            <a:ext cx="1719961" cy="1151775"/>
          </a:xfrm>
          <a:prstGeom prst="rect">
            <a:avLst/>
          </a:prstGeom>
          <a:noFill/>
          <a:extLst>
            <a:ext uri="{909E8E84-426E-40DD-AFC4-6F175D3DCCD1}">
              <a14:hiddenFill xmlns:a14="http://schemas.microsoft.com/office/drawing/2010/main">
                <a:solidFill>
                  <a:srgbClr val="FFFFFF"/>
                </a:solidFill>
              </a14:hiddenFill>
            </a:ext>
          </a:extLst>
        </p:spPr>
      </p:pic>
      <p:sp>
        <p:nvSpPr>
          <p:cNvPr id="2048" name="TextBox 2047"/>
          <p:cNvSpPr txBox="1"/>
          <p:nvPr/>
        </p:nvSpPr>
        <p:spPr>
          <a:xfrm>
            <a:off x="2663379" y="3865775"/>
            <a:ext cx="4099815" cy="461665"/>
          </a:xfrm>
          <a:prstGeom prst="rect">
            <a:avLst/>
          </a:prstGeom>
          <a:solidFill>
            <a:schemeClr val="tx1"/>
          </a:solidFill>
          <a:ln w="25400">
            <a:solidFill>
              <a:srgbClr val="FF0000"/>
            </a:solidFill>
          </a:ln>
        </p:spPr>
        <p:txBody>
          <a:bodyPr wrap="square" rtlCol="0">
            <a:spAutoFit/>
          </a:bodyPr>
          <a:lstStyle/>
          <a:p>
            <a:pPr algn="ctr"/>
            <a:r>
              <a:rPr lang="en-US" sz="2400" b="1" dirty="0">
                <a:solidFill>
                  <a:srgbClr val="FF0000"/>
                </a:solidFill>
              </a:rPr>
              <a:t>The “CLASSIC” burger</a:t>
            </a:r>
            <a:endParaRPr lang="en-US" sz="2800" b="1" dirty="0">
              <a:solidFill>
                <a:srgbClr val="FF0000"/>
              </a:solidFill>
            </a:endParaRPr>
          </a:p>
        </p:txBody>
      </p:sp>
      <p:sp>
        <p:nvSpPr>
          <p:cNvPr id="2" name="TextBox 1"/>
          <p:cNvSpPr txBox="1"/>
          <p:nvPr/>
        </p:nvSpPr>
        <p:spPr>
          <a:xfrm>
            <a:off x="800100" y="5232231"/>
            <a:ext cx="7826375" cy="1015663"/>
          </a:xfrm>
          <a:prstGeom prst="rect">
            <a:avLst/>
          </a:prstGeom>
          <a:solidFill>
            <a:schemeClr val="tx1"/>
          </a:solidFill>
        </p:spPr>
        <p:txBody>
          <a:bodyPr wrap="square" rtlCol="0">
            <a:spAutoFit/>
          </a:bodyPr>
          <a:lstStyle/>
          <a:p>
            <a:pPr marL="342900" indent="-342900" algn="just"/>
            <a:r>
              <a:rPr lang="en-US" sz="2000" dirty="0">
                <a:solidFill>
                  <a:schemeClr val="bg1"/>
                </a:solidFill>
              </a:rPr>
              <a:t>1.	A property contribution by a partner to a partnership with a distribution of cash or other consideration from the partnership to the contributing partner.</a:t>
            </a:r>
          </a:p>
        </p:txBody>
      </p:sp>
    </p:spTree>
    <p:extLst>
      <p:ext uri="{BB962C8B-B14F-4D97-AF65-F5344CB8AC3E}">
        <p14:creationId xmlns:p14="http://schemas.microsoft.com/office/powerpoint/2010/main" val="21465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68</a:t>
            </a:fld>
            <a:endParaRPr lang="en-US" dirty="0"/>
          </a:p>
        </p:txBody>
      </p:sp>
      <p:sp>
        <p:nvSpPr>
          <p:cNvPr id="4" name="Content Placeholder 3"/>
          <p:cNvSpPr>
            <a:spLocks noGrp="1"/>
          </p:cNvSpPr>
          <p:nvPr>
            <p:ph idx="1"/>
          </p:nvPr>
        </p:nvSpPr>
        <p:spPr>
          <a:xfrm>
            <a:off x="460374" y="606426"/>
            <a:ext cx="8439149" cy="917574"/>
          </a:xfrm>
        </p:spPr>
        <p:txBody>
          <a:bodyPr/>
          <a:lstStyle/>
          <a:p>
            <a:pPr marL="46037" indent="0" algn="ctr">
              <a:buNone/>
            </a:pPr>
            <a:r>
              <a:rPr lang="en-US" sz="4800" u="sng" dirty="0">
                <a:solidFill>
                  <a:srgbClr val="FFFF00"/>
                </a:solidFill>
                <a:latin typeface="Times New Roman" pitchFamily="18" charset="0"/>
                <a:cs typeface="Times New Roman" pitchFamily="18" charset="0"/>
              </a:rPr>
              <a:t>Disguised Sales - </a:t>
            </a:r>
            <a:r>
              <a:rPr lang="en-US" sz="4000" i="1" u="sng" dirty="0">
                <a:solidFill>
                  <a:srgbClr val="FFFF00"/>
                </a:solidFill>
                <a:latin typeface="Times New Roman" pitchFamily="18" charset="0"/>
                <a:cs typeface="Times New Roman" pitchFamily="18" charset="0"/>
              </a:rPr>
              <a:t>The 4 “Burgers”</a:t>
            </a:r>
          </a:p>
        </p:txBody>
      </p:sp>
      <p:sp>
        <p:nvSpPr>
          <p:cNvPr id="9" name="Content Placeholder 3"/>
          <p:cNvSpPr txBox="1">
            <a:spLocks/>
          </p:cNvSpPr>
          <p:nvPr/>
        </p:nvSpPr>
        <p:spPr bwMode="auto">
          <a:xfrm>
            <a:off x="523875" y="1689100"/>
            <a:ext cx="210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dirty="0">
                <a:latin typeface="Times New Roman" pitchFamily="18" charset="0"/>
                <a:cs typeface="Times New Roman" pitchFamily="18" charset="0"/>
              </a:rPr>
              <a:t>Partner A</a:t>
            </a:r>
          </a:p>
        </p:txBody>
      </p:sp>
      <p:sp>
        <p:nvSpPr>
          <p:cNvPr id="10" name="Content Placeholder 3"/>
          <p:cNvSpPr txBox="1">
            <a:spLocks/>
          </p:cNvSpPr>
          <p:nvPr/>
        </p:nvSpPr>
        <p:spPr bwMode="auto">
          <a:xfrm>
            <a:off x="6623050" y="1714500"/>
            <a:ext cx="210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dirty="0">
                <a:latin typeface="Times New Roman" pitchFamily="18" charset="0"/>
                <a:cs typeface="Times New Roman" pitchFamily="18" charset="0"/>
              </a:rPr>
              <a:t>Partnership</a:t>
            </a:r>
          </a:p>
        </p:txBody>
      </p:sp>
      <p:sp>
        <p:nvSpPr>
          <p:cNvPr id="11" name="Content Placeholder 3"/>
          <p:cNvSpPr txBox="1">
            <a:spLocks/>
          </p:cNvSpPr>
          <p:nvPr/>
        </p:nvSpPr>
        <p:spPr bwMode="auto">
          <a:xfrm>
            <a:off x="3781425" y="2771775"/>
            <a:ext cx="17970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buFont typeface="Wingdings" pitchFamily="2" charset="2"/>
              <a:buNone/>
            </a:pPr>
            <a:r>
              <a:rPr lang="en-US" sz="3200" dirty="0">
                <a:latin typeface="Times New Roman" pitchFamily="18" charset="0"/>
                <a:cs typeface="Times New Roman" pitchFamily="18" charset="0"/>
              </a:rPr>
              <a:t>Property</a:t>
            </a:r>
          </a:p>
        </p:txBody>
      </p:sp>
      <p:cxnSp>
        <p:nvCxnSpPr>
          <p:cNvPr id="12" name="Straight Arrow Connector 11"/>
          <p:cNvCxnSpPr/>
          <p:nvPr/>
        </p:nvCxnSpPr>
        <p:spPr>
          <a:xfrm>
            <a:off x="2665412" y="2057400"/>
            <a:ext cx="1203325" cy="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07025" y="2057400"/>
            <a:ext cx="1216025" cy="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1577975" y="2714626"/>
            <a:ext cx="6203950" cy="952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781925" y="2200275"/>
            <a:ext cx="0" cy="523875"/>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577975" y="2162175"/>
            <a:ext cx="0" cy="552451"/>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2" name="Content Placeholder 3"/>
          <p:cNvSpPr txBox="1">
            <a:spLocks/>
          </p:cNvSpPr>
          <p:nvPr/>
        </p:nvSpPr>
        <p:spPr bwMode="auto">
          <a:xfrm>
            <a:off x="3868737" y="1689100"/>
            <a:ext cx="14128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dirty="0">
                <a:latin typeface="Times New Roman" pitchFamily="18" charset="0"/>
                <a:cs typeface="Times New Roman" pitchFamily="18" charset="0"/>
              </a:rPr>
              <a:t>Cash</a:t>
            </a:r>
          </a:p>
        </p:txBody>
      </p:sp>
      <p:pic>
        <p:nvPicPr>
          <p:cNvPr id="1026" name="Picture 2" descr="C:\Users\Mike\AppData\Local\Microsoft\Windows\Temporary Internet Files\Content.IE5\RO0VNBLQ\MC9002642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13219" y="3411497"/>
            <a:ext cx="1719961" cy="1151775"/>
          </a:xfrm>
          <a:prstGeom prst="rect">
            <a:avLst/>
          </a:prstGeom>
          <a:noFill/>
          <a:extLst>
            <a:ext uri="{909E8E84-426E-40DD-AFC4-6F175D3DCCD1}">
              <a14:hiddenFill xmlns:a14="http://schemas.microsoft.com/office/drawing/2010/main">
                <a:solidFill>
                  <a:srgbClr val="FFFFFF"/>
                </a:solidFill>
              </a14:hiddenFill>
            </a:ext>
          </a:extLst>
        </p:spPr>
      </p:pic>
      <p:sp>
        <p:nvSpPr>
          <p:cNvPr id="2048" name="TextBox 2047"/>
          <p:cNvSpPr txBox="1"/>
          <p:nvPr/>
        </p:nvSpPr>
        <p:spPr>
          <a:xfrm>
            <a:off x="2667171" y="3818086"/>
            <a:ext cx="5228881" cy="461665"/>
          </a:xfrm>
          <a:prstGeom prst="rect">
            <a:avLst/>
          </a:prstGeom>
          <a:solidFill>
            <a:schemeClr val="tx1"/>
          </a:solidFill>
          <a:ln w="25400">
            <a:solidFill>
              <a:srgbClr val="FF0000"/>
            </a:solidFill>
          </a:ln>
        </p:spPr>
        <p:txBody>
          <a:bodyPr wrap="square" rtlCol="0">
            <a:spAutoFit/>
          </a:bodyPr>
          <a:lstStyle/>
          <a:p>
            <a:pPr algn="ctr"/>
            <a:r>
              <a:rPr lang="en-US" sz="2400" b="1" dirty="0">
                <a:solidFill>
                  <a:srgbClr val="FF0000"/>
                </a:solidFill>
              </a:rPr>
              <a:t>The “REVERSE CLASSIC” burger</a:t>
            </a:r>
            <a:endParaRPr lang="en-US" sz="2800" b="1" dirty="0">
              <a:solidFill>
                <a:srgbClr val="FF0000"/>
              </a:solidFill>
            </a:endParaRPr>
          </a:p>
        </p:txBody>
      </p:sp>
      <p:sp>
        <p:nvSpPr>
          <p:cNvPr id="15" name="TextBox 14"/>
          <p:cNvSpPr txBox="1"/>
          <p:nvPr/>
        </p:nvSpPr>
        <p:spPr>
          <a:xfrm>
            <a:off x="800099" y="5460831"/>
            <a:ext cx="7826375" cy="707886"/>
          </a:xfrm>
          <a:prstGeom prst="rect">
            <a:avLst/>
          </a:prstGeom>
          <a:solidFill>
            <a:schemeClr val="tx1"/>
          </a:solidFill>
        </p:spPr>
        <p:txBody>
          <a:bodyPr wrap="square" rtlCol="0">
            <a:spAutoFit/>
          </a:bodyPr>
          <a:lstStyle/>
          <a:p>
            <a:pPr marL="342900" indent="-342900"/>
            <a:r>
              <a:rPr lang="en-US" sz="2000" dirty="0">
                <a:solidFill>
                  <a:schemeClr val="bg1"/>
                </a:solidFill>
              </a:rPr>
              <a:t>2.	A cash contribution by a partner to a partnership with a property distribution from the partnership to the contributing partner.</a:t>
            </a:r>
          </a:p>
        </p:txBody>
      </p:sp>
    </p:spTree>
    <p:extLst>
      <p:ext uri="{BB962C8B-B14F-4D97-AF65-F5344CB8AC3E}">
        <p14:creationId xmlns:p14="http://schemas.microsoft.com/office/powerpoint/2010/main" val="35125965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69</a:t>
            </a:fld>
            <a:endParaRPr lang="en-US" dirty="0"/>
          </a:p>
        </p:txBody>
      </p:sp>
      <p:sp>
        <p:nvSpPr>
          <p:cNvPr id="4" name="Content Placeholder 3"/>
          <p:cNvSpPr>
            <a:spLocks noGrp="1"/>
          </p:cNvSpPr>
          <p:nvPr>
            <p:ph idx="1"/>
          </p:nvPr>
        </p:nvSpPr>
        <p:spPr>
          <a:xfrm>
            <a:off x="425450" y="606426"/>
            <a:ext cx="8439149" cy="917574"/>
          </a:xfrm>
        </p:spPr>
        <p:txBody>
          <a:bodyPr/>
          <a:lstStyle/>
          <a:p>
            <a:pPr marL="46037" indent="0" algn="ctr">
              <a:buNone/>
            </a:pPr>
            <a:r>
              <a:rPr lang="en-US" sz="4800" u="sng" dirty="0">
                <a:solidFill>
                  <a:srgbClr val="FFFF00"/>
                </a:solidFill>
                <a:latin typeface="Times New Roman" pitchFamily="18" charset="0"/>
                <a:cs typeface="Times New Roman" pitchFamily="18" charset="0"/>
              </a:rPr>
              <a:t>Disguised Sales - </a:t>
            </a:r>
            <a:r>
              <a:rPr lang="en-US" sz="4000" i="1" u="sng" dirty="0">
                <a:solidFill>
                  <a:srgbClr val="FFFF00"/>
                </a:solidFill>
                <a:latin typeface="Times New Roman" pitchFamily="18" charset="0"/>
                <a:cs typeface="Times New Roman" pitchFamily="18" charset="0"/>
              </a:rPr>
              <a:t>The 4 “Burgers”</a:t>
            </a:r>
          </a:p>
        </p:txBody>
      </p:sp>
      <p:sp>
        <p:nvSpPr>
          <p:cNvPr id="9" name="Content Placeholder 3"/>
          <p:cNvSpPr txBox="1">
            <a:spLocks/>
          </p:cNvSpPr>
          <p:nvPr/>
        </p:nvSpPr>
        <p:spPr bwMode="auto">
          <a:xfrm>
            <a:off x="704850" y="1674811"/>
            <a:ext cx="1676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2800" dirty="0">
                <a:latin typeface="Times New Roman" pitchFamily="18" charset="0"/>
                <a:cs typeface="Times New Roman" pitchFamily="18" charset="0"/>
              </a:rPr>
              <a:t>Partner A</a:t>
            </a:r>
          </a:p>
        </p:txBody>
      </p:sp>
      <p:sp>
        <p:nvSpPr>
          <p:cNvPr id="10" name="Content Placeholder 3"/>
          <p:cNvSpPr txBox="1">
            <a:spLocks/>
          </p:cNvSpPr>
          <p:nvPr/>
        </p:nvSpPr>
        <p:spPr bwMode="auto">
          <a:xfrm>
            <a:off x="6518275" y="1700211"/>
            <a:ext cx="2108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2800" dirty="0">
                <a:latin typeface="Times New Roman" pitchFamily="18" charset="0"/>
                <a:cs typeface="Times New Roman" pitchFamily="18" charset="0"/>
              </a:rPr>
              <a:t>Partnership</a:t>
            </a:r>
          </a:p>
        </p:txBody>
      </p:sp>
      <p:sp>
        <p:nvSpPr>
          <p:cNvPr id="11" name="Content Placeholder 3"/>
          <p:cNvSpPr txBox="1">
            <a:spLocks/>
          </p:cNvSpPr>
          <p:nvPr/>
        </p:nvSpPr>
        <p:spPr bwMode="auto">
          <a:xfrm>
            <a:off x="3505200" y="1700212"/>
            <a:ext cx="1866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buFont typeface="Wingdings" pitchFamily="2" charset="2"/>
              <a:buNone/>
            </a:pPr>
            <a:r>
              <a:rPr lang="en-US" sz="2800" dirty="0">
                <a:latin typeface="Times New Roman" pitchFamily="18" charset="0"/>
                <a:cs typeface="Times New Roman" pitchFamily="18" charset="0"/>
              </a:rPr>
              <a:t>Property X</a:t>
            </a:r>
          </a:p>
        </p:txBody>
      </p:sp>
      <p:cxnSp>
        <p:nvCxnSpPr>
          <p:cNvPr id="12" name="Straight Arrow Connector 11"/>
          <p:cNvCxnSpPr/>
          <p:nvPr/>
        </p:nvCxnSpPr>
        <p:spPr>
          <a:xfrm>
            <a:off x="2282824" y="1974848"/>
            <a:ext cx="1203325" cy="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68937" y="2000248"/>
            <a:ext cx="1216025" cy="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1473200" y="2447924"/>
            <a:ext cx="6203950" cy="952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677150" y="2185986"/>
            <a:ext cx="0" cy="261937"/>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473200" y="2147887"/>
            <a:ext cx="0" cy="30003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2" name="Content Placeholder 3"/>
          <p:cNvSpPr txBox="1">
            <a:spLocks/>
          </p:cNvSpPr>
          <p:nvPr/>
        </p:nvSpPr>
        <p:spPr bwMode="auto">
          <a:xfrm>
            <a:off x="3796505" y="2185986"/>
            <a:ext cx="1182687" cy="4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2800" dirty="0">
                <a:latin typeface="Times New Roman" pitchFamily="18" charset="0"/>
                <a:cs typeface="Times New Roman" pitchFamily="18" charset="0"/>
              </a:rPr>
              <a:t>Cash</a:t>
            </a:r>
          </a:p>
        </p:txBody>
      </p:sp>
      <p:sp>
        <p:nvSpPr>
          <p:cNvPr id="2048" name="TextBox 2047"/>
          <p:cNvSpPr txBox="1"/>
          <p:nvPr/>
        </p:nvSpPr>
        <p:spPr>
          <a:xfrm>
            <a:off x="2841314" y="4185861"/>
            <a:ext cx="3607419" cy="461665"/>
          </a:xfrm>
          <a:prstGeom prst="rect">
            <a:avLst/>
          </a:prstGeom>
          <a:solidFill>
            <a:schemeClr val="tx1"/>
          </a:solidFill>
          <a:ln w="25400">
            <a:solidFill>
              <a:srgbClr val="FF0000"/>
            </a:solidFill>
          </a:ln>
        </p:spPr>
        <p:txBody>
          <a:bodyPr wrap="square" rtlCol="0">
            <a:spAutoFit/>
          </a:bodyPr>
          <a:lstStyle/>
          <a:p>
            <a:pPr algn="ctr"/>
            <a:r>
              <a:rPr lang="en-US" sz="2400" b="1" dirty="0">
                <a:solidFill>
                  <a:srgbClr val="FF0000"/>
                </a:solidFill>
              </a:rPr>
              <a:t>The “SWAP” burger</a:t>
            </a:r>
            <a:endParaRPr lang="en-US" sz="2800" b="1" dirty="0">
              <a:solidFill>
                <a:srgbClr val="FF0000"/>
              </a:solidFill>
            </a:endParaRPr>
          </a:p>
        </p:txBody>
      </p:sp>
      <p:sp>
        <p:nvSpPr>
          <p:cNvPr id="21" name="Content Placeholder 3"/>
          <p:cNvSpPr txBox="1">
            <a:spLocks/>
          </p:cNvSpPr>
          <p:nvPr/>
        </p:nvSpPr>
        <p:spPr bwMode="auto">
          <a:xfrm>
            <a:off x="822324" y="2932111"/>
            <a:ext cx="1676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2800" dirty="0">
                <a:latin typeface="Times New Roman" pitchFamily="18" charset="0"/>
                <a:cs typeface="Times New Roman" pitchFamily="18" charset="0"/>
              </a:rPr>
              <a:t>Partner B</a:t>
            </a:r>
          </a:p>
        </p:txBody>
      </p:sp>
      <p:cxnSp>
        <p:nvCxnSpPr>
          <p:cNvPr id="22" name="Straight Arrow Connector 21"/>
          <p:cNvCxnSpPr/>
          <p:nvPr/>
        </p:nvCxnSpPr>
        <p:spPr>
          <a:xfrm>
            <a:off x="2593181" y="3205160"/>
            <a:ext cx="1064419" cy="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3" name="Content Placeholder 3"/>
          <p:cNvSpPr txBox="1">
            <a:spLocks/>
          </p:cNvSpPr>
          <p:nvPr/>
        </p:nvSpPr>
        <p:spPr bwMode="auto">
          <a:xfrm>
            <a:off x="3796506" y="2963860"/>
            <a:ext cx="1182687" cy="4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2800" dirty="0">
                <a:latin typeface="Times New Roman" pitchFamily="18" charset="0"/>
                <a:cs typeface="Times New Roman" pitchFamily="18" charset="0"/>
              </a:rPr>
              <a:t>Cash</a:t>
            </a:r>
          </a:p>
        </p:txBody>
      </p:sp>
      <p:cxnSp>
        <p:nvCxnSpPr>
          <p:cNvPr id="24" name="Straight Arrow Connector 23"/>
          <p:cNvCxnSpPr/>
          <p:nvPr/>
        </p:nvCxnSpPr>
        <p:spPr>
          <a:xfrm>
            <a:off x="5524500" y="3187698"/>
            <a:ext cx="1203325" cy="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6" name="Content Placeholder 3"/>
          <p:cNvSpPr txBox="1">
            <a:spLocks/>
          </p:cNvSpPr>
          <p:nvPr/>
        </p:nvSpPr>
        <p:spPr bwMode="auto">
          <a:xfrm>
            <a:off x="6670675" y="2903534"/>
            <a:ext cx="2108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2800" dirty="0">
                <a:latin typeface="Times New Roman" pitchFamily="18" charset="0"/>
                <a:cs typeface="Times New Roman" pitchFamily="18" charset="0"/>
              </a:rPr>
              <a:t>Partnership</a:t>
            </a:r>
          </a:p>
        </p:txBody>
      </p:sp>
      <p:cxnSp>
        <p:nvCxnSpPr>
          <p:cNvPr id="28" name="Straight Arrow Connector 27"/>
          <p:cNvCxnSpPr/>
          <p:nvPr/>
        </p:nvCxnSpPr>
        <p:spPr>
          <a:xfrm flipH="1" flipV="1">
            <a:off x="1543050" y="3619498"/>
            <a:ext cx="6203950" cy="952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724775" y="3312317"/>
            <a:ext cx="0" cy="307181"/>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543050" y="3369467"/>
            <a:ext cx="0" cy="250031"/>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3" name="Content Placeholder 3"/>
          <p:cNvSpPr txBox="1">
            <a:spLocks/>
          </p:cNvSpPr>
          <p:nvPr/>
        </p:nvSpPr>
        <p:spPr bwMode="auto">
          <a:xfrm>
            <a:off x="3657600" y="3352798"/>
            <a:ext cx="1866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buFont typeface="Wingdings" pitchFamily="2" charset="2"/>
              <a:buNone/>
            </a:pPr>
            <a:r>
              <a:rPr lang="en-US" sz="2800" dirty="0">
                <a:latin typeface="Times New Roman" pitchFamily="18" charset="0"/>
                <a:cs typeface="Times New Roman" pitchFamily="18" charset="0"/>
              </a:rPr>
              <a:t>Property X</a:t>
            </a:r>
          </a:p>
        </p:txBody>
      </p:sp>
      <p:pic>
        <p:nvPicPr>
          <p:cNvPr id="2050" name="Picture 2" descr="C:\Users\Mike\AppData\Local\Microsoft\Windows\Temporary Internet Files\Content.IE5\QMN29FSR\MC9002643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882004">
            <a:off x="573525" y="4190484"/>
            <a:ext cx="959206" cy="64008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Mike\AppData\Local\Microsoft\Windows\Temporary Internet Files\Content.IE5\QMN29FSR\MC9002643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780253">
            <a:off x="1341405" y="4173479"/>
            <a:ext cx="959206" cy="64008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800099" y="4997958"/>
            <a:ext cx="7826375" cy="1323439"/>
          </a:xfrm>
          <a:prstGeom prst="rect">
            <a:avLst/>
          </a:prstGeom>
          <a:solidFill>
            <a:schemeClr val="tx1"/>
          </a:solidFill>
        </p:spPr>
        <p:txBody>
          <a:bodyPr wrap="square" rtlCol="0">
            <a:spAutoFit/>
          </a:bodyPr>
          <a:lstStyle/>
          <a:p>
            <a:pPr marL="342900" indent="-342900" algn="just"/>
            <a:r>
              <a:rPr lang="en-US" sz="2000" dirty="0">
                <a:solidFill>
                  <a:schemeClr val="bg1"/>
                </a:solidFill>
              </a:rPr>
              <a:t>3.	A property contribution by one partner and cash by another partner with a cash distribution from the partnership to the partner contributing property and a property distribution to the partner contributing cash.</a:t>
            </a:r>
          </a:p>
        </p:txBody>
      </p:sp>
    </p:spTree>
    <p:extLst>
      <p:ext uri="{BB962C8B-B14F-4D97-AF65-F5344CB8AC3E}">
        <p14:creationId xmlns:p14="http://schemas.microsoft.com/office/powerpoint/2010/main" val="564812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a:t>
            </a:fld>
            <a:endParaRPr lang="en-US" dirty="0"/>
          </a:p>
        </p:txBody>
      </p:sp>
      <p:sp>
        <p:nvSpPr>
          <p:cNvPr id="6" name="Rectangle 5"/>
          <p:cNvSpPr/>
          <p:nvPr/>
        </p:nvSpPr>
        <p:spPr>
          <a:xfrm>
            <a:off x="2564879" y="1954510"/>
            <a:ext cx="4014239" cy="267765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a:ln w="11430"/>
                <a:solidFill>
                  <a:srgbClr val="FFFF00"/>
                </a:solidFill>
                <a:effectLst>
                  <a:outerShdw blurRad="50800" dist="39000" dir="5460000" algn="tl">
                    <a:srgbClr val="000000">
                      <a:alpha val="38000"/>
                    </a:srgbClr>
                  </a:outerShdw>
                </a:effectLst>
              </a:rPr>
              <a:t>EASY</a:t>
            </a:r>
          </a:p>
          <a:p>
            <a:pPr algn="ctr"/>
            <a:r>
              <a:rPr lang="en-US" sz="9600" b="1" dirty="0">
                <a:ln w="11430"/>
                <a:solidFill>
                  <a:srgbClr val="FFFF00"/>
                </a:solidFill>
                <a:effectLst>
                  <a:outerShdw blurRad="50800" dist="39000" dir="5460000" algn="tl">
                    <a:srgbClr val="000000">
                      <a:alpha val="38000"/>
                    </a:srgbClr>
                  </a:outerShdw>
                </a:effectLst>
              </a:rPr>
              <a:t>“OUT”</a:t>
            </a:r>
            <a:endParaRPr lang="en-US" sz="9600" b="1" cap="none" spc="0" dirty="0">
              <a:ln w="11430"/>
              <a:solidFill>
                <a:srgbClr val="FFFF00"/>
              </a:solidFill>
              <a:effectLst>
                <a:outerShdw blurRad="50800" dist="39000" dir="5460000" algn="tl">
                  <a:srgbClr val="000000">
                    <a:alpha val="38000"/>
                  </a:srgbClr>
                </a:outerShdw>
              </a:effectLst>
            </a:endParaRPr>
          </a:p>
        </p:txBody>
      </p:sp>
      <p:sp>
        <p:nvSpPr>
          <p:cNvPr id="13" name="Oval Callout 12"/>
          <p:cNvSpPr/>
          <p:nvPr/>
        </p:nvSpPr>
        <p:spPr>
          <a:xfrm>
            <a:off x="614527" y="2677388"/>
            <a:ext cx="1838657" cy="1231900"/>
          </a:xfrm>
          <a:prstGeom prst="wedgeEllipseCallout">
            <a:avLst>
              <a:gd name="adj1" fmla="val 24755"/>
              <a:gd name="adj2" fmla="val 4394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2</a:t>
            </a:r>
          </a:p>
        </p:txBody>
      </p:sp>
      <p:sp>
        <p:nvSpPr>
          <p:cNvPr id="8" name="Content Placeholder 3"/>
          <p:cNvSpPr txBox="1">
            <a:spLocks/>
          </p:cNvSpPr>
          <p:nvPr/>
        </p:nvSpPr>
        <p:spPr bwMode="auto">
          <a:xfrm>
            <a:off x="914400" y="5276850"/>
            <a:ext cx="73152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b="1" u="sng" dirty="0">
                <a:latin typeface="Times New Roman" pitchFamily="18" charset="0"/>
                <a:cs typeface="Times New Roman" pitchFamily="18" charset="0"/>
              </a:rPr>
              <a:t>IRC 731</a:t>
            </a:r>
          </a:p>
        </p:txBody>
      </p:sp>
      <p:sp>
        <p:nvSpPr>
          <p:cNvPr id="9"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7" name="TextBox 6">
            <a:extLst>
              <a:ext uri="{FF2B5EF4-FFF2-40B4-BE49-F238E27FC236}">
                <a16:creationId xmlns:a16="http://schemas.microsoft.com/office/drawing/2014/main" id="{89E96F9D-E98D-4644-8557-4E4BCCF31A7B}"/>
              </a:ext>
            </a:extLst>
          </p:cNvPr>
          <p:cNvSpPr txBox="1"/>
          <p:nvPr/>
        </p:nvSpPr>
        <p:spPr>
          <a:xfrm>
            <a:off x="7924800" y="97393"/>
            <a:ext cx="1219200" cy="369332"/>
          </a:xfrm>
          <a:prstGeom prst="rect">
            <a:avLst/>
          </a:prstGeom>
          <a:noFill/>
        </p:spPr>
        <p:txBody>
          <a:bodyPr wrap="square" rtlCol="0">
            <a:spAutoFit/>
          </a:bodyPr>
          <a:lstStyle/>
          <a:p>
            <a:r>
              <a:rPr lang="en-US" dirty="0">
                <a:solidFill>
                  <a:srgbClr val="FFFF00"/>
                </a:solidFill>
              </a:rPr>
              <a:t>Page 369</a:t>
            </a:r>
          </a:p>
        </p:txBody>
      </p:sp>
    </p:spTree>
    <p:extLst>
      <p:ext uri="{BB962C8B-B14F-4D97-AF65-F5344CB8AC3E}">
        <p14:creationId xmlns:p14="http://schemas.microsoft.com/office/powerpoint/2010/main" val="34199146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70</a:t>
            </a:fld>
            <a:endParaRPr lang="en-US" dirty="0"/>
          </a:p>
        </p:txBody>
      </p:sp>
      <p:sp>
        <p:nvSpPr>
          <p:cNvPr id="4" name="Content Placeholder 3"/>
          <p:cNvSpPr>
            <a:spLocks noGrp="1"/>
          </p:cNvSpPr>
          <p:nvPr>
            <p:ph idx="1"/>
          </p:nvPr>
        </p:nvSpPr>
        <p:spPr>
          <a:xfrm>
            <a:off x="419100" y="701676"/>
            <a:ext cx="8439149" cy="917574"/>
          </a:xfrm>
        </p:spPr>
        <p:txBody>
          <a:bodyPr/>
          <a:lstStyle/>
          <a:p>
            <a:pPr marL="46037" indent="0" algn="ctr">
              <a:buNone/>
            </a:pPr>
            <a:r>
              <a:rPr lang="en-US" sz="4800" u="sng" dirty="0">
                <a:solidFill>
                  <a:srgbClr val="FFFF00"/>
                </a:solidFill>
                <a:latin typeface="Times New Roman" pitchFamily="18" charset="0"/>
                <a:cs typeface="Times New Roman" pitchFamily="18" charset="0"/>
              </a:rPr>
              <a:t>Disguised Sales - </a:t>
            </a:r>
            <a:r>
              <a:rPr lang="en-US" sz="4000" i="1" u="sng" dirty="0">
                <a:solidFill>
                  <a:srgbClr val="FFFF00"/>
                </a:solidFill>
                <a:latin typeface="Times New Roman" pitchFamily="18" charset="0"/>
                <a:cs typeface="Times New Roman" pitchFamily="18" charset="0"/>
              </a:rPr>
              <a:t>The 4 “Burgers”</a:t>
            </a:r>
          </a:p>
        </p:txBody>
      </p:sp>
      <p:sp>
        <p:nvSpPr>
          <p:cNvPr id="9" name="Content Placeholder 3"/>
          <p:cNvSpPr txBox="1">
            <a:spLocks/>
          </p:cNvSpPr>
          <p:nvPr/>
        </p:nvSpPr>
        <p:spPr bwMode="auto">
          <a:xfrm>
            <a:off x="419099" y="1879676"/>
            <a:ext cx="505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buFont typeface="Wingdings" pitchFamily="2" charset="2"/>
              <a:buNone/>
            </a:pPr>
            <a:r>
              <a:rPr lang="en-US" sz="3200" u="sng" dirty="0">
                <a:latin typeface="Times New Roman" pitchFamily="18" charset="0"/>
                <a:cs typeface="Times New Roman" pitchFamily="18" charset="0"/>
              </a:rPr>
              <a:t>Partner A takes out mortgage</a:t>
            </a:r>
          </a:p>
        </p:txBody>
      </p:sp>
      <p:sp>
        <p:nvSpPr>
          <p:cNvPr id="10" name="Content Placeholder 3"/>
          <p:cNvSpPr txBox="1">
            <a:spLocks/>
          </p:cNvSpPr>
          <p:nvPr/>
        </p:nvSpPr>
        <p:spPr bwMode="auto">
          <a:xfrm>
            <a:off x="6518274" y="1905076"/>
            <a:ext cx="210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lgn="ctr">
              <a:buFont typeface="Wingdings" pitchFamily="2" charset="2"/>
              <a:buNone/>
            </a:pPr>
            <a:r>
              <a:rPr lang="en-US" sz="3200" dirty="0">
                <a:latin typeface="Times New Roman" pitchFamily="18" charset="0"/>
                <a:cs typeface="Times New Roman" pitchFamily="18" charset="0"/>
              </a:rPr>
              <a:t>Partnership</a:t>
            </a:r>
          </a:p>
        </p:txBody>
      </p:sp>
      <p:sp>
        <p:nvSpPr>
          <p:cNvPr id="11" name="Content Placeholder 3"/>
          <p:cNvSpPr txBox="1">
            <a:spLocks/>
          </p:cNvSpPr>
          <p:nvPr/>
        </p:nvSpPr>
        <p:spPr bwMode="auto">
          <a:xfrm>
            <a:off x="4202111" y="2805113"/>
            <a:ext cx="17970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182563" algn="l" rtl="0" eaLnBrk="1" fontAlgn="base" hangingPunct="1">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1" fontAlgn="base" hangingPunct="1">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1" fontAlgn="base" hangingPunct="1">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1" fontAlgn="base" hangingPunct="1">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6037" indent="0">
              <a:buFont typeface="Wingdings" pitchFamily="2" charset="2"/>
              <a:buNone/>
            </a:pPr>
            <a:r>
              <a:rPr lang="en-US" sz="3200" dirty="0">
                <a:latin typeface="Times New Roman" pitchFamily="18" charset="0"/>
                <a:cs typeface="Times New Roman" pitchFamily="18" charset="0"/>
              </a:rPr>
              <a:t>Property</a:t>
            </a:r>
          </a:p>
        </p:txBody>
      </p:sp>
      <p:cxnSp>
        <p:nvCxnSpPr>
          <p:cNvPr id="13" name="Straight Arrow Connector 12"/>
          <p:cNvCxnSpPr/>
          <p:nvPr/>
        </p:nvCxnSpPr>
        <p:spPr>
          <a:xfrm>
            <a:off x="2419349" y="2881389"/>
            <a:ext cx="5153025" cy="1905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419349" y="2376564"/>
            <a:ext cx="0" cy="523875"/>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537449" y="2376564"/>
            <a:ext cx="0" cy="552451"/>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Mike\AppData\Local\Microsoft\Windows\Temporary Internet Files\Content.IE5\RO0VNBLQ\MC9002642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13235" y="3695499"/>
            <a:ext cx="1284986" cy="860493"/>
          </a:xfrm>
          <a:prstGeom prst="rect">
            <a:avLst/>
          </a:prstGeom>
          <a:noFill/>
          <a:extLst>
            <a:ext uri="{909E8E84-426E-40DD-AFC4-6F175D3DCCD1}">
              <a14:hiddenFill xmlns:a14="http://schemas.microsoft.com/office/drawing/2010/main">
                <a:solidFill>
                  <a:srgbClr val="FFFFFF"/>
                </a:solidFill>
              </a14:hiddenFill>
            </a:ext>
          </a:extLst>
        </p:spPr>
      </p:pic>
      <p:sp>
        <p:nvSpPr>
          <p:cNvPr id="2048" name="TextBox 2047"/>
          <p:cNvSpPr txBox="1"/>
          <p:nvPr/>
        </p:nvSpPr>
        <p:spPr>
          <a:xfrm>
            <a:off x="3117209" y="3894912"/>
            <a:ext cx="3757303" cy="461665"/>
          </a:xfrm>
          <a:prstGeom prst="rect">
            <a:avLst/>
          </a:prstGeom>
          <a:solidFill>
            <a:schemeClr val="tx1"/>
          </a:solidFill>
          <a:ln w="25400">
            <a:solidFill>
              <a:srgbClr val="FF0000"/>
            </a:solidFill>
          </a:ln>
        </p:spPr>
        <p:txBody>
          <a:bodyPr wrap="square" rtlCol="0">
            <a:spAutoFit/>
          </a:bodyPr>
          <a:lstStyle/>
          <a:p>
            <a:pPr algn="ctr"/>
            <a:r>
              <a:rPr lang="en-US" sz="2400" b="1" dirty="0">
                <a:solidFill>
                  <a:srgbClr val="FF0000"/>
                </a:solidFill>
              </a:rPr>
              <a:t>The “CLEVER” burger.</a:t>
            </a:r>
            <a:endParaRPr lang="en-US" sz="2800" b="1" dirty="0">
              <a:solidFill>
                <a:srgbClr val="FF0000"/>
              </a:solidFill>
            </a:endParaRPr>
          </a:p>
        </p:txBody>
      </p:sp>
      <p:pic>
        <p:nvPicPr>
          <p:cNvPr id="3074" name="Picture 2" descr="C:\Users\Mike\AppData\Local\Microsoft\Windows\Temporary Internet Files\Content.IE5\3HII5JV3\MC9004151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162" y="3406735"/>
            <a:ext cx="875617" cy="143802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800099" y="5348019"/>
            <a:ext cx="7826375" cy="1015663"/>
          </a:xfrm>
          <a:prstGeom prst="rect">
            <a:avLst/>
          </a:prstGeom>
          <a:solidFill>
            <a:schemeClr val="tx1"/>
          </a:solidFill>
        </p:spPr>
        <p:txBody>
          <a:bodyPr wrap="square" rtlCol="0">
            <a:spAutoFit/>
          </a:bodyPr>
          <a:lstStyle/>
          <a:p>
            <a:pPr marL="342900" indent="-342900"/>
            <a:r>
              <a:rPr lang="en-US" sz="2000" dirty="0">
                <a:solidFill>
                  <a:schemeClr val="bg1"/>
                </a:solidFill>
              </a:rPr>
              <a:t>4.	A partner incurring debt on the property prior to the transfer with the partnership subsequently assuming or taking the property subject to the debt.</a:t>
            </a:r>
          </a:p>
        </p:txBody>
      </p:sp>
    </p:spTree>
    <p:extLst>
      <p:ext uri="{BB962C8B-B14F-4D97-AF65-F5344CB8AC3E}">
        <p14:creationId xmlns:p14="http://schemas.microsoft.com/office/powerpoint/2010/main" val="14610514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71</a:t>
            </a:fld>
            <a:endParaRPr lang="en-US" dirty="0"/>
          </a:p>
        </p:txBody>
      </p:sp>
      <p:sp>
        <p:nvSpPr>
          <p:cNvPr id="4" name="Content Placeholder 3"/>
          <p:cNvSpPr>
            <a:spLocks noGrp="1"/>
          </p:cNvSpPr>
          <p:nvPr>
            <p:ph idx="1"/>
          </p:nvPr>
        </p:nvSpPr>
        <p:spPr>
          <a:xfrm>
            <a:off x="456660" y="757267"/>
            <a:ext cx="8439149" cy="917574"/>
          </a:xfrm>
        </p:spPr>
        <p:txBody>
          <a:bodyPr/>
          <a:lstStyle/>
          <a:p>
            <a:pPr marL="46037" indent="0" algn="ctr">
              <a:buNone/>
            </a:pPr>
            <a:r>
              <a:rPr lang="en-US" sz="4800" u="sng" dirty="0">
                <a:solidFill>
                  <a:srgbClr val="FFFF00"/>
                </a:solidFill>
                <a:latin typeface="Times New Roman" pitchFamily="18" charset="0"/>
                <a:cs typeface="Times New Roman" pitchFamily="18" charset="0"/>
              </a:rPr>
              <a:t>Disguised Sales - </a:t>
            </a:r>
            <a:r>
              <a:rPr lang="en-US" sz="4000" i="1" u="sng" dirty="0">
                <a:solidFill>
                  <a:srgbClr val="FFFF00"/>
                </a:solidFill>
                <a:latin typeface="Times New Roman" pitchFamily="18" charset="0"/>
                <a:cs typeface="Times New Roman" pitchFamily="18" charset="0"/>
              </a:rPr>
              <a:t>The 4 “Burgers”</a:t>
            </a:r>
          </a:p>
        </p:txBody>
      </p:sp>
      <p:sp>
        <p:nvSpPr>
          <p:cNvPr id="2048" name="TextBox 2047"/>
          <p:cNvSpPr txBox="1"/>
          <p:nvPr/>
        </p:nvSpPr>
        <p:spPr>
          <a:xfrm>
            <a:off x="456660" y="1866885"/>
            <a:ext cx="8115840" cy="1200329"/>
          </a:xfrm>
          <a:prstGeom prst="rect">
            <a:avLst/>
          </a:prstGeom>
          <a:noFill/>
        </p:spPr>
        <p:txBody>
          <a:bodyPr wrap="square" rtlCol="0">
            <a:spAutoFit/>
          </a:bodyPr>
          <a:lstStyle/>
          <a:p>
            <a:pPr algn="just"/>
            <a:r>
              <a:rPr lang="en-US" sz="2400" dirty="0"/>
              <a:t>“CLEVER” burger…not so clever after all, once Reg. 1.707-5 enacted, which says this is still a “disguised sale” UNLESS the liability is a </a:t>
            </a:r>
            <a:r>
              <a:rPr lang="en-US" sz="2400" b="1" i="1" u="sng" dirty="0"/>
              <a:t>“qualified liability”</a:t>
            </a:r>
            <a:r>
              <a:rPr lang="en-US" sz="2400" dirty="0"/>
              <a:t>.</a:t>
            </a:r>
          </a:p>
        </p:txBody>
      </p:sp>
      <p:sp>
        <p:nvSpPr>
          <p:cNvPr id="2" name="TextBox 1">
            <a:extLst>
              <a:ext uri="{FF2B5EF4-FFF2-40B4-BE49-F238E27FC236}">
                <a16:creationId xmlns:a16="http://schemas.microsoft.com/office/drawing/2014/main" id="{1EE9DD78-4DD8-4761-99AD-2A01B429F6F7}"/>
              </a:ext>
            </a:extLst>
          </p:cNvPr>
          <p:cNvSpPr txBox="1"/>
          <p:nvPr/>
        </p:nvSpPr>
        <p:spPr>
          <a:xfrm>
            <a:off x="456660" y="3729963"/>
            <a:ext cx="8115839" cy="1815882"/>
          </a:xfrm>
          <a:prstGeom prst="rect">
            <a:avLst/>
          </a:prstGeom>
          <a:noFill/>
        </p:spPr>
        <p:txBody>
          <a:bodyPr wrap="square" rtlCol="0">
            <a:spAutoFit/>
          </a:bodyPr>
          <a:lstStyle/>
          <a:p>
            <a:pPr algn="just"/>
            <a:r>
              <a:rPr lang="en-US" sz="2800" u="sng" dirty="0"/>
              <a:t>BEWARE THE 2016 AMENDMENTS TO THE DISGUISED SALE RULES…see discussion on pages 408-411. </a:t>
            </a:r>
            <a:r>
              <a:rPr lang="en-US" sz="2800" b="1" u="sng" dirty="0">
                <a:solidFill>
                  <a:srgbClr val="FFFF00"/>
                </a:solidFill>
              </a:rPr>
              <a:t>Warning….this is very tough reading material!!</a:t>
            </a:r>
          </a:p>
        </p:txBody>
      </p:sp>
    </p:spTree>
    <p:extLst>
      <p:ext uri="{BB962C8B-B14F-4D97-AF65-F5344CB8AC3E}">
        <p14:creationId xmlns:p14="http://schemas.microsoft.com/office/powerpoint/2010/main" val="37409932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72</a:t>
            </a:fld>
            <a:endParaRPr lang="en-US" dirty="0"/>
          </a:p>
        </p:txBody>
      </p:sp>
      <p:sp>
        <p:nvSpPr>
          <p:cNvPr id="4" name="Content Placeholder 3"/>
          <p:cNvSpPr>
            <a:spLocks noGrp="1"/>
          </p:cNvSpPr>
          <p:nvPr>
            <p:ph idx="1"/>
          </p:nvPr>
        </p:nvSpPr>
        <p:spPr>
          <a:xfrm>
            <a:off x="409575" y="511321"/>
            <a:ext cx="8439149" cy="917574"/>
          </a:xfrm>
        </p:spPr>
        <p:txBody>
          <a:bodyPr/>
          <a:lstStyle/>
          <a:p>
            <a:pPr marL="46037" indent="0" algn="ctr">
              <a:buNone/>
            </a:pPr>
            <a:r>
              <a:rPr lang="en-US" sz="4800" u="sng" dirty="0">
                <a:solidFill>
                  <a:srgbClr val="FFFF00"/>
                </a:solidFill>
                <a:latin typeface="Times New Roman" pitchFamily="18" charset="0"/>
                <a:cs typeface="Times New Roman" pitchFamily="18" charset="0"/>
              </a:rPr>
              <a:t>Disguised Sales</a:t>
            </a:r>
            <a:endParaRPr lang="en-US" sz="4000" i="1" u="sng" dirty="0">
              <a:solidFill>
                <a:srgbClr val="FFFF00"/>
              </a:solidFill>
              <a:latin typeface="Times New Roman" pitchFamily="18" charset="0"/>
              <a:cs typeface="Times New Roman" pitchFamily="18" charset="0"/>
            </a:endParaRPr>
          </a:p>
        </p:txBody>
      </p:sp>
      <p:sp>
        <p:nvSpPr>
          <p:cNvPr id="2048" name="TextBox 2047"/>
          <p:cNvSpPr txBox="1"/>
          <p:nvPr/>
        </p:nvSpPr>
        <p:spPr>
          <a:xfrm>
            <a:off x="732884" y="1635698"/>
            <a:ext cx="7792530" cy="646331"/>
          </a:xfrm>
          <a:prstGeom prst="rect">
            <a:avLst/>
          </a:prstGeom>
          <a:solidFill>
            <a:schemeClr val="tx1"/>
          </a:solidFill>
          <a:ln w="25400">
            <a:solidFill>
              <a:schemeClr val="accent2"/>
            </a:solidFill>
          </a:ln>
        </p:spPr>
        <p:txBody>
          <a:bodyPr wrap="square" rtlCol="0">
            <a:spAutoFit/>
          </a:bodyPr>
          <a:lstStyle/>
          <a:p>
            <a:pPr algn="ctr"/>
            <a:r>
              <a:rPr lang="en-US" sz="3600" dirty="0">
                <a:solidFill>
                  <a:srgbClr val="FF0000"/>
                </a:solidFill>
              </a:rPr>
              <a:t>Take note of the 2 year rule.</a:t>
            </a:r>
          </a:p>
        </p:txBody>
      </p:sp>
      <p:sp>
        <p:nvSpPr>
          <p:cNvPr id="2" name="TextBox 1">
            <a:extLst>
              <a:ext uri="{FF2B5EF4-FFF2-40B4-BE49-F238E27FC236}">
                <a16:creationId xmlns:a16="http://schemas.microsoft.com/office/drawing/2014/main" id="{BE2DD7CE-B388-42EC-9DFF-7B3F842927D2}"/>
              </a:ext>
            </a:extLst>
          </p:cNvPr>
          <p:cNvSpPr txBox="1"/>
          <p:nvPr/>
        </p:nvSpPr>
        <p:spPr>
          <a:xfrm>
            <a:off x="732884" y="2498068"/>
            <a:ext cx="7792530" cy="2831544"/>
          </a:xfrm>
          <a:prstGeom prst="rect">
            <a:avLst/>
          </a:prstGeom>
          <a:noFill/>
        </p:spPr>
        <p:txBody>
          <a:bodyPr wrap="square" rtlCol="0">
            <a:spAutoFit/>
          </a:bodyPr>
          <a:lstStyle/>
          <a:p>
            <a:pPr algn="just">
              <a:spcAft>
                <a:spcPts val="1200"/>
              </a:spcAft>
            </a:pPr>
            <a:r>
              <a:rPr lang="en-US" sz="2800" dirty="0"/>
              <a:t>It is entirely possible that each “leg” of the disguised sale (the contribution and the distribution) could happen in different tax years.</a:t>
            </a:r>
          </a:p>
          <a:p>
            <a:pPr algn="just"/>
            <a:r>
              <a:rPr lang="en-US" sz="2800" dirty="0"/>
              <a:t>If both legs occur within a 2 year period, then there is a </a:t>
            </a:r>
            <a:r>
              <a:rPr lang="en-US" sz="2800" i="1" u="sng" dirty="0">
                <a:solidFill>
                  <a:srgbClr val="FFFF00"/>
                </a:solidFill>
              </a:rPr>
              <a:t>rebuttable presumption</a:t>
            </a:r>
            <a:r>
              <a:rPr lang="en-US" sz="2800" dirty="0"/>
              <a:t> that a disguised sale has taken place.</a:t>
            </a:r>
          </a:p>
        </p:txBody>
      </p:sp>
    </p:spTree>
    <p:extLst>
      <p:ext uri="{BB962C8B-B14F-4D97-AF65-F5344CB8AC3E}">
        <p14:creationId xmlns:p14="http://schemas.microsoft.com/office/powerpoint/2010/main" val="14912984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73</a:t>
            </a:fld>
            <a:endParaRPr lang="en-US" dirty="0"/>
          </a:p>
        </p:txBody>
      </p:sp>
      <p:sp>
        <p:nvSpPr>
          <p:cNvPr id="10" name="TextBox 9"/>
          <p:cNvSpPr txBox="1"/>
          <p:nvPr/>
        </p:nvSpPr>
        <p:spPr>
          <a:xfrm>
            <a:off x="787400" y="828585"/>
            <a:ext cx="7442200" cy="1200329"/>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#7</a:t>
            </a:r>
          </a:p>
        </p:txBody>
      </p:sp>
      <p:sp>
        <p:nvSpPr>
          <p:cNvPr id="11" name="Rectangle 10"/>
          <p:cNvSpPr/>
          <p:nvPr/>
        </p:nvSpPr>
        <p:spPr>
          <a:xfrm>
            <a:off x="1114425" y="2909164"/>
            <a:ext cx="7229475" cy="1754326"/>
          </a:xfrm>
          <a:prstGeom prst="rect">
            <a:avLst/>
          </a:prstGeom>
        </p:spPr>
        <p:txBody>
          <a:bodyPr wrap="square">
            <a:spAutoFit/>
          </a:bodyPr>
          <a:lstStyle/>
          <a:p>
            <a:pPr marL="0" indent="0" algn="ctr"/>
            <a:r>
              <a:rPr lang="en-US" sz="3600" u="sng" dirty="0"/>
              <a:t>Allocate entity level items of income and loss in any manner you desire…</a:t>
            </a:r>
            <a:r>
              <a:rPr lang="en-US" sz="3600" i="1" u="sng" dirty="0">
                <a:solidFill>
                  <a:srgbClr val="FFFF00"/>
                </a:solidFill>
              </a:rPr>
              <a:t>such a deal!!</a:t>
            </a:r>
          </a:p>
        </p:txBody>
      </p:sp>
      <p:sp>
        <p:nvSpPr>
          <p:cNvPr id="5" name="TextBox 4">
            <a:extLst>
              <a:ext uri="{FF2B5EF4-FFF2-40B4-BE49-F238E27FC236}">
                <a16:creationId xmlns:a16="http://schemas.microsoft.com/office/drawing/2014/main" id="{CD68FECD-8A76-4124-BF1C-A8A736DCEC39}"/>
              </a:ext>
            </a:extLst>
          </p:cNvPr>
          <p:cNvSpPr txBox="1"/>
          <p:nvPr/>
        </p:nvSpPr>
        <p:spPr>
          <a:xfrm>
            <a:off x="7858408" y="97393"/>
            <a:ext cx="1285592" cy="369332"/>
          </a:xfrm>
          <a:prstGeom prst="rect">
            <a:avLst/>
          </a:prstGeom>
          <a:noFill/>
        </p:spPr>
        <p:txBody>
          <a:bodyPr wrap="square" rtlCol="0">
            <a:spAutoFit/>
          </a:bodyPr>
          <a:lstStyle/>
          <a:p>
            <a:r>
              <a:rPr lang="en-US" dirty="0">
                <a:solidFill>
                  <a:srgbClr val="FFFF00"/>
                </a:solidFill>
              </a:rPr>
              <a:t>Page 356</a:t>
            </a:r>
          </a:p>
        </p:txBody>
      </p:sp>
    </p:spTree>
    <p:extLst>
      <p:ext uri="{BB962C8B-B14F-4D97-AF65-F5344CB8AC3E}">
        <p14:creationId xmlns:p14="http://schemas.microsoft.com/office/powerpoint/2010/main" val="15608581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74</a:t>
            </a:fld>
            <a:endParaRPr lang="en-US" dirty="0"/>
          </a:p>
        </p:txBody>
      </p:sp>
      <p:sp>
        <p:nvSpPr>
          <p:cNvPr id="6" name="Rectangle 5"/>
          <p:cNvSpPr/>
          <p:nvPr/>
        </p:nvSpPr>
        <p:spPr>
          <a:xfrm>
            <a:off x="0" y="4246243"/>
            <a:ext cx="227677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a:ln w="11430"/>
                <a:solidFill>
                  <a:srgbClr val="FFFF00"/>
                </a:solidFill>
                <a:effectLst>
                  <a:outerShdw blurRad="50800" dist="39000" dir="5460000" algn="tl">
                    <a:srgbClr val="000000">
                      <a:alpha val="38000"/>
                    </a:srgbClr>
                  </a:outerShdw>
                </a:effectLst>
              </a:rPr>
              <a:t>EASY</a:t>
            </a:r>
          </a:p>
          <a:p>
            <a:pPr algn="ctr"/>
            <a:r>
              <a:rPr lang="en-US" sz="2000" b="1" dirty="0">
                <a:ln w="11430"/>
                <a:solidFill>
                  <a:srgbClr val="FFFF00"/>
                </a:solidFill>
                <a:effectLst>
                  <a:outerShdw blurRad="50800" dist="39000" dir="5460000" algn="tl">
                    <a:srgbClr val="000000">
                      <a:alpha val="38000"/>
                    </a:srgbClr>
                  </a:outerShdw>
                </a:effectLst>
              </a:rPr>
              <a:t>“ALLOCATIONS”</a:t>
            </a:r>
            <a:endParaRPr lang="en-US" sz="2000" b="1" cap="none" spc="0" dirty="0">
              <a:ln w="11430"/>
              <a:solidFill>
                <a:srgbClr val="FFFF00"/>
              </a:solidFill>
              <a:effectLst>
                <a:outerShdw blurRad="50800" dist="39000" dir="5460000" algn="tl">
                  <a:srgbClr val="000000">
                    <a:alpha val="38000"/>
                  </a:srgbClr>
                </a:outerShdw>
              </a:effectLst>
            </a:endParaRPr>
          </a:p>
        </p:txBody>
      </p:sp>
      <p:sp>
        <p:nvSpPr>
          <p:cNvPr id="9" name="Oval Callout 8"/>
          <p:cNvSpPr/>
          <p:nvPr/>
        </p:nvSpPr>
        <p:spPr>
          <a:xfrm>
            <a:off x="429652" y="3085552"/>
            <a:ext cx="1417472" cy="949706"/>
          </a:xfrm>
          <a:prstGeom prst="wedgeEllipseCallout">
            <a:avLst>
              <a:gd name="adj1" fmla="val 4724"/>
              <a:gd name="adj2" fmla="val 5116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3</a:t>
            </a:r>
          </a:p>
        </p:txBody>
      </p:sp>
      <p:sp>
        <p:nvSpPr>
          <p:cNvPr id="2" name="Rectangle 1"/>
          <p:cNvSpPr/>
          <p:nvPr/>
        </p:nvSpPr>
        <p:spPr>
          <a:xfrm>
            <a:off x="1962150" y="2214746"/>
            <a:ext cx="6819900" cy="3770263"/>
          </a:xfrm>
          <a:prstGeom prst="rect">
            <a:avLst/>
          </a:prstGeom>
        </p:spPr>
        <p:txBody>
          <a:bodyPr wrap="square">
            <a:spAutoFit/>
          </a:bodyPr>
          <a:lstStyle/>
          <a:p>
            <a:pPr>
              <a:spcAft>
                <a:spcPts val="1800"/>
              </a:spcAft>
            </a:pPr>
            <a:r>
              <a:rPr lang="en-US" sz="2800" u="sng" dirty="0"/>
              <a:t>IRC § 704 Partner’s distributive share</a:t>
            </a:r>
          </a:p>
          <a:p>
            <a:pPr marL="285750"/>
            <a:r>
              <a:rPr lang="en-US" sz="2800" b="1" dirty="0"/>
              <a:t>(a) Effect of partnership agreement </a:t>
            </a:r>
          </a:p>
          <a:p>
            <a:pPr marL="628650" algn="just"/>
            <a:r>
              <a:rPr lang="en-US" sz="2800" dirty="0"/>
              <a:t>A partner’s distributive share of income, gain, loss, deduction, or credit shall, except as otherwise provided in this chapter, </a:t>
            </a:r>
            <a:r>
              <a:rPr lang="en-US" sz="2800" b="1" i="1" dirty="0">
                <a:solidFill>
                  <a:srgbClr val="FFFF00"/>
                </a:solidFill>
              </a:rPr>
              <a:t>be determined by the partnership agreement. </a:t>
            </a:r>
          </a:p>
        </p:txBody>
      </p:sp>
      <p:sp>
        <p:nvSpPr>
          <p:cNvPr id="10" name="TextBox 9"/>
          <p:cNvSpPr txBox="1"/>
          <p:nvPr/>
        </p:nvSpPr>
        <p:spPr>
          <a:xfrm>
            <a:off x="787400" y="314055"/>
            <a:ext cx="7442200" cy="1569660"/>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#7</a:t>
            </a:r>
          </a:p>
          <a:p>
            <a:pPr algn="ctr"/>
            <a:r>
              <a:rPr lang="en-US" sz="2400" b="1" i="1" dirty="0">
                <a:solidFill>
                  <a:srgbClr val="FFFF00"/>
                </a:solidFill>
                <a:latin typeface="Times New Roman" pitchFamily="18" charset="0"/>
                <a:cs typeface="Times New Roman" pitchFamily="18" charset="0"/>
              </a:rPr>
              <a:t>A reminder……..from an earlier slide</a:t>
            </a:r>
          </a:p>
        </p:txBody>
      </p:sp>
    </p:spTree>
    <p:extLst>
      <p:ext uri="{BB962C8B-B14F-4D97-AF65-F5344CB8AC3E}">
        <p14:creationId xmlns:p14="http://schemas.microsoft.com/office/powerpoint/2010/main" val="32486380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75</a:t>
            </a:fld>
            <a:endParaRPr lang="en-US" dirty="0"/>
          </a:p>
        </p:txBody>
      </p:sp>
      <p:sp>
        <p:nvSpPr>
          <p:cNvPr id="6" name="Rectangle 5"/>
          <p:cNvSpPr/>
          <p:nvPr/>
        </p:nvSpPr>
        <p:spPr>
          <a:xfrm>
            <a:off x="-1" y="3767251"/>
            <a:ext cx="227677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a:ln w="11430"/>
                <a:solidFill>
                  <a:srgbClr val="FFFF00"/>
                </a:solidFill>
                <a:effectLst>
                  <a:outerShdw blurRad="50800" dist="39000" dir="5460000" algn="tl">
                    <a:srgbClr val="000000">
                      <a:alpha val="38000"/>
                    </a:srgbClr>
                  </a:outerShdw>
                </a:effectLst>
              </a:rPr>
              <a:t>EASY</a:t>
            </a:r>
          </a:p>
          <a:p>
            <a:pPr algn="ctr"/>
            <a:r>
              <a:rPr lang="en-US" sz="2000" b="1" dirty="0">
                <a:ln w="11430"/>
                <a:solidFill>
                  <a:srgbClr val="FFFF00"/>
                </a:solidFill>
                <a:effectLst>
                  <a:outerShdw blurRad="50800" dist="39000" dir="5460000" algn="tl">
                    <a:srgbClr val="000000">
                      <a:alpha val="38000"/>
                    </a:srgbClr>
                  </a:outerShdw>
                </a:effectLst>
              </a:rPr>
              <a:t>“ALLOCATIONS”</a:t>
            </a:r>
            <a:endParaRPr lang="en-US" sz="2000" b="1" cap="none" spc="0" dirty="0">
              <a:ln w="11430"/>
              <a:solidFill>
                <a:srgbClr val="FFFF00"/>
              </a:solidFill>
              <a:effectLst>
                <a:outerShdw blurRad="50800" dist="39000" dir="5460000" algn="tl">
                  <a:srgbClr val="000000">
                    <a:alpha val="38000"/>
                  </a:srgbClr>
                </a:outerShdw>
              </a:effectLst>
            </a:endParaRPr>
          </a:p>
        </p:txBody>
      </p:sp>
      <p:sp>
        <p:nvSpPr>
          <p:cNvPr id="9" name="Oval Callout 8"/>
          <p:cNvSpPr/>
          <p:nvPr/>
        </p:nvSpPr>
        <p:spPr>
          <a:xfrm>
            <a:off x="429651" y="2606560"/>
            <a:ext cx="1417472" cy="949706"/>
          </a:xfrm>
          <a:prstGeom prst="wedgeEllipseCallout">
            <a:avLst>
              <a:gd name="adj1" fmla="val 4724"/>
              <a:gd name="adj2" fmla="val 5116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3</a:t>
            </a:r>
          </a:p>
        </p:txBody>
      </p:sp>
      <p:sp>
        <p:nvSpPr>
          <p:cNvPr id="2" name="Rectangle 1"/>
          <p:cNvSpPr/>
          <p:nvPr/>
        </p:nvSpPr>
        <p:spPr>
          <a:xfrm>
            <a:off x="2686050" y="2451506"/>
            <a:ext cx="5943600" cy="3154710"/>
          </a:xfrm>
          <a:prstGeom prst="rect">
            <a:avLst/>
          </a:prstGeom>
        </p:spPr>
        <p:txBody>
          <a:bodyPr wrap="square">
            <a:spAutoFit/>
          </a:bodyPr>
          <a:lstStyle/>
          <a:p>
            <a:pPr algn="just">
              <a:spcAft>
                <a:spcPts val="1800"/>
              </a:spcAft>
            </a:pPr>
            <a:r>
              <a:rPr lang="en-US" sz="2800" dirty="0"/>
              <a:t>IRC § 704(a) appears to imply that partners have the ability to allocate tax results in any manner they choose as long as it is written in the partnership agreement.</a:t>
            </a:r>
          </a:p>
          <a:p>
            <a:pPr algn="ctr">
              <a:spcAft>
                <a:spcPts val="1800"/>
              </a:spcAft>
            </a:pPr>
            <a:r>
              <a:rPr lang="en-US" sz="4400" b="1" i="1" dirty="0">
                <a:solidFill>
                  <a:srgbClr val="FFFF00"/>
                </a:solidFill>
              </a:rPr>
              <a:t>NOT SO!</a:t>
            </a:r>
          </a:p>
        </p:txBody>
      </p:sp>
      <p:sp>
        <p:nvSpPr>
          <p:cNvPr id="10" name="TextBox 9"/>
          <p:cNvSpPr txBox="1"/>
          <p:nvPr/>
        </p:nvSpPr>
        <p:spPr>
          <a:xfrm>
            <a:off x="787400" y="314055"/>
            <a:ext cx="7442200" cy="1569660"/>
          </a:xfrm>
          <a:prstGeom prst="rect">
            <a:avLst/>
          </a:prstGeom>
          <a:noFill/>
        </p:spPr>
        <p:txBody>
          <a:bodyPr wrap="square" rtlCol="0">
            <a:spAutoFit/>
          </a:bodyPr>
          <a:lstStyle/>
          <a:p>
            <a:pPr algn="ctr"/>
            <a:r>
              <a:rPr lang="en-US" sz="7200" b="1" i="1" dirty="0">
                <a:solidFill>
                  <a:srgbClr val="FFFF00"/>
                </a:solidFill>
                <a:latin typeface="Times New Roman" pitchFamily="18" charset="0"/>
                <a:cs typeface="Times New Roman" pitchFamily="18" charset="0"/>
              </a:rPr>
              <a:t>Deadly Sin #7</a:t>
            </a:r>
          </a:p>
          <a:p>
            <a:pPr algn="ctr"/>
            <a:r>
              <a:rPr lang="en-US" sz="2400" b="1" i="1" dirty="0">
                <a:solidFill>
                  <a:srgbClr val="FFFF00"/>
                </a:solidFill>
                <a:latin typeface="Times New Roman" pitchFamily="18" charset="0"/>
                <a:cs typeface="Times New Roman" pitchFamily="18" charset="0"/>
              </a:rPr>
              <a:t>A reminder……..from an earlier slide</a:t>
            </a:r>
          </a:p>
        </p:txBody>
      </p:sp>
    </p:spTree>
    <p:extLst>
      <p:ext uri="{BB962C8B-B14F-4D97-AF65-F5344CB8AC3E}">
        <p14:creationId xmlns:p14="http://schemas.microsoft.com/office/powerpoint/2010/main" val="35823116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76</a:t>
            </a:fld>
            <a:endParaRPr lang="en-US" dirty="0"/>
          </a:p>
        </p:txBody>
      </p:sp>
      <p:sp>
        <p:nvSpPr>
          <p:cNvPr id="10" name="TextBox 9"/>
          <p:cNvSpPr txBox="1"/>
          <p:nvPr/>
        </p:nvSpPr>
        <p:spPr>
          <a:xfrm>
            <a:off x="787400" y="768350"/>
            <a:ext cx="7442200" cy="1015663"/>
          </a:xfrm>
          <a:prstGeom prst="rect">
            <a:avLst/>
          </a:prstGeom>
          <a:noFill/>
        </p:spPr>
        <p:txBody>
          <a:bodyPr wrap="square" rtlCol="0">
            <a:spAutoFit/>
          </a:bodyPr>
          <a:lstStyle/>
          <a:p>
            <a:pPr algn="ctr"/>
            <a:r>
              <a:rPr lang="en-US" sz="6000" b="1" i="1" dirty="0">
                <a:solidFill>
                  <a:srgbClr val="FFFF00"/>
                </a:solidFill>
                <a:latin typeface="Times New Roman" pitchFamily="18" charset="0"/>
                <a:cs typeface="Times New Roman" pitchFamily="18" charset="0"/>
              </a:rPr>
              <a:t>Deadly Sin #7</a:t>
            </a:r>
          </a:p>
        </p:txBody>
      </p:sp>
      <p:sp>
        <p:nvSpPr>
          <p:cNvPr id="11" name="Rectangle 10"/>
          <p:cNvSpPr/>
          <p:nvPr/>
        </p:nvSpPr>
        <p:spPr>
          <a:xfrm>
            <a:off x="628650" y="2159000"/>
            <a:ext cx="8153399" cy="3416320"/>
          </a:xfrm>
          <a:prstGeom prst="rect">
            <a:avLst/>
          </a:prstGeom>
        </p:spPr>
        <p:txBody>
          <a:bodyPr wrap="square">
            <a:spAutoFit/>
          </a:bodyPr>
          <a:lstStyle/>
          <a:p>
            <a:pPr marL="0" indent="0" algn="just"/>
            <a:r>
              <a:rPr lang="en-US" sz="3600" u="sng" dirty="0"/>
              <a:t>The ability to make special allocations is dependent on compliance with special rules…….</a:t>
            </a:r>
          </a:p>
          <a:p>
            <a:pPr marL="0" indent="0" algn="ctr"/>
            <a:endParaRPr lang="en-US" sz="3600" i="1" u="sng" dirty="0">
              <a:solidFill>
                <a:srgbClr val="FFFF00"/>
              </a:solidFill>
            </a:endParaRPr>
          </a:p>
          <a:p>
            <a:pPr marL="0" indent="0" algn="ctr"/>
            <a:r>
              <a:rPr lang="en-US" sz="3600" b="1" i="1" u="sng" dirty="0">
                <a:solidFill>
                  <a:srgbClr val="FFFF00"/>
                </a:solidFill>
              </a:rPr>
              <a:t>The “Substantial Economic</a:t>
            </a:r>
          </a:p>
          <a:p>
            <a:pPr marL="0" indent="0" algn="ctr"/>
            <a:r>
              <a:rPr lang="en-US" sz="3600" b="1" i="1" u="sng" dirty="0">
                <a:solidFill>
                  <a:srgbClr val="FFFF00"/>
                </a:solidFill>
              </a:rPr>
              <a:t>Effect” rules</a:t>
            </a:r>
          </a:p>
        </p:txBody>
      </p:sp>
    </p:spTree>
    <p:extLst>
      <p:ext uri="{BB962C8B-B14F-4D97-AF65-F5344CB8AC3E}">
        <p14:creationId xmlns:p14="http://schemas.microsoft.com/office/powerpoint/2010/main" val="15608581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77</a:t>
            </a:fld>
            <a:endParaRPr lang="en-US" dirty="0"/>
          </a:p>
        </p:txBody>
      </p:sp>
      <p:sp>
        <p:nvSpPr>
          <p:cNvPr id="10" name="TextBox 9"/>
          <p:cNvSpPr txBox="1"/>
          <p:nvPr/>
        </p:nvSpPr>
        <p:spPr>
          <a:xfrm>
            <a:off x="787400" y="609768"/>
            <a:ext cx="7442200" cy="1015663"/>
          </a:xfrm>
          <a:prstGeom prst="rect">
            <a:avLst/>
          </a:prstGeom>
          <a:noFill/>
        </p:spPr>
        <p:txBody>
          <a:bodyPr wrap="square" rtlCol="0">
            <a:spAutoFit/>
          </a:bodyPr>
          <a:lstStyle/>
          <a:p>
            <a:pPr algn="ctr"/>
            <a:r>
              <a:rPr lang="en-US" sz="6000" b="1" i="1" dirty="0">
                <a:solidFill>
                  <a:srgbClr val="FFFF00"/>
                </a:solidFill>
                <a:latin typeface="Times New Roman" pitchFamily="18" charset="0"/>
                <a:cs typeface="Times New Roman" pitchFamily="18" charset="0"/>
              </a:rPr>
              <a:t>Deadly Sin #7</a:t>
            </a:r>
          </a:p>
        </p:txBody>
      </p:sp>
      <p:sp>
        <p:nvSpPr>
          <p:cNvPr id="11" name="Rectangle 10"/>
          <p:cNvSpPr/>
          <p:nvPr/>
        </p:nvSpPr>
        <p:spPr>
          <a:xfrm>
            <a:off x="552450" y="1772885"/>
            <a:ext cx="8153399" cy="3724096"/>
          </a:xfrm>
          <a:prstGeom prst="rect">
            <a:avLst/>
          </a:prstGeom>
        </p:spPr>
        <p:txBody>
          <a:bodyPr wrap="square">
            <a:spAutoFit/>
          </a:bodyPr>
          <a:lstStyle/>
          <a:p>
            <a:pPr marL="457200" indent="-457200" algn="just">
              <a:spcAft>
                <a:spcPts val="1200"/>
              </a:spcAft>
              <a:buFont typeface="Arial" pitchFamily="34" charset="0"/>
              <a:buChar char="•"/>
            </a:pPr>
            <a:r>
              <a:rPr lang="en-US" sz="3600" dirty="0"/>
              <a:t>The “substantial economic effect” rules occupy several pages in the manual (starting on page 357).</a:t>
            </a:r>
          </a:p>
          <a:p>
            <a:pPr marL="457200" indent="-457200" algn="just">
              <a:spcAft>
                <a:spcPts val="1200"/>
              </a:spcAft>
              <a:buFont typeface="Arial" pitchFamily="34" charset="0"/>
              <a:buChar char="•"/>
            </a:pPr>
            <a:r>
              <a:rPr lang="en-US" sz="3600" dirty="0"/>
              <a:t>The subject is tedious and complex.</a:t>
            </a:r>
          </a:p>
          <a:p>
            <a:pPr marL="457200" indent="-457200" algn="just">
              <a:buFont typeface="Arial" pitchFamily="34" charset="0"/>
              <a:buChar char="•"/>
            </a:pPr>
            <a:r>
              <a:rPr lang="en-US" sz="3600" dirty="0"/>
              <a:t>Many seminars spend far too much time on this subject!</a:t>
            </a:r>
          </a:p>
        </p:txBody>
      </p:sp>
    </p:spTree>
    <p:extLst>
      <p:ext uri="{BB962C8B-B14F-4D97-AF65-F5344CB8AC3E}">
        <p14:creationId xmlns:p14="http://schemas.microsoft.com/office/powerpoint/2010/main" val="15608581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78</a:t>
            </a:fld>
            <a:endParaRPr lang="en-US" dirty="0"/>
          </a:p>
        </p:txBody>
      </p:sp>
      <p:sp>
        <p:nvSpPr>
          <p:cNvPr id="10" name="TextBox 9"/>
          <p:cNvSpPr txBox="1"/>
          <p:nvPr/>
        </p:nvSpPr>
        <p:spPr>
          <a:xfrm>
            <a:off x="787400" y="568231"/>
            <a:ext cx="7442200" cy="1015663"/>
          </a:xfrm>
          <a:prstGeom prst="rect">
            <a:avLst/>
          </a:prstGeom>
          <a:noFill/>
        </p:spPr>
        <p:txBody>
          <a:bodyPr wrap="square" rtlCol="0">
            <a:spAutoFit/>
          </a:bodyPr>
          <a:lstStyle/>
          <a:p>
            <a:pPr algn="ctr"/>
            <a:r>
              <a:rPr lang="en-US" sz="6000" b="1" i="1" dirty="0">
                <a:solidFill>
                  <a:srgbClr val="FFFF00"/>
                </a:solidFill>
                <a:latin typeface="Times New Roman" pitchFamily="18" charset="0"/>
                <a:cs typeface="Times New Roman" pitchFamily="18" charset="0"/>
              </a:rPr>
              <a:t>Deadly Sin #7</a:t>
            </a:r>
          </a:p>
        </p:txBody>
      </p:sp>
      <p:sp>
        <p:nvSpPr>
          <p:cNvPr id="11" name="Rectangle 10"/>
          <p:cNvSpPr/>
          <p:nvPr/>
        </p:nvSpPr>
        <p:spPr>
          <a:xfrm>
            <a:off x="552449" y="1764963"/>
            <a:ext cx="8153399" cy="4278094"/>
          </a:xfrm>
          <a:prstGeom prst="rect">
            <a:avLst/>
          </a:prstGeom>
        </p:spPr>
        <p:txBody>
          <a:bodyPr wrap="square">
            <a:spAutoFit/>
          </a:bodyPr>
          <a:lstStyle/>
          <a:p>
            <a:pPr marL="400050" indent="-400050" algn="just">
              <a:spcAft>
                <a:spcPts val="1200"/>
              </a:spcAft>
              <a:buFont typeface="Arial" pitchFamily="34" charset="0"/>
              <a:buChar char="•"/>
            </a:pPr>
            <a:r>
              <a:rPr lang="en-US" sz="3600" dirty="0"/>
              <a:t>Best solution?</a:t>
            </a:r>
          </a:p>
          <a:p>
            <a:pPr marL="800100" indent="-285750" algn="just">
              <a:spcAft>
                <a:spcPts val="1200"/>
              </a:spcAft>
              <a:buFont typeface="Arial" pitchFamily="34" charset="0"/>
              <a:buChar char="•"/>
            </a:pPr>
            <a:r>
              <a:rPr lang="en-US" sz="3600" dirty="0"/>
              <a:t>Don’t take on clients that are doing special allocations!</a:t>
            </a:r>
          </a:p>
          <a:p>
            <a:pPr marL="800100" indent="-285750" algn="just">
              <a:spcAft>
                <a:spcPts val="1200"/>
              </a:spcAft>
              <a:buFont typeface="Arial" pitchFamily="34" charset="0"/>
              <a:buChar char="•"/>
            </a:pPr>
            <a:r>
              <a:rPr lang="en-US" sz="3600" dirty="0">
                <a:solidFill>
                  <a:srgbClr val="FFFF00"/>
                </a:solidFill>
              </a:rPr>
              <a:t>Remember, if the partnership is NOT doing special allocations we do NOT care about the “substantial economic effect” rules!</a:t>
            </a:r>
          </a:p>
        </p:txBody>
      </p:sp>
    </p:spTree>
    <p:extLst>
      <p:ext uri="{BB962C8B-B14F-4D97-AF65-F5344CB8AC3E}">
        <p14:creationId xmlns:p14="http://schemas.microsoft.com/office/powerpoint/2010/main" val="15608581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2"/>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E307DDDE-4012-4117-BB55-BB02E4F16376}" type="slidenum">
              <a:rPr kumimoji="0" lang="en-US" sz="1000" b="0" i="0" u="none" strike="noStrike" kern="1200" cap="none" spc="0" normalizeH="0" baseline="0" noProof="0" smtClean="0">
                <a:ln>
                  <a:noFill/>
                </a:ln>
                <a:solidFill>
                  <a:prstClr val="white"/>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79</a:t>
            </a:fld>
            <a:endParaRPr kumimoji="0" lang="en-US" sz="1000" b="0" i="0" u="none" strike="noStrike" kern="1200" cap="none" spc="0" normalizeH="0" baseline="0" noProof="0" dirty="0">
              <a:ln>
                <a:noFill/>
              </a:ln>
              <a:solidFill>
                <a:prstClr val="white"/>
              </a:solidFill>
              <a:effectLst/>
              <a:uLnTx/>
              <a:uFillTx/>
              <a:latin typeface="Arial" charset="0"/>
              <a:ea typeface="+mn-ea"/>
              <a:cs typeface="+mn-cs"/>
            </a:endParaRPr>
          </a:p>
        </p:txBody>
      </p:sp>
      <p:sp>
        <p:nvSpPr>
          <p:cNvPr id="7" name="Title 1">
            <a:extLst>
              <a:ext uri="{FF2B5EF4-FFF2-40B4-BE49-F238E27FC236}">
                <a16:creationId xmlns:a16="http://schemas.microsoft.com/office/drawing/2014/main" id="{0D94FE57-E7FC-4D89-960C-891C9ED112DC}"/>
              </a:ext>
            </a:extLst>
          </p:cNvPr>
          <p:cNvSpPr>
            <a:spLocks noGrp="1"/>
          </p:cNvSpPr>
          <p:nvPr>
            <p:ph type="title"/>
          </p:nvPr>
        </p:nvSpPr>
        <p:spPr>
          <a:xfrm>
            <a:off x="946404" y="616375"/>
            <a:ext cx="7251192" cy="1110151"/>
          </a:xfrm>
        </p:spPr>
        <p:txBody>
          <a:bodyPr/>
          <a:lstStyle/>
          <a:p>
            <a:pPr algn="just"/>
            <a:r>
              <a:rPr lang="en-US" sz="3600" b="1" u="sng" dirty="0"/>
              <a:t>These deadly sins…</a:t>
            </a:r>
          </a:p>
        </p:txBody>
      </p:sp>
      <p:sp>
        <p:nvSpPr>
          <p:cNvPr id="3" name="TextBox 2">
            <a:extLst>
              <a:ext uri="{FF2B5EF4-FFF2-40B4-BE49-F238E27FC236}">
                <a16:creationId xmlns:a16="http://schemas.microsoft.com/office/drawing/2014/main" id="{E17391FD-D0B1-4EE3-B0BA-09E9739D0EB8}"/>
              </a:ext>
            </a:extLst>
          </p:cNvPr>
          <p:cNvSpPr txBox="1"/>
          <p:nvPr/>
        </p:nvSpPr>
        <p:spPr>
          <a:xfrm>
            <a:off x="985266" y="1961886"/>
            <a:ext cx="7173468" cy="2708434"/>
          </a:xfrm>
          <a:prstGeom prst="rect">
            <a:avLst/>
          </a:prstGeom>
          <a:noFill/>
        </p:spPr>
        <p:txBody>
          <a:bodyPr wrap="square" rtlCol="0">
            <a:spAutoFit/>
          </a:bodyPr>
          <a:lstStyle/>
          <a:p>
            <a:pPr marL="514350" marR="0" lvl="0" indent="-514350" algn="l" defTabSz="914400" rtl="0" eaLnBrk="1" fontAlgn="base" latinLnBrk="0" hangingPunct="1">
              <a:lnSpc>
                <a:spcPct val="100000"/>
              </a:lnSpc>
              <a:spcBef>
                <a:spcPct val="0"/>
              </a:spcBef>
              <a:spcAft>
                <a:spcPts val="1200"/>
              </a:spcAft>
              <a:buClrTx/>
              <a:buSzTx/>
              <a:buFont typeface="+mj-lt"/>
              <a:buAutoNum type="alphaUcPeriod"/>
              <a:tabLst/>
              <a:defRPr/>
            </a:pPr>
            <a:r>
              <a:rPr kumimoji="0" lang="en-US" sz="2800" b="0" i="0" u="none" strike="noStrike" kern="1200" cap="none" spc="0" normalizeH="0" baseline="0" noProof="0" dirty="0">
                <a:ln>
                  <a:noFill/>
                </a:ln>
                <a:solidFill>
                  <a:prstClr val="black"/>
                </a:solidFill>
                <a:effectLst/>
                <a:uLnTx/>
                <a:uFillTx/>
                <a:latin typeface="Arial" charset="0"/>
                <a:ea typeface="+mn-ea"/>
                <a:cs typeface="Arial" charset="0"/>
              </a:rPr>
              <a:t>Are deadly</a:t>
            </a:r>
          </a:p>
          <a:p>
            <a:pPr marL="514350" marR="0" lvl="0" indent="-514350" algn="l" defTabSz="914400" rtl="0" eaLnBrk="1" fontAlgn="base" latinLnBrk="0" hangingPunct="1">
              <a:lnSpc>
                <a:spcPct val="100000"/>
              </a:lnSpc>
              <a:spcBef>
                <a:spcPct val="0"/>
              </a:spcBef>
              <a:spcAft>
                <a:spcPts val="1200"/>
              </a:spcAft>
              <a:buClrTx/>
              <a:buSzTx/>
              <a:buFont typeface="+mj-lt"/>
              <a:buAutoNum type="alphaUcPeriod"/>
              <a:tabLst/>
              <a:defRPr/>
            </a:pPr>
            <a:r>
              <a:rPr kumimoji="0" lang="en-US" sz="2800" b="0" i="0" u="none" strike="noStrike" kern="1200" cap="none" spc="0" normalizeH="0" baseline="0" noProof="0" dirty="0">
                <a:ln>
                  <a:noFill/>
                </a:ln>
                <a:solidFill>
                  <a:prstClr val="black"/>
                </a:solidFill>
                <a:effectLst/>
                <a:uLnTx/>
                <a:uFillTx/>
                <a:latin typeface="Arial" charset="0"/>
                <a:ea typeface="+mn-ea"/>
                <a:cs typeface="Arial" charset="0"/>
              </a:rPr>
              <a:t>Are very inconsiderate of Congress to put into law</a:t>
            </a:r>
          </a:p>
          <a:p>
            <a:pPr marL="514350" marR="0" lvl="0" indent="-514350" algn="l" defTabSz="914400" rtl="0" eaLnBrk="1" fontAlgn="base" latinLnBrk="0" hangingPunct="1">
              <a:lnSpc>
                <a:spcPct val="100000"/>
              </a:lnSpc>
              <a:spcBef>
                <a:spcPct val="0"/>
              </a:spcBef>
              <a:spcAft>
                <a:spcPts val="1200"/>
              </a:spcAft>
              <a:buClrTx/>
              <a:buSzTx/>
              <a:buFont typeface="+mj-lt"/>
              <a:buAutoNum type="alphaUcPeriod"/>
              <a:tabLst/>
              <a:defRPr/>
            </a:pPr>
            <a:r>
              <a:rPr kumimoji="0" lang="en-US" sz="2800" b="0" i="0" u="none" strike="noStrike" kern="1200" cap="none" spc="0" normalizeH="0" baseline="0" noProof="0" dirty="0">
                <a:ln>
                  <a:noFill/>
                </a:ln>
                <a:solidFill>
                  <a:prstClr val="black"/>
                </a:solidFill>
                <a:effectLst/>
                <a:uLnTx/>
                <a:uFillTx/>
                <a:latin typeface="Arial" charset="0"/>
                <a:ea typeface="+mn-ea"/>
                <a:cs typeface="Arial" charset="0"/>
              </a:rPr>
              <a:t>Will NOT make taxes great again</a:t>
            </a:r>
          </a:p>
          <a:p>
            <a:pPr marL="514350" marR="0" lvl="0" indent="-514350" algn="l" defTabSz="914400" rtl="0" eaLnBrk="1" fontAlgn="base" latinLnBrk="0" hangingPunct="1">
              <a:lnSpc>
                <a:spcPct val="100000"/>
              </a:lnSpc>
              <a:spcBef>
                <a:spcPct val="0"/>
              </a:spcBef>
              <a:spcAft>
                <a:spcPts val="1200"/>
              </a:spcAft>
              <a:buClrTx/>
              <a:buSzTx/>
              <a:buFont typeface="+mj-lt"/>
              <a:buAutoNum type="alphaUcPeriod"/>
              <a:tabLst/>
              <a:defRPr/>
            </a:pPr>
            <a:r>
              <a:rPr kumimoji="0" lang="en-US" sz="2800" b="0" i="0" u="none" strike="noStrike" kern="1200" cap="none" spc="0" normalizeH="0" baseline="0" noProof="0" dirty="0">
                <a:ln>
                  <a:noFill/>
                </a:ln>
                <a:solidFill>
                  <a:prstClr val="black"/>
                </a:solidFill>
                <a:effectLst/>
                <a:uLnTx/>
                <a:uFillTx/>
                <a:latin typeface="Arial" charset="0"/>
                <a:ea typeface="+mn-ea"/>
                <a:cs typeface="Arial" charset="0"/>
              </a:rPr>
              <a:t>All of the above</a:t>
            </a:r>
          </a:p>
        </p:txBody>
      </p:sp>
    </p:spTree>
    <p:extLst>
      <p:ext uri="{BB962C8B-B14F-4D97-AF65-F5344CB8AC3E}">
        <p14:creationId xmlns:p14="http://schemas.microsoft.com/office/powerpoint/2010/main" val="3335540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8</a:t>
            </a:fld>
            <a:endParaRPr lang="en-US" dirty="0"/>
          </a:p>
        </p:txBody>
      </p:sp>
      <p:sp>
        <p:nvSpPr>
          <p:cNvPr id="13" name="Oval Callout 12"/>
          <p:cNvSpPr/>
          <p:nvPr/>
        </p:nvSpPr>
        <p:spPr>
          <a:xfrm>
            <a:off x="175904" y="1931938"/>
            <a:ext cx="1367146" cy="915988"/>
          </a:xfrm>
          <a:prstGeom prst="wedgeEllipseCallout">
            <a:avLst>
              <a:gd name="adj1" fmla="val 24755"/>
              <a:gd name="adj2" fmla="val 4394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2</a:t>
            </a:r>
          </a:p>
        </p:txBody>
      </p:sp>
      <p:sp>
        <p:nvSpPr>
          <p:cNvPr id="9"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 name="Rectangle 1"/>
          <p:cNvSpPr/>
          <p:nvPr/>
        </p:nvSpPr>
        <p:spPr>
          <a:xfrm>
            <a:off x="1992312" y="1649066"/>
            <a:ext cx="6210300" cy="4093428"/>
          </a:xfrm>
          <a:prstGeom prst="rect">
            <a:avLst/>
          </a:prstGeom>
        </p:spPr>
        <p:txBody>
          <a:bodyPr wrap="square">
            <a:spAutoFit/>
          </a:bodyPr>
          <a:lstStyle/>
          <a:p>
            <a:pPr marL="457200" indent="-457200" algn="just">
              <a:spcAft>
                <a:spcPts val="1200"/>
              </a:spcAft>
            </a:pPr>
            <a:r>
              <a:rPr lang="en-US" sz="2400" u="sng" dirty="0"/>
              <a:t>IRC § 731 Extent of recognition of gain or loss on distribution</a:t>
            </a:r>
          </a:p>
          <a:p>
            <a:pPr marL="628650" indent="-457200" algn="just">
              <a:spcAft>
                <a:spcPts val="1200"/>
              </a:spcAft>
            </a:pPr>
            <a:r>
              <a:rPr lang="en-US" sz="2400" dirty="0"/>
              <a:t>(a) </a:t>
            </a:r>
            <a:r>
              <a:rPr lang="en-US" sz="2400" b="1" u="sng" dirty="0"/>
              <a:t>Partners. </a:t>
            </a:r>
            <a:r>
              <a:rPr lang="en-US" sz="2400" b="1" dirty="0"/>
              <a:t> </a:t>
            </a:r>
            <a:r>
              <a:rPr lang="en-US" sz="2400" dirty="0"/>
              <a:t>In the case of a distribution by a partnership to a partner— </a:t>
            </a:r>
          </a:p>
          <a:p>
            <a:pPr marL="800100" algn="just"/>
            <a:r>
              <a:rPr lang="en-US" sz="2400" dirty="0"/>
              <a:t>(1) </a:t>
            </a:r>
            <a:r>
              <a:rPr lang="en-US" sz="2400" b="1" i="1" dirty="0">
                <a:solidFill>
                  <a:srgbClr val="FFFF00"/>
                </a:solidFill>
              </a:rPr>
              <a:t>gain shall not be recognized to such partner</a:t>
            </a:r>
            <a:r>
              <a:rPr lang="en-US" sz="2400" dirty="0"/>
              <a:t>, except to the extent that any money distributed exceeds the adjusted basis of such partner’s interest in the partnership immediately before the distribution, and </a:t>
            </a:r>
          </a:p>
        </p:txBody>
      </p:sp>
      <p:sp>
        <p:nvSpPr>
          <p:cNvPr id="10" name="Rectangle 9"/>
          <p:cNvSpPr/>
          <p:nvPr/>
        </p:nvSpPr>
        <p:spPr>
          <a:xfrm>
            <a:off x="241091" y="2886898"/>
            <a:ext cx="1301959"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solidFill>
                  <a:srgbClr val="FFFF00"/>
                </a:solidFill>
                <a:effectLst>
                  <a:outerShdw blurRad="50800" dist="39000" dir="5460000" algn="tl">
                    <a:srgbClr val="000000">
                      <a:alpha val="38000"/>
                    </a:srgbClr>
                  </a:outerShdw>
                </a:effectLst>
              </a:rPr>
              <a:t>EASY</a:t>
            </a:r>
          </a:p>
          <a:p>
            <a:pPr algn="ctr"/>
            <a:r>
              <a:rPr lang="en-US" sz="2800" b="1" dirty="0">
                <a:ln w="11430"/>
                <a:solidFill>
                  <a:srgbClr val="FFFF00"/>
                </a:solidFill>
                <a:effectLst>
                  <a:outerShdw blurRad="50800" dist="39000" dir="5460000" algn="tl">
                    <a:srgbClr val="000000">
                      <a:alpha val="38000"/>
                    </a:srgbClr>
                  </a:outerShdw>
                </a:effectLst>
              </a:rPr>
              <a:t>“OUT”</a:t>
            </a:r>
            <a:endParaRPr lang="en-US" sz="2800" b="1" cap="none" spc="0" dirty="0">
              <a:ln w="11430"/>
              <a:solidFill>
                <a:srgbClr val="FFFF00"/>
              </a:solidFill>
              <a:effectLst>
                <a:outerShdw blurRad="50800" dist="39000" dir="5460000" algn="tl">
                  <a:srgbClr val="000000">
                    <a:alpha val="38000"/>
                  </a:srgbClr>
                </a:outerShdw>
              </a:effectLst>
            </a:endParaRPr>
          </a:p>
        </p:txBody>
      </p:sp>
      <p:sp>
        <p:nvSpPr>
          <p:cNvPr id="3" name="Cloud Callout 2"/>
          <p:cNvSpPr/>
          <p:nvPr/>
        </p:nvSpPr>
        <p:spPr>
          <a:xfrm rot="20808277">
            <a:off x="310941" y="5200650"/>
            <a:ext cx="1955798" cy="838199"/>
          </a:xfrm>
          <a:prstGeom prst="cloudCallout">
            <a:avLst>
              <a:gd name="adj1" fmla="val 69427"/>
              <a:gd name="adj2" fmla="val -694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rPr>
              <a:t>DIEB</a:t>
            </a:r>
          </a:p>
        </p:txBody>
      </p:sp>
    </p:spTree>
    <p:extLst>
      <p:ext uri="{BB962C8B-B14F-4D97-AF65-F5344CB8AC3E}">
        <p14:creationId xmlns:p14="http://schemas.microsoft.com/office/powerpoint/2010/main" val="40580026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80</a:t>
            </a:fld>
            <a:endParaRPr lang="en-US" dirty="0"/>
          </a:p>
        </p:txBody>
      </p:sp>
      <p:sp>
        <p:nvSpPr>
          <p:cNvPr id="4" name="Content Placeholder 3"/>
          <p:cNvSpPr>
            <a:spLocks noGrp="1"/>
          </p:cNvSpPr>
          <p:nvPr>
            <p:ph idx="1"/>
          </p:nvPr>
        </p:nvSpPr>
        <p:spPr>
          <a:xfrm>
            <a:off x="914400" y="1633538"/>
            <a:ext cx="7315200" cy="3319462"/>
          </a:xfrm>
        </p:spPr>
        <p:txBody>
          <a:bodyPr/>
          <a:lstStyle/>
          <a:p>
            <a:pPr marL="46037" indent="0" algn="ctr">
              <a:buNone/>
            </a:pPr>
            <a:r>
              <a:rPr lang="en-US" sz="6600" dirty="0">
                <a:latin typeface="Times New Roman" pitchFamily="18" charset="0"/>
                <a:cs typeface="Times New Roman" pitchFamily="18" charset="0"/>
              </a:rPr>
              <a:t>I sincerely hope you have enjoyed your visit with…..</a:t>
            </a:r>
          </a:p>
        </p:txBody>
      </p:sp>
    </p:spTree>
    <p:extLst>
      <p:ext uri="{BB962C8B-B14F-4D97-AF65-F5344CB8AC3E}">
        <p14:creationId xmlns:p14="http://schemas.microsoft.com/office/powerpoint/2010/main" val="41151997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81</a:t>
            </a:fld>
            <a:endParaRPr lang="en-US" dirty="0"/>
          </a:p>
        </p:txBody>
      </p:sp>
      <p:sp>
        <p:nvSpPr>
          <p:cNvPr id="8" name="TextBox 7"/>
          <p:cNvSpPr txBox="1"/>
          <p:nvPr/>
        </p:nvSpPr>
        <p:spPr>
          <a:xfrm>
            <a:off x="228600" y="742950"/>
            <a:ext cx="8648700" cy="1200329"/>
          </a:xfrm>
          <a:prstGeom prst="rect">
            <a:avLst/>
          </a:prstGeom>
          <a:noFill/>
        </p:spPr>
        <p:txBody>
          <a:bodyPr wrap="square" rtlCol="0">
            <a:spAutoFit/>
          </a:bodyPr>
          <a:lstStyle/>
          <a:p>
            <a:pPr algn="ctr"/>
            <a:r>
              <a:rPr lang="en-US" sz="7200" b="1" dirty="0">
                <a:solidFill>
                  <a:srgbClr val="FFFF00"/>
                </a:solidFill>
                <a:latin typeface="Viner Hand ITC" panose="03070502030502020203" pitchFamily="66" charset="0"/>
                <a:cs typeface="Times New Roman" pitchFamily="18" charset="0"/>
              </a:rPr>
              <a:t>The 7 Deadly Sins</a:t>
            </a:r>
          </a:p>
        </p:txBody>
      </p:sp>
      <p:pic>
        <p:nvPicPr>
          <p:cNvPr id="6" name="Picture 9" descr="http://cdn2.whatchristianswanttoknow.com/wp-content/uploads/2012/03/Seven-Deadly-Si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3700" y="2144538"/>
            <a:ext cx="5924550" cy="3954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56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5000"/>
              </a:schemeClr>
            </a:gs>
            <a:gs pos="10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2054" name="Slide Number Placeholder 4"/>
          <p:cNvSpPr>
            <a:spLocks noGrp="1"/>
          </p:cNvSpPr>
          <p:nvPr>
            <p:ph type="sldNum" sz="quarter" idx="11"/>
          </p:nvPr>
        </p:nvSpPr>
        <p:spPr bwMode="auto">
          <a:xfrm>
            <a:off x="8202612" y="6573838"/>
            <a:ext cx="941388" cy="301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307DDDE-4012-4117-BB55-BB02E4F16376}" type="slidenum">
              <a:rPr lang="en-US" smtClean="0"/>
              <a:pPr fontAlgn="base">
                <a:spcBef>
                  <a:spcPct val="0"/>
                </a:spcBef>
                <a:spcAft>
                  <a:spcPct val="0"/>
                </a:spcAft>
                <a:defRPr/>
              </a:pPr>
              <a:t>9</a:t>
            </a:fld>
            <a:endParaRPr lang="en-US" dirty="0"/>
          </a:p>
        </p:txBody>
      </p:sp>
      <p:sp>
        <p:nvSpPr>
          <p:cNvPr id="13" name="Oval Callout 12"/>
          <p:cNvSpPr/>
          <p:nvPr/>
        </p:nvSpPr>
        <p:spPr>
          <a:xfrm>
            <a:off x="175904" y="1931938"/>
            <a:ext cx="1367146" cy="915988"/>
          </a:xfrm>
          <a:prstGeom prst="wedgeEllipseCallout">
            <a:avLst>
              <a:gd name="adj1" fmla="val 24755"/>
              <a:gd name="adj2" fmla="val 4394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2</a:t>
            </a:r>
          </a:p>
        </p:txBody>
      </p:sp>
      <p:sp>
        <p:nvSpPr>
          <p:cNvPr id="9" name="Title 1"/>
          <p:cNvSpPr>
            <a:spLocks noGrp="1"/>
          </p:cNvSpPr>
          <p:nvPr>
            <p:ph type="title"/>
          </p:nvPr>
        </p:nvSpPr>
        <p:spPr>
          <a:xfrm>
            <a:off x="0" y="466725"/>
            <a:ext cx="9144000" cy="625475"/>
          </a:xfrm>
        </p:spPr>
        <p:txBody>
          <a:bodyPr rtlCol="0">
            <a:normAutofit fontScale="90000"/>
          </a:bodyPr>
          <a:lstStyle/>
          <a:p>
            <a:pPr algn="ctr" fontAlgn="auto">
              <a:spcAft>
                <a:spcPts val="0"/>
              </a:spcAft>
              <a:defRPr/>
            </a:pPr>
            <a:r>
              <a:rPr lang="en-US" b="1" u="sng" dirty="0">
                <a:solidFill>
                  <a:schemeClr val="tx1"/>
                </a:solidFill>
                <a:latin typeface="Times New Roman" pitchFamily="18" charset="0"/>
                <a:cs typeface="Times New Roman" pitchFamily="18" charset="0"/>
              </a:rPr>
              <a:t>Partnerships – The 7 Deadly Sins</a:t>
            </a:r>
          </a:p>
        </p:txBody>
      </p:sp>
      <p:sp>
        <p:nvSpPr>
          <p:cNvPr id="2" name="Rectangle 1"/>
          <p:cNvSpPr/>
          <p:nvPr/>
        </p:nvSpPr>
        <p:spPr>
          <a:xfrm>
            <a:off x="1992312" y="1931938"/>
            <a:ext cx="6210300" cy="3062377"/>
          </a:xfrm>
          <a:prstGeom prst="rect">
            <a:avLst/>
          </a:prstGeom>
        </p:spPr>
        <p:txBody>
          <a:bodyPr wrap="square">
            <a:spAutoFit/>
          </a:bodyPr>
          <a:lstStyle/>
          <a:p>
            <a:pPr marL="457200" indent="-457200" algn="just">
              <a:spcAft>
                <a:spcPts val="1800"/>
              </a:spcAft>
            </a:pPr>
            <a:r>
              <a:rPr lang="en-US" sz="2400" u="sng" dirty="0"/>
              <a:t>IRC § 731 Extent of recognition of gain or loss on distribution</a:t>
            </a:r>
          </a:p>
          <a:p>
            <a:pPr marL="742950" indent="-457200" algn="just">
              <a:spcAft>
                <a:spcPts val="1200"/>
              </a:spcAft>
            </a:pPr>
            <a:r>
              <a:rPr lang="en-US" sz="2400" dirty="0"/>
              <a:t>(b) </a:t>
            </a:r>
            <a:r>
              <a:rPr lang="en-US" sz="2400" b="1" u="sng" dirty="0"/>
              <a:t>Partnerships.</a:t>
            </a:r>
            <a:r>
              <a:rPr lang="en-US" sz="2400" b="1" dirty="0"/>
              <a:t> </a:t>
            </a:r>
            <a:r>
              <a:rPr lang="en-US" sz="2400" b="1" i="1" dirty="0">
                <a:solidFill>
                  <a:srgbClr val="FFFF00"/>
                </a:solidFill>
              </a:rPr>
              <a:t>No gain or loss shall be recognized to a partnership</a:t>
            </a:r>
            <a:r>
              <a:rPr lang="en-US" sz="2400" dirty="0"/>
              <a:t> on a distribution to a partner of property, including money. </a:t>
            </a:r>
          </a:p>
          <a:p>
            <a:pPr marL="457200" indent="-457200" algn="just">
              <a:spcAft>
                <a:spcPts val="1200"/>
              </a:spcAft>
            </a:pPr>
            <a:endParaRPr lang="en-US" sz="2400" u="sng" dirty="0"/>
          </a:p>
        </p:txBody>
      </p:sp>
      <p:sp>
        <p:nvSpPr>
          <p:cNvPr id="10" name="Rectangle 9"/>
          <p:cNvSpPr/>
          <p:nvPr/>
        </p:nvSpPr>
        <p:spPr>
          <a:xfrm>
            <a:off x="241091" y="2886898"/>
            <a:ext cx="1301959"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solidFill>
                  <a:srgbClr val="FFFF00"/>
                </a:solidFill>
                <a:effectLst>
                  <a:outerShdw blurRad="50800" dist="39000" dir="5460000" algn="tl">
                    <a:srgbClr val="000000">
                      <a:alpha val="38000"/>
                    </a:srgbClr>
                  </a:outerShdw>
                </a:effectLst>
              </a:rPr>
              <a:t>EASY</a:t>
            </a:r>
          </a:p>
          <a:p>
            <a:pPr algn="ctr"/>
            <a:r>
              <a:rPr lang="en-US" sz="2800" b="1" dirty="0">
                <a:ln w="11430"/>
                <a:solidFill>
                  <a:srgbClr val="FFFF00"/>
                </a:solidFill>
                <a:effectLst>
                  <a:outerShdw blurRad="50800" dist="39000" dir="5460000" algn="tl">
                    <a:srgbClr val="000000">
                      <a:alpha val="38000"/>
                    </a:srgbClr>
                  </a:outerShdw>
                </a:effectLst>
              </a:rPr>
              <a:t>“OUT”</a:t>
            </a:r>
            <a:endParaRPr lang="en-US" sz="2800" b="1" cap="none" spc="0" dirty="0">
              <a:ln w="11430"/>
              <a:solidFill>
                <a:srgbClr val="FFFF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009099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Gray Background Orange White Text">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Black-Gray Background Orange White Text">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Black-Gray Background Orange White Text</Template>
  <TotalTime>0</TotalTime>
  <Words>3748</Words>
  <Application>Microsoft Office PowerPoint</Application>
  <PresentationFormat>On-screen Show (4:3)</PresentationFormat>
  <Paragraphs>461</Paragraphs>
  <Slides>81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81</vt:i4>
      </vt:variant>
    </vt:vector>
  </HeadingPairs>
  <TitlesOfParts>
    <vt:vector size="88" baseType="lpstr">
      <vt:lpstr>Arial</vt:lpstr>
      <vt:lpstr>Calibri</vt:lpstr>
      <vt:lpstr>Times New Roman</vt:lpstr>
      <vt:lpstr>Viner Hand ITC</vt:lpstr>
      <vt:lpstr>Wingdings</vt:lpstr>
      <vt:lpstr>Black-Gray Background Orange White Text</vt:lpstr>
      <vt:lpstr>1_Black-Gray Background Orange White Text</vt:lpstr>
      <vt:lpstr>PowerPoint Presentation</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Partnerships – The 7 Deadly Sins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Regarding the deadly sins…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These deadly sins…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Header Here</dc:title>
  <dc:creator>Mike Gordon</dc:creator>
  <cp:lastModifiedBy>Mike Gordon</cp:lastModifiedBy>
  <cp:revision>150</cp:revision>
  <cp:lastPrinted>2017-09-12T23:12:23Z</cp:lastPrinted>
  <dcterms:created xsi:type="dcterms:W3CDTF">2013-04-12T18:33:42Z</dcterms:created>
  <dcterms:modified xsi:type="dcterms:W3CDTF">2018-09-26T02:44:27Z</dcterms:modified>
</cp:coreProperties>
</file>