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4033" r:id="rId2"/>
    <p:sldMasterId id="2147484062" r:id="rId3"/>
  </p:sldMasterIdLst>
  <p:notesMasterIdLst>
    <p:notesMasterId r:id="rId152"/>
  </p:notesMasterIdLst>
  <p:sldIdLst>
    <p:sldId id="590" r:id="rId4"/>
    <p:sldId id="597" r:id="rId5"/>
    <p:sldId id="929" r:id="rId6"/>
    <p:sldId id="930" r:id="rId7"/>
    <p:sldId id="937" r:id="rId8"/>
    <p:sldId id="931" r:id="rId9"/>
    <p:sldId id="932" r:id="rId10"/>
    <p:sldId id="933" r:id="rId11"/>
    <p:sldId id="934" r:id="rId12"/>
    <p:sldId id="936" r:id="rId13"/>
    <p:sldId id="935" r:id="rId14"/>
    <p:sldId id="943" r:id="rId15"/>
    <p:sldId id="865" r:id="rId16"/>
    <p:sldId id="866" r:id="rId17"/>
    <p:sldId id="867" r:id="rId18"/>
    <p:sldId id="868" r:id="rId19"/>
    <p:sldId id="926" r:id="rId20"/>
    <p:sldId id="869" r:id="rId21"/>
    <p:sldId id="870" r:id="rId22"/>
    <p:sldId id="871" r:id="rId23"/>
    <p:sldId id="872" r:id="rId24"/>
    <p:sldId id="873" r:id="rId25"/>
    <p:sldId id="874" r:id="rId26"/>
    <p:sldId id="875" r:id="rId27"/>
    <p:sldId id="876" r:id="rId28"/>
    <p:sldId id="822" r:id="rId29"/>
    <p:sldId id="823" r:id="rId30"/>
    <p:sldId id="824" r:id="rId31"/>
    <p:sldId id="826" r:id="rId32"/>
    <p:sldId id="827" r:id="rId33"/>
    <p:sldId id="927" r:id="rId34"/>
    <p:sldId id="828" r:id="rId35"/>
    <p:sldId id="829" r:id="rId36"/>
    <p:sldId id="830" r:id="rId37"/>
    <p:sldId id="831" r:id="rId38"/>
    <p:sldId id="897" r:id="rId39"/>
    <p:sldId id="898" r:id="rId40"/>
    <p:sldId id="832" r:id="rId41"/>
    <p:sldId id="751" r:id="rId42"/>
    <p:sldId id="665" r:id="rId43"/>
    <p:sldId id="877" r:id="rId44"/>
    <p:sldId id="878" r:id="rId45"/>
    <p:sldId id="879" r:id="rId46"/>
    <p:sldId id="880" r:id="rId47"/>
    <p:sldId id="925" r:id="rId48"/>
    <p:sldId id="752" r:id="rId49"/>
    <p:sldId id="833" r:id="rId50"/>
    <p:sldId id="938" r:id="rId51"/>
    <p:sldId id="939" r:id="rId52"/>
    <p:sldId id="940" r:id="rId53"/>
    <p:sldId id="941" r:id="rId54"/>
    <p:sldId id="961" r:id="rId55"/>
    <p:sldId id="962" r:id="rId56"/>
    <p:sldId id="881" r:id="rId57"/>
    <p:sldId id="882" r:id="rId58"/>
    <p:sldId id="883" r:id="rId59"/>
    <p:sldId id="834" r:id="rId60"/>
    <p:sldId id="922" r:id="rId61"/>
    <p:sldId id="858" r:id="rId62"/>
    <p:sldId id="859" r:id="rId63"/>
    <p:sldId id="860" r:id="rId64"/>
    <p:sldId id="923" r:id="rId65"/>
    <p:sldId id="861" r:id="rId66"/>
    <p:sldId id="924" r:id="rId67"/>
    <p:sldId id="862" r:id="rId68"/>
    <p:sldId id="863" r:id="rId69"/>
    <p:sldId id="864" r:id="rId70"/>
    <p:sldId id="857" r:id="rId71"/>
    <p:sldId id="835" r:id="rId72"/>
    <p:sldId id="836" r:id="rId73"/>
    <p:sldId id="837" r:id="rId74"/>
    <p:sldId id="838" r:id="rId75"/>
    <p:sldId id="839" r:id="rId76"/>
    <p:sldId id="840" r:id="rId77"/>
    <p:sldId id="841" r:id="rId78"/>
    <p:sldId id="753" r:id="rId79"/>
    <p:sldId id="842" r:id="rId80"/>
    <p:sldId id="942" r:id="rId81"/>
    <p:sldId id="944" r:id="rId82"/>
    <p:sldId id="885" r:id="rId83"/>
    <p:sldId id="886" r:id="rId84"/>
    <p:sldId id="887" r:id="rId85"/>
    <p:sldId id="888" r:id="rId86"/>
    <p:sldId id="889" r:id="rId87"/>
    <p:sldId id="843" r:id="rId88"/>
    <p:sldId id="845" r:id="rId89"/>
    <p:sldId id="846" r:id="rId90"/>
    <p:sldId id="847" r:id="rId91"/>
    <p:sldId id="848" r:id="rId92"/>
    <p:sldId id="849" r:id="rId93"/>
    <p:sldId id="850" r:id="rId94"/>
    <p:sldId id="851" r:id="rId95"/>
    <p:sldId id="792" r:id="rId96"/>
    <p:sldId id="852" r:id="rId97"/>
    <p:sldId id="959" r:id="rId98"/>
    <p:sldId id="960" r:id="rId99"/>
    <p:sldId id="853" r:id="rId100"/>
    <p:sldId id="793" r:id="rId101"/>
    <p:sldId id="854" r:id="rId102"/>
    <p:sldId id="855" r:id="rId103"/>
    <p:sldId id="856" r:id="rId104"/>
    <p:sldId id="891" r:id="rId105"/>
    <p:sldId id="892" r:id="rId106"/>
    <p:sldId id="893" r:id="rId107"/>
    <p:sldId id="894" r:id="rId108"/>
    <p:sldId id="895" r:id="rId109"/>
    <p:sldId id="896" r:id="rId110"/>
    <p:sldId id="799" r:id="rId111"/>
    <p:sldId id="899" r:id="rId112"/>
    <p:sldId id="945" r:id="rId113"/>
    <p:sldId id="946" r:id="rId114"/>
    <p:sldId id="947" r:id="rId115"/>
    <p:sldId id="948" r:id="rId116"/>
    <p:sldId id="949" r:id="rId117"/>
    <p:sldId id="950" r:id="rId118"/>
    <p:sldId id="951" r:id="rId119"/>
    <p:sldId id="952" r:id="rId120"/>
    <p:sldId id="953" r:id="rId121"/>
    <p:sldId id="955" r:id="rId122"/>
    <p:sldId id="954" r:id="rId123"/>
    <p:sldId id="956" r:id="rId124"/>
    <p:sldId id="957" r:id="rId125"/>
    <p:sldId id="958" r:id="rId126"/>
    <p:sldId id="903" r:id="rId127"/>
    <p:sldId id="904" r:id="rId128"/>
    <p:sldId id="900" r:id="rId129"/>
    <p:sldId id="901" r:id="rId130"/>
    <p:sldId id="902" r:id="rId131"/>
    <p:sldId id="801" r:id="rId132"/>
    <p:sldId id="905" r:id="rId133"/>
    <p:sldId id="906" r:id="rId134"/>
    <p:sldId id="907" r:id="rId135"/>
    <p:sldId id="908" r:id="rId136"/>
    <p:sldId id="909" r:id="rId137"/>
    <p:sldId id="910" r:id="rId138"/>
    <p:sldId id="911" r:id="rId139"/>
    <p:sldId id="912" r:id="rId140"/>
    <p:sldId id="913" r:id="rId141"/>
    <p:sldId id="914" r:id="rId142"/>
    <p:sldId id="915" r:id="rId143"/>
    <p:sldId id="916" r:id="rId144"/>
    <p:sldId id="917" r:id="rId145"/>
    <p:sldId id="918" r:id="rId146"/>
    <p:sldId id="919" r:id="rId147"/>
    <p:sldId id="806" r:id="rId148"/>
    <p:sldId id="920" r:id="rId149"/>
    <p:sldId id="921" r:id="rId150"/>
    <p:sldId id="928" r:id="rId151"/>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Arial"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606"/>
    <a:srgbClr val="FF8000"/>
    <a:srgbClr val="EBEBEB"/>
    <a:srgbClr val="A00000"/>
    <a:srgbClr val="4B4B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94660"/>
  </p:normalViewPr>
  <p:slideViewPr>
    <p:cSldViewPr>
      <p:cViewPr varScale="1">
        <p:scale>
          <a:sx n="104" d="100"/>
          <a:sy n="104" d="100"/>
        </p:scale>
        <p:origin x="1800" y="12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viewProps" Target="view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theme" Target="theme/theme1.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slide" Target="slides/slide137.xml"/><Relationship Id="rId145" Type="http://schemas.openxmlformats.org/officeDocument/2006/relationships/slide" Target="slides/slide142.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microsoft.com/office/2015/10/relationships/revisionInfo" Target="revisionInfo.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4099" name="Rectangle 3"/>
          <p:cNvSpPr>
            <a:spLocks noGrp="1" noChangeArrowheads="1"/>
          </p:cNvSpPr>
          <p:nvPr>
            <p:ph type="dt" idx="1"/>
          </p:nvPr>
        </p:nvSpPr>
        <p:spPr bwMode="auto">
          <a:xfrm>
            <a:off x="3956050" y="0"/>
            <a:ext cx="3027363"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8500" y="4410075"/>
            <a:ext cx="5588000" cy="4176713"/>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18563"/>
            <a:ext cx="3027363"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4103" name="Rectangle 7"/>
          <p:cNvSpPr>
            <a:spLocks noGrp="1" noChangeArrowheads="1"/>
          </p:cNvSpPr>
          <p:nvPr>
            <p:ph type="sldNum" sz="quarter" idx="5"/>
          </p:nvPr>
        </p:nvSpPr>
        <p:spPr bwMode="auto">
          <a:xfrm>
            <a:off x="3956050" y="8818563"/>
            <a:ext cx="3027363"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a:defRPr sz="1200">
                <a:latin typeface="Arial" pitchFamily="34" charset="0"/>
                <a:cs typeface="+mn-cs"/>
              </a:defRPr>
            </a:lvl1pPr>
          </a:lstStyle>
          <a:p>
            <a:pPr>
              <a:defRPr/>
            </a:pPr>
            <a:fld id="{BECF0C2E-EEFC-484D-9B3A-3ED664160C4F}" type="slidenum">
              <a:rPr lang="en-US"/>
              <a:pPr>
                <a:defRPr/>
              </a:pPr>
              <a:t>‹#›</a:t>
            </a:fld>
            <a:endParaRPr lang="en-US"/>
          </a:p>
        </p:txBody>
      </p:sp>
    </p:spTree>
    <p:extLst>
      <p:ext uri="{BB962C8B-B14F-4D97-AF65-F5344CB8AC3E}">
        <p14:creationId xmlns:p14="http://schemas.microsoft.com/office/powerpoint/2010/main" val="11967845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ＭＳ Ｐゴシック" charset="0"/>
      </a:defRPr>
    </a:lvl3pPr>
    <a:lvl4pPr marL="13716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ＭＳ Ｐゴシック" charset="0"/>
      </a:defRPr>
    </a:lvl4pPr>
    <a:lvl5pPr marL="18288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ea typeface="ＭＳ Ｐゴシック" charset="-128"/>
            </a:endParaRPr>
          </a:p>
        </p:txBody>
      </p:sp>
      <p:sp>
        <p:nvSpPr>
          <p:cNvPr id="4" name="Slide Number Placeholder 3"/>
          <p:cNvSpPr>
            <a:spLocks noGrp="1"/>
          </p:cNvSpPr>
          <p:nvPr>
            <p:ph type="sldNum" sz="quarter" idx="5"/>
          </p:nvPr>
        </p:nvSpPr>
        <p:spPr/>
        <p:txBody>
          <a:bodyPr/>
          <a:lstStyle>
            <a:lvl1pPr defTabSz="922338" eaLnBrk="0" hangingPunct="0">
              <a:defRPr sz="2400">
                <a:solidFill>
                  <a:schemeClr val="tx1"/>
                </a:solidFill>
                <a:latin typeface="Arial" charset="0"/>
                <a:ea typeface="ＭＳ Ｐゴシック" charset="-128"/>
              </a:defRPr>
            </a:lvl1pPr>
            <a:lvl2pPr marL="742950" indent="-285750" defTabSz="922338" eaLnBrk="0" hangingPunct="0">
              <a:defRPr sz="2400">
                <a:solidFill>
                  <a:schemeClr val="tx1"/>
                </a:solidFill>
                <a:latin typeface="Arial" charset="0"/>
                <a:ea typeface="ＭＳ Ｐゴシック" charset="-128"/>
              </a:defRPr>
            </a:lvl2pPr>
            <a:lvl3pPr marL="1143000" indent="-228600" defTabSz="922338" eaLnBrk="0" hangingPunct="0">
              <a:defRPr sz="2400">
                <a:solidFill>
                  <a:schemeClr val="tx1"/>
                </a:solidFill>
                <a:latin typeface="Arial" charset="0"/>
                <a:ea typeface="ＭＳ Ｐゴシック" charset="-128"/>
              </a:defRPr>
            </a:lvl3pPr>
            <a:lvl4pPr marL="1600200" indent="-228600" defTabSz="922338" eaLnBrk="0" hangingPunct="0">
              <a:defRPr sz="2400">
                <a:solidFill>
                  <a:schemeClr val="tx1"/>
                </a:solidFill>
                <a:latin typeface="Arial" charset="0"/>
                <a:ea typeface="ＭＳ Ｐゴシック" charset="-128"/>
              </a:defRPr>
            </a:lvl4pPr>
            <a:lvl5pPr marL="2057400" indent="-228600" defTabSz="922338" eaLnBrk="0" hangingPunct="0">
              <a:defRPr sz="2400">
                <a:solidFill>
                  <a:schemeClr val="tx1"/>
                </a:solidFill>
                <a:latin typeface="Arial" charset="0"/>
                <a:ea typeface="ＭＳ Ｐゴシック" charset="-128"/>
              </a:defRPr>
            </a:lvl5pPr>
            <a:lvl6pPr marL="2514600" indent="-228600" defTabSz="922338" eaLnBrk="0" fontAlgn="base" hangingPunct="0">
              <a:spcBef>
                <a:spcPct val="50000"/>
              </a:spcBef>
              <a:spcAft>
                <a:spcPct val="0"/>
              </a:spcAft>
              <a:defRPr sz="2400">
                <a:solidFill>
                  <a:schemeClr val="tx1"/>
                </a:solidFill>
                <a:latin typeface="Arial" charset="0"/>
                <a:ea typeface="ＭＳ Ｐゴシック" charset="-128"/>
              </a:defRPr>
            </a:lvl6pPr>
            <a:lvl7pPr marL="2971800" indent="-228600" defTabSz="922338" eaLnBrk="0" fontAlgn="base" hangingPunct="0">
              <a:spcBef>
                <a:spcPct val="50000"/>
              </a:spcBef>
              <a:spcAft>
                <a:spcPct val="0"/>
              </a:spcAft>
              <a:defRPr sz="2400">
                <a:solidFill>
                  <a:schemeClr val="tx1"/>
                </a:solidFill>
                <a:latin typeface="Arial" charset="0"/>
                <a:ea typeface="ＭＳ Ｐゴシック" charset="-128"/>
              </a:defRPr>
            </a:lvl7pPr>
            <a:lvl8pPr marL="3429000" indent="-228600" defTabSz="922338" eaLnBrk="0" fontAlgn="base" hangingPunct="0">
              <a:spcBef>
                <a:spcPct val="50000"/>
              </a:spcBef>
              <a:spcAft>
                <a:spcPct val="0"/>
              </a:spcAft>
              <a:defRPr sz="2400">
                <a:solidFill>
                  <a:schemeClr val="tx1"/>
                </a:solidFill>
                <a:latin typeface="Arial" charset="0"/>
                <a:ea typeface="ＭＳ Ｐゴシック" charset="-128"/>
              </a:defRPr>
            </a:lvl8pPr>
            <a:lvl9pPr marL="3886200" indent="-228600" defTabSz="922338" eaLnBrk="0" fontAlgn="base" hangingPunct="0">
              <a:spcBef>
                <a:spcPct val="50000"/>
              </a:spcBef>
              <a:spcAft>
                <a:spcPct val="0"/>
              </a:spcAft>
              <a:defRPr sz="2400">
                <a:solidFill>
                  <a:schemeClr val="tx1"/>
                </a:solidFill>
                <a:latin typeface="Arial" charset="0"/>
                <a:ea typeface="ＭＳ Ｐゴシック" charset="-128"/>
              </a:defRPr>
            </a:lvl9pPr>
          </a:lstStyle>
          <a:p>
            <a:pPr eaLnBrk="1" hangingPunct="1"/>
            <a:fld id="{1170EB58-BF67-BC44-B41D-87D3BB4AC784}" type="slidenum">
              <a:rPr lang="en-US" altLang="en-US" sz="1200"/>
              <a:pPr eaLnBrk="1" hangingPunct="1"/>
              <a:t>1</a:t>
            </a:fld>
            <a:endParaRPr lang="en-US" altLang="en-US" sz="1200"/>
          </a:p>
        </p:txBody>
      </p:sp>
    </p:spTree>
    <p:extLst>
      <p:ext uri="{BB962C8B-B14F-4D97-AF65-F5344CB8AC3E}">
        <p14:creationId xmlns:p14="http://schemas.microsoft.com/office/powerpoint/2010/main" val="3782262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INSTRUCTOR</a:t>
            </a:r>
            <a:r>
              <a:rPr lang="en-US" baseline="0" dirty="0"/>
              <a:t> </a:t>
            </a:r>
            <a:r>
              <a:rPr lang="mr-IN" baseline="0" dirty="0"/>
              <a:t>–</a:t>
            </a:r>
            <a:r>
              <a:rPr lang="en-US" baseline="0" dirty="0"/>
              <a:t> This citation is NOT covered in the text.  Consider discussing this 2017 developments with attendees.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03FDD3-146F-A846-9B4B-E8300F35F59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874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a:t>
            </a:r>
            <a:r>
              <a:rPr lang="mr-IN" b="1" dirty="0"/>
              <a:t>–</a:t>
            </a:r>
            <a:r>
              <a:rPr lang="en-US" b="1" dirty="0"/>
              <a:t> CPE HOUR #3 </a:t>
            </a:r>
            <a:r>
              <a:rPr lang="mr-IN" b="1" dirty="0"/>
              <a:t>–</a:t>
            </a:r>
            <a:r>
              <a:rPr lang="en-US" b="1" dirty="0"/>
              <a:t> ELEMENT OF ENGAGMENT</a:t>
            </a:r>
            <a:r>
              <a:rPr lang="en-US" b="1" baseline="0" dirty="0"/>
              <a:t> </a:t>
            </a:r>
            <a:r>
              <a:rPr lang="mr-IN" baseline="0" dirty="0"/>
              <a:t>–</a:t>
            </a:r>
            <a:r>
              <a:rPr lang="en-US" baseline="0" dirty="0"/>
              <a:t> Perform informal poll (e.g. show of attendees’ hands) by inquiring of participants </a:t>
            </a:r>
            <a:r>
              <a:rPr lang="mr-IN" baseline="0" dirty="0"/>
              <a:t>–</a:t>
            </a:r>
            <a:r>
              <a:rPr lang="en-US" baseline="0" dirty="0"/>
              <a:t> see slide content.</a:t>
            </a:r>
          </a:p>
          <a:p>
            <a:endParaRPr lang="en-US" baseline="0" dirty="0"/>
          </a:p>
          <a:p>
            <a:r>
              <a:rPr lang="en-US" baseline="0" dirty="0"/>
              <a:t>The correct answer is “B,” false.  Each form has its filing and reporting requirements.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03FDD3-146F-A846-9B4B-E8300F35F59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2015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a:t>
            </a:r>
            <a:r>
              <a:rPr lang="mr-IN" b="1" dirty="0"/>
              <a:t>–</a:t>
            </a:r>
            <a:r>
              <a:rPr lang="en-US" b="1" dirty="0"/>
              <a:t> CPE HOUR #4 </a:t>
            </a:r>
            <a:r>
              <a:rPr lang="mr-IN" b="1" dirty="0"/>
              <a:t>–</a:t>
            </a:r>
            <a:r>
              <a:rPr lang="en-US" b="1" dirty="0"/>
              <a:t> ELEMENT OF ENGAGMENT</a:t>
            </a:r>
            <a:r>
              <a:rPr lang="en-US" b="1" baseline="0" dirty="0"/>
              <a:t> </a:t>
            </a:r>
            <a:r>
              <a:rPr lang="mr-IN" baseline="0" dirty="0"/>
              <a:t>–</a:t>
            </a:r>
            <a:r>
              <a:rPr lang="en-US" baseline="0" dirty="0"/>
              <a:t> Perform informal poll (e.g. show of attendees’ hands) by inquiring of participants </a:t>
            </a:r>
            <a:r>
              <a:rPr lang="mr-IN" baseline="0" dirty="0"/>
              <a:t>–</a:t>
            </a:r>
            <a:r>
              <a:rPr lang="en-US" baseline="0" dirty="0"/>
              <a:t> see slide content.</a:t>
            </a:r>
          </a:p>
          <a:p>
            <a:endParaRPr lang="en-US" baseline="0" dirty="0"/>
          </a:p>
          <a:p>
            <a:r>
              <a:rPr lang="en-US" baseline="0" dirty="0"/>
              <a:t>This polling question is subjective in nature.  No correct (or incorrect) answer.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03FDD3-146F-A846-9B4B-E8300F35F59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1372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a:t>
            </a:r>
            <a:r>
              <a:rPr lang="mr-IN" b="1" dirty="0"/>
              <a:t>–</a:t>
            </a:r>
            <a:r>
              <a:rPr lang="en-US" b="1" dirty="0"/>
              <a:t> INTRODUCTORY</a:t>
            </a:r>
            <a:r>
              <a:rPr lang="en-US" b="1" baseline="0" dirty="0"/>
              <a:t> </a:t>
            </a:r>
            <a:r>
              <a:rPr lang="mr-IN" b="1" baseline="0" dirty="0"/>
              <a:t>–</a:t>
            </a:r>
            <a:r>
              <a:rPr lang="en-US" b="1" baseline="0" dirty="0"/>
              <a:t> ELEMENT OF ENGAGMENT </a:t>
            </a:r>
            <a:r>
              <a:rPr lang="mr-IN" baseline="0" dirty="0"/>
              <a:t>–</a:t>
            </a:r>
            <a:r>
              <a:rPr lang="en-US" baseline="0" dirty="0"/>
              <a:t> Perform informal poll (e.g. show of hands) by inquiring of participants </a:t>
            </a:r>
            <a:r>
              <a:rPr lang="mr-IN" baseline="0" dirty="0"/>
              <a:t>–</a:t>
            </a:r>
            <a:r>
              <a:rPr lang="en-US" baseline="0" dirty="0"/>
              <a:t> see slide content.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03FDD3-146F-A846-9B4B-E8300F35F59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3301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CF0C2E-EEFC-484D-9B3A-3ED664160C4F}" type="slidenum">
              <a:rPr lang="en-US" smtClean="0"/>
              <a:pPr>
                <a:defRPr/>
              </a:pPr>
              <a:t>18</a:t>
            </a:fld>
            <a:endParaRPr lang="en-US"/>
          </a:p>
        </p:txBody>
      </p:sp>
    </p:spTree>
    <p:extLst>
      <p:ext uri="{BB962C8B-B14F-4D97-AF65-F5344CB8AC3E}">
        <p14:creationId xmlns:p14="http://schemas.microsoft.com/office/powerpoint/2010/main" val="1170030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a:t>
            </a:r>
            <a:r>
              <a:rPr lang="mr-IN" b="1" dirty="0"/>
              <a:t>–</a:t>
            </a:r>
            <a:r>
              <a:rPr lang="en-US" b="1" dirty="0"/>
              <a:t> CPE HOUR #1 </a:t>
            </a:r>
            <a:r>
              <a:rPr lang="mr-IN" b="1" dirty="0"/>
              <a:t>–</a:t>
            </a:r>
            <a:r>
              <a:rPr lang="en-US" b="1" dirty="0"/>
              <a:t> ELEMENT OF ENGAGMENT</a:t>
            </a:r>
            <a:r>
              <a:rPr lang="en-US" b="1" baseline="0" dirty="0"/>
              <a:t> </a:t>
            </a:r>
            <a:r>
              <a:rPr lang="mr-IN" baseline="0" dirty="0"/>
              <a:t>–</a:t>
            </a:r>
            <a:r>
              <a:rPr lang="en-US" baseline="0" dirty="0"/>
              <a:t> Perform informal poll (e.g. show of attendees’ hands) by inquiring of participants </a:t>
            </a:r>
            <a:r>
              <a:rPr lang="mr-IN" baseline="0" dirty="0"/>
              <a:t>–</a:t>
            </a:r>
            <a:r>
              <a:rPr lang="en-US" baseline="0" dirty="0"/>
              <a:t> see slide content.</a:t>
            </a:r>
          </a:p>
          <a:p>
            <a:endParaRPr lang="en-US" baseline="0" dirty="0"/>
          </a:p>
          <a:p>
            <a:r>
              <a:rPr lang="en-US" baseline="0" dirty="0"/>
              <a:t>The correct answer is “C,” $100,000.</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03FDD3-146F-A846-9B4B-E8300F35F59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3518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a:t>
            </a:r>
            <a:r>
              <a:rPr lang="en-US" baseline="0" dirty="0"/>
              <a:t> </a:t>
            </a:r>
            <a:r>
              <a:rPr lang="mr-IN" baseline="0" dirty="0"/>
              <a:t>–</a:t>
            </a:r>
            <a:r>
              <a:rPr lang="en-US" baseline="0" dirty="0"/>
              <a:t> With the exception of Notice 2017-10, these citations are NOT covered in the text.  Given their more recent nature, consider discussing one or more of these with attendees in lieu of cases currently on page 472.</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03FDD3-146F-A846-9B4B-E8300F35F59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9154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INSTRUCTOR</a:t>
            </a:r>
            <a:r>
              <a:rPr lang="en-US" baseline="0" dirty="0"/>
              <a:t> </a:t>
            </a:r>
            <a:r>
              <a:rPr lang="mr-IN" baseline="0" dirty="0"/>
              <a:t>–</a:t>
            </a:r>
            <a:r>
              <a:rPr lang="en-US" baseline="0" dirty="0"/>
              <a:t> These citations are NOT covered in the text.  Given their more recent nature, consider discussing one or more of these with attendees in lieu of case currently on page 486.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03FDD3-146F-A846-9B4B-E8300F35F59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4752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INSTRUCTOR</a:t>
            </a:r>
            <a:r>
              <a:rPr lang="en-US" baseline="0" dirty="0"/>
              <a:t> </a:t>
            </a:r>
            <a:r>
              <a:rPr lang="mr-IN" baseline="0" dirty="0"/>
              <a:t>–</a:t>
            </a:r>
            <a:r>
              <a:rPr lang="en-US" baseline="0" dirty="0"/>
              <a:t> These citations are NOT covered in the text.  Given their more recent nature, consider discussing one or more of these with attendees in lieu of case currently on page 486.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03FDD3-146F-A846-9B4B-E8300F35F59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0717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a:t>
            </a:r>
            <a:r>
              <a:rPr lang="mr-IN" b="1" dirty="0"/>
              <a:t>–</a:t>
            </a:r>
            <a:r>
              <a:rPr lang="en-US" b="1" dirty="0"/>
              <a:t> CPE HOUR #2 </a:t>
            </a:r>
            <a:r>
              <a:rPr lang="mr-IN" b="1" dirty="0"/>
              <a:t>–</a:t>
            </a:r>
            <a:r>
              <a:rPr lang="en-US" b="1" dirty="0"/>
              <a:t> ELEMENT OF ENGAGMENT</a:t>
            </a:r>
            <a:r>
              <a:rPr lang="en-US" b="1" baseline="0" dirty="0"/>
              <a:t> </a:t>
            </a:r>
            <a:r>
              <a:rPr lang="mr-IN" baseline="0" dirty="0"/>
              <a:t>–</a:t>
            </a:r>
            <a:r>
              <a:rPr lang="en-US" baseline="0" dirty="0"/>
              <a:t> Perform informal poll (e.g. show of attendees’ hands) by inquiring of participants </a:t>
            </a:r>
            <a:r>
              <a:rPr lang="mr-IN" baseline="0" dirty="0"/>
              <a:t>–</a:t>
            </a:r>
            <a:r>
              <a:rPr lang="en-US" baseline="0" dirty="0"/>
              <a:t> see slide content.</a:t>
            </a:r>
          </a:p>
          <a:p>
            <a:endParaRPr lang="en-US" baseline="0" dirty="0"/>
          </a:p>
          <a:p>
            <a:r>
              <a:rPr lang="en-US" baseline="0" dirty="0"/>
              <a:t>The correct answer is “D,” any or all of the above.  See text page 493, 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03FDD3-146F-A846-9B4B-E8300F35F59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7722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INSTRUCTOR</a:t>
            </a:r>
            <a:r>
              <a:rPr lang="en-US" baseline="0" dirty="0"/>
              <a:t> </a:t>
            </a:r>
            <a:r>
              <a:rPr lang="mr-IN" baseline="0" dirty="0"/>
              <a:t>–</a:t>
            </a:r>
            <a:r>
              <a:rPr lang="en-US" baseline="0" dirty="0"/>
              <a:t> The second and third citations are NOT covered in the text.  Consider discussing one or both of these 2017 developments with attendees.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03FDD3-146F-A846-9B4B-E8300F35F59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56372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6" descr="tr_hrz_rgb_pos"/>
          <p:cNvPicPr>
            <a:picLocks noChangeAspect="1" noChangeArrowheads="1"/>
          </p:cNvPicPr>
          <p:nvPr/>
        </p:nvPicPr>
        <p:blipFill>
          <a:blip r:embed="rId2"/>
          <a:srcRect b="20689"/>
          <a:stretch>
            <a:fillRect/>
          </a:stretch>
        </p:blipFill>
        <p:spPr bwMode="auto">
          <a:xfrm>
            <a:off x="6813550" y="6172200"/>
            <a:ext cx="1968500" cy="501650"/>
          </a:xfrm>
          <a:prstGeom prst="rect">
            <a:avLst/>
          </a:prstGeom>
          <a:noFill/>
          <a:ln w="9525">
            <a:noFill/>
            <a:miter lim="800000"/>
            <a:headEnd/>
            <a:tailEnd/>
          </a:ln>
        </p:spPr>
      </p:pic>
      <p:sp>
        <p:nvSpPr>
          <p:cNvPr id="16386" name="Rectangle 2"/>
          <p:cNvSpPr>
            <a:spLocks noGrp="1" noChangeArrowheads="1"/>
          </p:cNvSpPr>
          <p:nvPr>
            <p:ph type="ctrTitle"/>
          </p:nvPr>
        </p:nvSpPr>
        <p:spPr>
          <a:xfrm>
            <a:off x="361950" y="3448050"/>
            <a:ext cx="8382000" cy="819150"/>
          </a:xfrm>
        </p:spPr>
        <p:txBody>
          <a:bodyPr/>
          <a:lstStyle>
            <a:lvl1pPr>
              <a:defRPr sz="3200">
                <a:solidFill>
                  <a:srgbClr val="FF8000"/>
                </a:solidFill>
              </a:defRPr>
            </a:lvl1pPr>
          </a:lstStyle>
          <a:p>
            <a:r>
              <a:rPr lang="en-US"/>
              <a:t>Click to edit Master title style</a:t>
            </a:r>
          </a:p>
        </p:txBody>
      </p:sp>
      <p:sp>
        <p:nvSpPr>
          <p:cNvPr id="16387"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solidFill>
                  <a:srgbClr val="4B4B4B"/>
                </a:solidFill>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7D104A4F-8278-41EE-9F45-FBAFB90FFBF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5250" y="506413"/>
            <a:ext cx="1841500" cy="55895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7575" y="506413"/>
            <a:ext cx="5375275" cy="55895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94D3D7D3-CB88-4F4A-BC9A-C6B2CBC6D1C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Gear Up Pres Titl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085862" y="2243640"/>
            <a:ext cx="4780651" cy="1007560"/>
          </a:xfrm>
        </p:spPr>
        <p:txBody>
          <a:bodyPr>
            <a:noAutofit/>
          </a:bodyPr>
          <a:lstStyle>
            <a:lvl1pPr marL="0" indent="0" algn="l">
              <a:spcAft>
                <a:spcPts val="0"/>
              </a:spcAft>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Presentation Title</a:t>
            </a:r>
          </a:p>
        </p:txBody>
      </p:sp>
      <p:sp>
        <p:nvSpPr>
          <p:cNvPr id="8" name="Rectangle 7"/>
          <p:cNvSpPr/>
          <p:nvPr userDrawn="1"/>
        </p:nvSpPr>
        <p:spPr>
          <a:xfrm>
            <a:off x="4085863" y="239915"/>
            <a:ext cx="4775862" cy="1015663"/>
          </a:xfrm>
          <a:prstGeom prst="rect">
            <a:avLst/>
          </a:prstGeom>
        </p:spPr>
        <p:txBody>
          <a:bodyPr wrap="square" lIns="0">
            <a:spAutoFit/>
          </a:bodyPr>
          <a:lstStyle/>
          <a:p>
            <a:r>
              <a:rPr lang="en-US" sz="2400" dirty="0">
                <a:solidFill>
                  <a:srgbClr val="FF8000"/>
                </a:solidFill>
              </a:rPr>
              <a:t>CHECKPOINT LEARNING</a:t>
            </a:r>
            <a:r>
              <a:rPr lang="en-US" sz="2400" baseline="30000" dirty="0">
                <a:solidFill>
                  <a:srgbClr val="FF8000"/>
                </a:solidFill>
              </a:rPr>
              <a:t>®</a:t>
            </a:r>
            <a:r>
              <a:rPr lang="en-US" sz="2400" dirty="0">
                <a:solidFill>
                  <a:srgbClr val="FF8000"/>
                </a:solidFill>
              </a:rPr>
              <a:t> </a:t>
            </a:r>
            <a:br>
              <a:rPr lang="en-US" sz="2400" dirty="0">
                <a:solidFill>
                  <a:srgbClr val="FF8000"/>
                </a:solidFill>
              </a:rPr>
            </a:br>
            <a:r>
              <a:rPr lang="en-US" sz="3600" dirty="0">
                <a:solidFill>
                  <a:srgbClr val="FF8000"/>
                </a:solidFill>
              </a:rPr>
              <a:t>GEAR UP</a:t>
            </a:r>
            <a:r>
              <a:rPr lang="en-US" sz="2800" baseline="30000" dirty="0">
                <a:solidFill>
                  <a:srgbClr val="FF8000"/>
                </a:solidFill>
              </a:rPr>
              <a:t>™</a:t>
            </a:r>
            <a:endParaRPr lang="en-US" baseline="30000" dirty="0">
              <a:solidFill>
                <a:srgbClr val="4D4D4D"/>
              </a:solidFill>
            </a:endParaRPr>
          </a:p>
        </p:txBody>
      </p:sp>
      <p:pic>
        <p:nvPicPr>
          <p:cNvPr id="2050" name="Picture 2" descr="C:\Users\U0074163\Pictures\TR assets photos\4699_66_preview.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9441" r="25183"/>
          <a:stretch/>
        </p:blipFill>
        <p:spPr bwMode="auto">
          <a:xfrm flipH="1">
            <a:off x="-948937" y="0"/>
            <a:ext cx="4826456" cy="68714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5863" y="6283854"/>
            <a:ext cx="4919546" cy="437382"/>
          </a:xfrm>
          <a:prstGeom prst="rect">
            <a:avLst/>
          </a:prstGeom>
          <a:noFill/>
          <a:ln>
            <a:noFill/>
          </a:ln>
        </p:spPr>
      </p:pic>
    </p:spTree>
    <p:extLst>
      <p:ext uri="{BB962C8B-B14F-4D97-AF65-F5344CB8AC3E}">
        <p14:creationId xmlns:p14="http://schemas.microsoft.com/office/powerpoint/2010/main" val="1549845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_Author Nam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9871" y="252621"/>
            <a:ext cx="8609486" cy="1221022"/>
          </a:xfrm>
        </p:spPr>
        <p:txBody>
          <a:bodyPr>
            <a:noAutofit/>
          </a:bodyPr>
          <a:lstStyle>
            <a:lvl1pPr>
              <a:lnSpc>
                <a:spcPct val="100000"/>
              </a:lnSpc>
              <a:defRPr sz="3600">
                <a:solidFill>
                  <a:schemeClr val="tx2"/>
                </a:solidFill>
              </a:defRPr>
            </a:lvl1pPr>
          </a:lstStyle>
          <a:p>
            <a:r>
              <a:rPr lang="en-US" dirty="0"/>
              <a:t>Click to edit Seminar Title</a:t>
            </a:r>
          </a:p>
        </p:txBody>
      </p:sp>
      <p:sp>
        <p:nvSpPr>
          <p:cNvPr id="3" name="Subtitle 2"/>
          <p:cNvSpPr>
            <a:spLocks noGrp="1"/>
          </p:cNvSpPr>
          <p:nvPr>
            <p:ph type="subTitle" idx="1" hasCustomPrompt="1"/>
          </p:nvPr>
        </p:nvSpPr>
        <p:spPr>
          <a:xfrm>
            <a:off x="1827832" y="1748584"/>
            <a:ext cx="7049950" cy="1752600"/>
          </a:xfrm>
        </p:spPr>
        <p:txBody>
          <a:bodyPr>
            <a:noAutofit/>
          </a:bodyPr>
          <a:lstStyle>
            <a:lvl1pPr marL="0" indent="0" algn="l">
              <a:spcAft>
                <a:spcPts val="0"/>
              </a:spcAft>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Name, Accreditation(s)</a:t>
            </a:r>
          </a:p>
        </p:txBody>
      </p:sp>
      <p:sp>
        <p:nvSpPr>
          <p:cNvPr id="4" name="Rectangle 3"/>
          <p:cNvSpPr/>
          <p:nvPr userDrawn="1"/>
        </p:nvSpPr>
        <p:spPr>
          <a:xfrm>
            <a:off x="213415" y="1710174"/>
            <a:ext cx="1673257" cy="369332"/>
          </a:xfrm>
          <a:prstGeom prst="rect">
            <a:avLst/>
          </a:prstGeom>
        </p:spPr>
        <p:txBody>
          <a:bodyPr wrap="square">
            <a:spAutoFit/>
          </a:bodyPr>
          <a:lstStyle/>
          <a:p>
            <a:r>
              <a:rPr lang="en-US" dirty="0">
                <a:solidFill>
                  <a:srgbClr val="4D4D4D"/>
                </a:solidFill>
              </a:rPr>
              <a:t>Presented by: </a:t>
            </a:r>
          </a:p>
        </p:txBody>
      </p:sp>
      <p:sp>
        <p:nvSpPr>
          <p:cNvPr id="6" name="Slide Number Placeholder 5"/>
          <p:cNvSpPr>
            <a:spLocks noGrp="1"/>
          </p:cNvSpPr>
          <p:nvPr>
            <p:ph type="sldNum" sz="quarter" idx="12"/>
          </p:nvPr>
        </p:nvSpPr>
        <p:spPr>
          <a:xfrm>
            <a:off x="279870" y="6553201"/>
            <a:ext cx="290097" cy="304800"/>
          </a:xfrm>
        </p:spPr>
        <p:txBody>
          <a:bodyPr/>
          <a:lstStyle/>
          <a:p>
            <a:fld id="{0A655226-6E4F-8847-85CD-AF95F3D3F39A}" type="slidenum">
              <a:rPr lang="en-US" smtClean="0">
                <a:solidFill>
                  <a:srgbClr val="666666"/>
                </a:solidFill>
              </a:rPr>
              <a:pPr/>
              <a:t>‹#›</a:t>
            </a:fld>
            <a:endParaRPr lang="en-US">
              <a:solidFill>
                <a:srgbClr val="666666"/>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5863" y="6283854"/>
            <a:ext cx="4919546" cy="437382"/>
          </a:xfrm>
          <a:prstGeom prst="rect">
            <a:avLst/>
          </a:prstGeom>
          <a:noFill/>
          <a:ln>
            <a:noFill/>
          </a:ln>
        </p:spPr>
      </p:pic>
    </p:spTree>
    <p:extLst>
      <p:ext uri="{BB962C8B-B14F-4D97-AF65-F5344CB8AC3E}">
        <p14:creationId xmlns:p14="http://schemas.microsoft.com/office/powerpoint/2010/main" val="96725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righ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655226-6E4F-8847-85CD-AF95F3D3F39A}" type="slidenum">
              <a:rPr lang="en-US" smtClean="0">
                <a:solidFill>
                  <a:srgbClr val="666666"/>
                </a:solidFill>
              </a:rPr>
              <a:pPr/>
              <a:t>‹#›</a:t>
            </a:fld>
            <a:endParaRPr lang="en-US">
              <a:solidFill>
                <a:srgbClr val="666666"/>
              </a:solidFill>
            </a:endParaRPr>
          </a:p>
        </p:txBody>
      </p:sp>
      <p:sp>
        <p:nvSpPr>
          <p:cNvPr id="5" name="Footer Placeholder 4"/>
          <p:cNvSpPr>
            <a:spLocks noGrp="1"/>
          </p:cNvSpPr>
          <p:nvPr>
            <p:ph type="ftr" sz="quarter" idx="11"/>
          </p:nvPr>
        </p:nvSpPr>
        <p:spPr/>
        <p:txBody>
          <a:bodyPr/>
          <a:lstStyle/>
          <a:p>
            <a:r>
              <a:rPr lang="en-US">
                <a:solidFill>
                  <a:srgbClr val="666666"/>
                </a:solidFill>
              </a:rPr>
              <a:t>1040 Individual Tax: Section D</a:t>
            </a:r>
          </a:p>
        </p:txBody>
      </p:sp>
      <p:sp>
        <p:nvSpPr>
          <p:cNvPr id="9" name="Rectangle 8"/>
          <p:cNvSpPr/>
          <p:nvPr userDrawn="1"/>
        </p:nvSpPr>
        <p:spPr>
          <a:xfrm>
            <a:off x="283626" y="1573823"/>
            <a:ext cx="8594520" cy="4083169"/>
          </a:xfrm>
          <a:prstGeom prst="rect">
            <a:avLst/>
          </a:prstGeom>
        </p:spPr>
        <p:txBody>
          <a:bodyPr wrap="square">
            <a:spAutoFit/>
          </a:bodyPr>
          <a:lstStyle/>
          <a:p>
            <a:pPr algn="just">
              <a:spcAft>
                <a:spcPts val="1000"/>
              </a:spcAft>
            </a:pPr>
            <a:r>
              <a:rPr lang="en-US" sz="1800" dirty="0">
                <a:solidFill>
                  <a:srgbClr val="4D4D4D"/>
                </a:solidFill>
              </a:rPr>
              <a:t>This course, or parts thereof, may not be reproduced in another document or manuscript in any form without the permission of the publisher.</a:t>
            </a:r>
          </a:p>
          <a:p>
            <a:pPr algn="just">
              <a:spcAft>
                <a:spcPts val="1000"/>
              </a:spcAft>
            </a:pPr>
            <a:r>
              <a:rPr lang="en-US" sz="1800" dirty="0">
                <a:solidFill>
                  <a:srgbClr val="4D4D4D"/>
                </a:solidFill>
              </a:rPr>
              <a:t>This material is designed to provide accurate and authoritative information in regard to the subject matter covered. It is sold with the understanding that the publisher is not engaged in rendering legal, accounting or other professional service. If legal advice or other expert assistance is required, the services of a competent professional person should be sought. </a:t>
            </a:r>
          </a:p>
          <a:p>
            <a:pPr algn="just">
              <a:spcAft>
                <a:spcPts val="1000"/>
              </a:spcAft>
            </a:pPr>
            <a:r>
              <a:rPr lang="en-US" sz="1800" dirty="0">
                <a:solidFill>
                  <a:srgbClr val="4D4D4D"/>
                </a:solidFill>
              </a:rPr>
              <a:t>—</a:t>
            </a:r>
            <a:r>
              <a:rPr lang="en-US" sz="1800" i="1" dirty="0">
                <a:solidFill>
                  <a:srgbClr val="4D4D4D"/>
                </a:solidFill>
              </a:rPr>
              <a:t>From a Declaration of Principles jointly adopted by a Committee of the American Bar Association and a Committee of Publishers and Associations</a:t>
            </a:r>
            <a:r>
              <a:rPr lang="en-US" sz="1800" dirty="0">
                <a:solidFill>
                  <a:srgbClr val="4D4D4D"/>
                </a:solidFill>
              </a:rPr>
              <a:t>. </a:t>
            </a:r>
          </a:p>
          <a:p>
            <a:pPr algn="just">
              <a:spcBef>
                <a:spcPts val="1200"/>
              </a:spcBef>
              <a:spcAft>
                <a:spcPts val="1000"/>
              </a:spcAft>
            </a:pPr>
            <a:r>
              <a:rPr lang="en-US" sz="1800" dirty="0">
                <a:solidFill>
                  <a:srgbClr val="4D4D4D"/>
                </a:solidFill>
              </a:rPr>
              <a:t>The Thomson Reuters content in this webinar is copyright protected. </a:t>
            </a:r>
          </a:p>
          <a:p>
            <a:pPr algn="just">
              <a:spcAft>
                <a:spcPts val="1000"/>
              </a:spcAft>
            </a:pPr>
            <a:r>
              <a:rPr lang="en-US" sz="1800" dirty="0">
                <a:solidFill>
                  <a:srgbClr val="4D4D4D"/>
                </a:solidFill>
              </a:rPr>
              <a:t>If your certificate of attendance has been issued by anyone other than Thomson Reuters, this material has been obtained in violation of copyright law.</a:t>
            </a:r>
          </a:p>
        </p:txBody>
      </p:sp>
      <p:sp>
        <p:nvSpPr>
          <p:cNvPr id="11" name="Rectangle 10"/>
          <p:cNvSpPr/>
          <p:nvPr userDrawn="1"/>
        </p:nvSpPr>
        <p:spPr>
          <a:xfrm>
            <a:off x="283626" y="283423"/>
            <a:ext cx="8594520" cy="1200329"/>
          </a:xfrm>
          <a:prstGeom prst="rect">
            <a:avLst/>
          </a:prstGeom>
        </p:spPr>
        <p:txBody>
          <a:bodyPr wrap="square">
            <a:spAutoFit/>
          </a:bodyPr>
          <a:lstStyle/>
          <a:p>
            <a:r>
              <a:rPr lang="en-US" sz="3600" dirty="0">
                <a:solidFill>
                  <a:srgbClr val="FF8000"/>
                </a:solidFill>
              </a:rPr>
              <a:t>Copyright 2017 Thomson Reuters </a:t>
            </a:r>
            <a:br>
              <a:rPr lang="en-US" sz="3600" dirty="0">
                <a:solidFill>
                  <a:srgbClr val="FF8000"/>
                </a:solidFill>
              </a:rPr>
            </a:br>
            <a:r>
              <a:rPr lang="en-US" sz="3600" dirty="0">
                <a:solidFill>
                  <a:srgbClr val="FF8000"/>
                </a:solidFill>
              </a:rPr>
              <a:t>All Rights Reserved</a:t>
            </a:r>
            <a:endParaRPr lang="en-US" dirty="0">
              <a:solidFill>
                <a:srgbClr val="4D4D4D"/>
              </a:solidFill>
            </a:endParaRPr>
          </a:p>
        </p:txBody>
      </p:sp>
    </p:spTree>
    <p:extLst>
      <p:ext uri="{BB962C8B-B14F-4D97-AF65-F5344CB8AC3E}">
        <p14:creationId xmlns:p14="http://schemas.microsoft.com/office/powerpoint/2010/main" val="1276693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uthor Bi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655226-6E4F-8847-85CD-AF95F3D3F39A}" type="slidenum">
              <a:rPr lang="en-US" smtClean="0">
                <a:solidFill>
                  <a:srgbClr val="666666"/>
                </a:solidFill>
              </a:rPr>
              <a:pPr/>
              <a:t>‹#›</a:t>
            </a:fld>
            <a:endParaRPr lang="en-US">
              <a:solidFill>
                <a:srgbClr val="666666"/>
              </a:solidFill>
            </a:endParaRPr>
          </a:p>
        </p:txBody>
      </p:sp>
      <p:sp>
        <p:nvSpPr>
          <p:cNvPr id="5" name="Footer Placeholder 4"/>
          <p:cNvSpPr>
            <a:spLocks noGrp="1"/>
          </p:cNvSpPr>
          <p:nvPr>
            <p:ph type="ftr" sz="quarter" idx="11"/>
          </p:nvPr>
        </p:nvSpPr>
        <p:spPr/>
        <p:txBody>
          <a:bodyPr/>
          <a:lstStyle/>
          <a:p>
            <a:r>
              <a:rPr lang="en-US">
                <a:solidFill>
                  <a:srgbClr val="666666"/>
                </a:solidFill>
              </a:rPr>
              <a:t>1040 Individual Tax: Section D</a:t>
            </a:r>
          </a:p>
        </p:txBody>
      </p:sp>
      <p:sp>
        <p:nvSpPr>
          <p:cNvPr id="2" name="Title 1"/>
          <p:cNvSpPr>
            <a:spLocks noGrp="1"/>
          </p:cNvSpPr>
          <p:nvPr>
            <p:ph type="title" hasCustomPrompt="1"/>
          </p:nvPr>
        </p:nvSpPr>
        <p:spPr/>
        <p:txBody>
          <a:bodyPr/>
          <a:lstStyle>
            <a:lvl1pPr>
              <a:defRPr/>
            </a:lvl1pPr>
          </a:lstStyle>
          <a:p>
            <a:r>
              <a:rPr lang="en-US" dirty="0"/>
              <a:t>Click to add Author Name, Accreditation(s)</a:t>
            </a:r>
          </a:p>
        </p:txBody>
      </p:sp>
      <p:sp>
        <p:nvSpPr>
          <p:cNvPr id="3" name="Content Placeholder 2"/>
          <p:cNvSpPr>
            <a:spLocks noGrp="1"/>
          </p:cNvSpPr>
          <p:nvPr>
            <p:ph idx="1" hasCustomPrompt="1"/>
          </p:nvPr>
        </p:nvSpPr>
        <p:spPr>
          <a:xfrm>
            <a:off x="279870" y="1054849"/>
            <a:ext cx="6351257" cy="5212080"/>
          </a:xfrm>
        </p:spPr>
        <p:txBody>
          <a:bodyPr>
            <a:normAutofit/>
          </a:bodyPr>
          <a:lstStyle>
            <a:lvl1pPr marL="0" indent="0" algn="just">
              <a:spcAft>
                <a:spcPts val="1200"/>
              </a:spcAft>
              <a:buClr>
                <a:schemeClr val="tx2"/>
              </a:buClr>
              <a:buFont typeface="Arial" panose="020B0604020202020204" pitchFamily="34" charset="0"/>
              <a:buNone/>
              <a:defRPr sz="2200"/>
            </a:lvl1pPr>
          </a:lstStyle>
          <a:p>
            <a:pPr lvl="0"/>
            <a:r>
              <a:rPr lang="en-US" dirty="0"/>
              <a:t>Click to add Author Bio.</a:t>
            </a:r>
          </a:p>
        </p:txBody>
      </p:sp>
      <p:sp>
        <p:nvSpPr>
          <p:cNvPr id="8" name="Picture Placeholder 5"/>
          <p:cNvSpPr>
            <a:spLocks noGrp="1"/>
          </p:cNvSpPr>
          <p:nvPr>
            <p:ph type="pic" sz="quarter" idx="10" hasCustomPrompt="1"/>
          </p:nvPr>
        </p:nvSpPr>
        <p:spPr>
          <a:xfrm>
            <a:off x="6905518" y="1056640"/>
            <a:ext cx="1958851" cy="2566235"/>
          </a:xfrm>
          <a:solidFill>
            <a:schemeClr val="bg2"/>
          </a:solidFill>
        </p:spPr>
        <p:txBody>
          <a:bodyPr anchor="ctr"/>
          <a:lstStyle>
            <a:lvl1pPr algn="ctr">
              <a:defRPr baseline="0">
                <a:solidFill>
                  <a:schemeClr val="accent4"/>
                </a:solidFill>
              </a:defRPr>
            </a:lvl1pPr>
          </a:lstStyle>
          <a:p>
            <a:r>
              <a:rPr lang="en-US" dirty="0"/>
              <a:t>Author Picture here.</a:t>
            </a:r>
            <a:br>
              <a:rPr lang="en-US" dirty="0"/>
            </a:br>
            <a:br>
              <a:rPr lang="en-US" dirty="0"/>
            </a:br>
            <a:br>
              <a:rPr lang="en-US" dirty="0"/>
            </a:br>
            <a:br>
              <a:rPr lang="en-US" dirty="0"/>
            </a:br>
            <a:endParaRPr lang="en-US" dirty="0"/>
          </a:p>
        </p:txBody>
      </p:sp>
    </p:spTree>
    <p:extLst>
      <p:ext uri="{BB962C8B-B14F-4D97-AF65-F5344CB8AC3E}">
        <p14:creationId xmlns:p14="http://schemas.microsoft.com/office/powerpoint/2010/main" val="1935489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arning Objectives—Semina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655226-6E4F-8847-85CD-AF95F3D3F39A}" type="slidenum">
              <a:rPr lang="en-US" smtClean="0">
                <a:solidFill>
                  <a:srgbClr val="666666"/>
                </a:solidFill>
              </a:rPr>
              <a:pPr/>
              <a:t>‹#›</a:t>
            </a:fld>
            <a:endParaRPr lang="en-US">
              <a:solidFill>
                <a:srgbClr val="666666"/>
              </a:solidFill>
            </a:endParaRPr>
          </a:p>
        </p:txBody>
      </p:sp>
      <p:sp>
        <p:nvSpPr>
          <p:cNvPr id="5" name="Footer Placeholder 4"/>
          <p:cNvSpPr>
            <a:spLocks noGrp="1"/>
          </p:cNvSpPr>
          <p:nvPr>
            <p:ph type="ftr" sz="quarter" idx="11"/>
          </p:nvPr>
        </p:nvSpPr>
        <p:spPr/>
        <p:txBody>
          <a:bodyPr/>
          <a:lstStyle/>
          <a:p>
            <a:r>
              <a:rPr lang="en-US">
                <a:solidFill>
                  <a:srgbClr val="666666"/>
                </a:solidFill>
              </a:rPr>
              <a:t>1040 Individual Tax: Section D</a:t>
            </a:r>
          </a:p>
        </p:txBody>
      </p:sp>
      <p:sp>
        <p:nvSpPr>
          <p:cNvPr id="10" name="Rectangle 9"/>
          <p:cNvSpPr/>
          <p:nvPr userDrawn="1"/>
        </p:nvSpPr>
        <p:spPr>
          <a:xfrm>
            <a:off x="210547" y="825671"/>
            <a:ext cx="7817440" cy="400110"/>
          </a:xfrm>
          <a:prstGeom prst="rect">
            <a:avLst/>
          </a:prstGeom>
        </p:spPr>
        <p:txBody>
          <a:bodyPr wrap="square">
            <a:spAutoFit/>
          </a:bodyPr>
          <a:lstStyle/>
          <a:p>
            <a:pPr>
              <a:spcAft>
                <a:spcPts val="1000"/>
              </a:spcAft>
            </a:pPr>
            <a:r>
              <a:rPr lang="en-US" sz="2000" dirty="0">
                <a:solidFill>
                  <a:srgbClr val="4D4D4D"/>
                </a:solidFill>
              </a:rPr>
              <a:t>Upon completion of this seminar, participants should be able to—</a:t>
            </a:r>
          </a:p>
        </p:txBody>
      </p:sp>
      <p:sp>
        <p:nvSpPr>
          <p:cNvPr id="11" name="Rectangle 10"/>
          <p:cNvSpPr/>
          <p:nvPr userDrawn="1"/>
        </p:nvSpPr>
        <p:spPr>
          <a:xfrm>
            <a:off x="203754" y="246740"/>
            <a:ext cx="8708751" cy="461665"/>
          </a:xfrm>
          <a:prstGeom prst="rect">
            <a:avLst/>
          </a:prstGeom>
        </p:spPr>
        <p:txBody>
          <a:bodyPr wrap="square">
            <a:spAutoFit/>
          </a:bodyPr>
          <a:lstStyle/>
          <a:p>
            <a:r>
              <a:rPr lang="en-US" sz="2400" dirty="0">
                <a:solidFill>
                  <a:srgbClr val="FF8000"/>
                </a:solidFill>
              </a:rPr>
              <a:t>Learning Objectives</a:t>
            </a:r>
            <a:endParaRPr lang="en-US" dirty="0">
              <a:solidFill>
                <a:srgbClr val="4D4D4D"/>
              </a:solidFill>
            </a:endParaRPr>
          </a:p>
        </p:txBody>
      </p:sp>
      <p:sp>
        <p:nvSpPr>
          <p:cNvPr id="15" name="Content Placeholder 14"/>
          <p:cNvSpPr>
            <a:spLocks noGrp="1"/>
          </p:cNvSpPr>
          <p:nvPr>
            <p:ph sz="quarter" idx="14" hasCustomPrompt="1"/>
          </p:nvPr>
        </p:nvSpPr>
        <p:spPr>
          <a:xfrm>
            <a:off x="264388" y="1389063"/>
            <a:ext cx="8648117" cy="4894262"/>
          </a:xfrm>
        </p:spPr>
        <p:txBody>
          <a:bodyPr>
            <a:normAutofit/>
          </a:bodyPr>
          <a:lstStyle>
            <a:lvl1pPr marL="233363" indent="-233363">
              <a:buClr>
                <a:schemeClr val="tx2"/>
              </a:buClr>
              <a:buFont typeface="Arial" panose="020B0604020202020204" pitchFamily="34" charset="0"/>
              <a:buChar char="•"/>
              <a:defRPr sz="2400"/>
            </a:lvl1pPr>
            <a:lvl2pPr>
              <a:buClr>
                <a:schemeClr val="tx2"/>
              </a:buClr>
              <a:defRPr sz="2400"/>
            </a:lvl2pPr>
            <a:lvl3pPr>
              <a:buClr>
                <a:schemeClr val="tx2"/>
              </a:buClr>
              <a:defRPr sz="2000"/>
            </a:lvl3pPr>
            <a:lvl4pPr>
              <a:buClr>
                <a:schemeClr val="tx2"/>
              </a:buClr>
              <a:defRPr sz="1800"/>
            </a:lvl4pPr>
            <a:lvl5pPr>
              <a:buClr>
                <a:schemeClr val="tx2"/>
              </a:buClr>
              <a:defRPr sz="1600"/>
            </a:lvl5pPr>
          </a:lstStyle>
          <a:p>
            <a:pPr lvl="0"/>
            <a:r>
              <a:rPr lang="en-US" dirty="0"/>
              <a:t>Click to add Learning Objectives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849105"/>
      </p:ext>
    </p:extLst>
  </p:cSld>
  <p:clrMapOvr>
    <a:masterClrMapping/>
  </p:clrMapOvr>
  <p:extLst mod="1">
    <p:ext uri="{DCECCB84-F9BA-43D5-87BE-67443E8EF086}">
      <p15:sldGuideLst xmlns:p15="http://schemas.microsoft.com/office/powerpoint/2012/main">
        <p15:guide id="1" orient="horz" pos="924">
          <p15:clr>
            <a:srgbClr val="C35E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Polling Quest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655226-6E4F-8847-85CD-AF95F3D3F39A}" type="slidenum">
              <a:rPr lang="en-US" smtClean="0">
                <a:solidFill>
                  <a:srgbClr val="666666"/>
                </a:solidFill>
              </a:rPr>
              <a:pPr/>
              <a:t>‹#›</a:t>
            </a:fld>
            <a:endParaRPr lang="en-US" dirty="0">
              <a:solidFill>
                <a:srgbClr val="666666"/>
              </a:solidFill>
            </a:endParaRPr>
          </a:p>
        </p:txBody>
      </p:sp>
      <p:sp>
        <p:nvSpPr>
          <p:cNvPr id="5" name="Footer Placeholder 4"/>
          <p:cNvSpPr>
            <a:spLocks noGrp="1"/>
          </p:cNvSpPr>
          <p:nvPr>
            <p:ph type="ftr" sz="quarter" idx="11"/>
          </p:nvPr>
        </p:nvSpPr>
        <p:spPr/>
        <p:txBody>
          <a:bodyPr/>
          <a:lstStyle/>
          <a:p>
            <a:r>
              <a:rPr lang="en-US">
                <a:solidFill>
                  <a:srgbClr val="666666"/>
                </a:solidFill>
              </a:rPr>
              <a:t>1040 Individual Tax: Section D</a:t>
            </a:r>
            <a:endParaRPr lang="en-US" dirty="0">
              <a:solidFill>
                <a:srgbClr val="666666"/>
              </a:solidFill>
            </a:endParaRPr>
          </a:p>
        </p:txBody>
      </p:sp>
      <p:sp>
        <p:nvSpPr>
          <p:cNvPr id="2" name="Title 1"/>
          <p:cNvSpPr>
            <a:spLocks noGrp="1"/>
          </p:cNvSpPr>
          <p:nvPr>
            <p:ph type="title" hasCustomPrompt="1"/>
          </p:nvPr>
        </p:nvSpPr>
        <p:spPr>
          <a:xfrm>
            <a:off x="279871" y="288088"/>
            <a:ext cx="8609486" cy="428678"/>
          </a:xfrm>
          <a:ln>
            <a:noFill/>
          </a:ln>
        </p:spPr>
        <p:txBody>
          <a:bodyPr/>
          <a:lstStyle>
            <a:lvl1pPr>
              <a:defRPr/>
            </a:lvl1pPr>
          </a:lstStyle>
          <a:p>
            <a:r>
              <a:rPr lang="en-US" dirty="0"/>
              <a:t>Click to edit Polling Question title</a:t>
            </a:r>
          </a:p>
        </p:txBody>
      </p:sp>
      <p:sp>
        <p:nvSpPr>
          <p:cNvPr id="3" name="Content Placeholder 2"/>
          <p:cNvSpPr>
            <a:spLocks noGrp="1"/>
          </p:cNvSpPr>
          <p:nvPr>
            <p:ph idx="1"/>
          </p:nvPr>
        </p:nvSpPr>
        <p:spPr>
          <a:xfrm>
            <a:off x="279871" y="1054849"/>
            <a:ext cx="8609486" cy="5212080"/>
          </a:xfrm>
        </p:spPr>
        <p:txBody>
          <a:bodyPr>
            <a:normAutofit/>
          </a:bodyPr>
          <a:lstStyle>
            <a:lvl1pPr marL="0" indent="0">
              <a:buClr>
                <a:schemeClr val="tx2"/>
              </a:buClr>
              <a:buFont typeface="+mj-lt"/>
              <a:buNone/>
              <a:defRPr sz="2400"/>
            </a:lvl1pPr>
            <a:lvl2pPr marL="457200" indent="-457200">
              <a:buClr>
                <a:schemeClr val="tx2"/>
              </a:buClr>
              <a:buFont typeface="+mj-lt"/>
              <a:buAutoNum type="alphaUcPeriod"/>
              <a:defRPr sz="2400"/>
            </a:lvl2pPr>
            <a:lvl3pPr>
              <a:buClr>
                <a:schemeClr val="tx2"/>
              </a:buClr>
              <a:defRPr sz="2000"/>
            </a:lvl3pPr>
            <a:lvl4pPr>
              <a:buClr>
                <a:schemeClr val="tx2"/>
              </a:buClr>
              <a:defRPr sz="1800"/>
            </a:lvl4pPr>
            <a:lvl5pPr>
              <a:buClr>
                <a:schemeClr val="tx2"/>
              </a:buClr>
              <a:defRPr sz="16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67100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655226-6E4F-8847-85CD-AF95F3D3F39A}" type="slidenum">
              <a:rPr lang="en-US" smtClean="0">
                <a:solidFill>
                  <a:srgbClr val="666666"/>
                </a:solidFill>
              </a:rPr>
              <a:pPr/>
              <a:t>‹#›</a:t>
            </a:fld>
            <a:endParaRPr lang="en-US" dirty="0">
              <a:solidFill>
                <a:srgbClr val="666666"/>
              </a:solidFill>
            </a:endParaRPr>
          </a:p>
        </p:txBody>
      </p:sp>
      <p:sp>
        <p:nvSpPr>
          <p:cNvPr id="5" name="Footer Placeholder 4"/>
          <p:cNvSpPr>
            <a:spLocks noGrp="1"/>
          </p:cNvSpPr>
          <p:nvPr>
            <p:ph type="ftr" sz="quarter" idx="11"/>
          </p:nvPr>
        </p:nvSpPr>
        <p:spPr/>
        <p:txBody>
          <a:bodyPr/>
          <a:lstStyle/>
          <a:p>
            <a:r>
              <a:rPr lang="en-US">
                <a:solidFill>
                  <a:srgbClr val="666666"/>
                </a:solidFill>
              </a:rPr>
              <a:t>1040 Individual Tax: Section D</a:t>
            </a:r>
            <a:endParaRPr lang="en-US" dirty="0">
              <a:solidFill>
                <a:srgbClr val="666666"/>
              </a:solidFill>
            </a:endParaRPr>
          </a:p>
        </p:txBody>
      </p:sp>
      <p:sp>
        <p:nvSpPr>
          <p:cNvPr id="2" name="Title 1"/>
          <p:cNvSpPr>
            <a:spLocks noGrp="1"/>
          </p:cNvSpPr>
          <p:nvPr>
            <p:ph type="title"/>
          </p:nvPr>
        </p:nvSpPr>
        <p:spPr>
          <a:xfrm>
            <a:off x="279871" y="288088"/>
            <a:ext cx="8609486" cy="428678"/>
          </a:xfrm>
          <a:ln>
            <a:noFill/>
          </a:ln>
        </p:spPr>
        <p:txBody>
          <a:bodyPr/>
          <a:lstStyle/>
          <a:p>
            <a:r>
              <a:rPr lang="en-US"/>
              <a:t>Click to edit Master title style</a:t>
            </a:r>
            <a:endParaRPr lang="en-US" dirty="0"/>
          </a:p>
        </p:txBody>
      </p:sp>
      <p:sp>
        <p:nvSpPr>
          <p:cNvPr id="3" name="Content Placeholder 2"/>
          <p:cNvSpPr>
            <a:spLocks noGrp="1"/>
          </p:cNvSpPr>
          <p:nvPr>
            <p:ph idx="1"/>
          </p:nvPr>
        </p:nvSpPr>
        <p:spPr>
          <a:xfrm>
            <a:off x="279871" y="1054849"/>
            <a:ext cx="8609486" cy="5212080"/>
          </a:xfrm>
        </p:spPr>
        <p:txBody>
          <a:bodyPr>
            <a:normAutofit/>
          </a:bodyPr>
          <a:lstStyle>
            <a:lvl1pPr marL="233363" indent="-233363">
              <a:buClr>
                <a:schemeClr val="tx2"/>
              </a:buClr>
              <a:buFont typeface="Arial" panose="020B0604020202020204" pitchFamily="34" charset="0"/>
              <a:buChar char="•"/>
              <a:defRPr sz="2400"/>
            </a:lvl1pPr>
            <a:lvl2pPr>
              <a:buClr>
                <a:schemeClr val="tx2"/>
              </a:buClr>
              <a:defRPr sz="2400"/>
            </a:lvl2pPr>
            <a:lvl3pPr>
              <a:buClr>
                <a:schemeClr val="tx2"/>
              </a:buClr>
              <a:defRPr sz="2000"/>
            </a:lvl3pPr>
            <a:lvl4pPr>
              <a:buClr>
                <a:schemeClr val="tx2"/>
              </a:buClr>
              <a:defRPr sz="1800"/>
            </a:lvl4pPr>
            <a:lvl5pPr>
              <a:buClr>
                <a:schemeClr val="tx2"/>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6182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A655226-6E4F-8847-85CD-AF95F3D3F39A}" type="slidenum">
              <a:rPr lang="en-US" smtClean="0">
                <a:solidFill>
                  <a:srgbClr val="666666"/>
                </a:solidFill>
              </a:rPr>
              <a:pPr/>
              <a:t>‹#›</a:t>
            </a:fld>
            <a:endParaRPr lang="en-US" dirty="0">
              <a:solidFill>
                <a:srgbClr val="666666"/>
              </a:solidFill>
            </a:endParaRPr>
          </a:p>
        </p:txBody>
      </p:sp>
      <p:sp>
        <p:nvSpPr>
          <p:cNvPr id="4" name="Footer Placeholder 3"/>
          <p:cNvSpPr>
            <a:spLocks noGrp="1"/>
          </p:cNvSpPr>
          <p:nvPr>
            <p:ph type="ftr" sz="quarter" idx="11"/>
          </p:nvPr>
        </p:nvSpPr>
        <p:spPr/>
        <p:txBody>
          <a:bodyPr/>
          <a:lstStyle/>
          <a:p>
            <a:r>
              <a:rPr lang="en-US">
                <a:solidFill>
                  <a:srgbClr val="666666"/>
                </a:solidFill>
              </a:rPr>
              <a:t>1040 Individual Tax: Section D</a:t>
            </a:r>
            <a:endParaRPr lang="en-US" dirty="0">
              <a:solidFill>
                <a:srgbClr val="666666"/>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31065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0839AA07-A7FB-46BC-8ACD-1B3AED53C1F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A655226-6E4F-8847-85CD-AF95F3D3F39A}" type="slidenum">
              <a:rPr lang="en-US" smtClean="0">
                <a:solidFill>
                  <a:srgbClr val="666666"/>
                </a:solidFill>
              </a:rPr>
              <a:pPr/>
              <a:t>‹#›</a:t>
            </a:fld>
            <a:endParaRPr lang="en-US" dirty="0">
              <a:solidFill>
                <a:srgbClr val="666666"/>
              </a:solidFill>
            </a:endParaRPr>
          </a:p>
        </p:txBody>
      </p:sp>
      <p:sp>
        <p:nvSpPr>
          <p:cNvPr id="3" name="Footer Placeholder 2"/>
          <p:cNvSpPr>
            <a:spLocks noGrp="1"/>
          </p:cNvSpPr>
          <p:nvPr>
            <p:ph type="ftr" sz="quarter" idx="11"/>
          </p:nvPr>
        </p:nvSpPr>
        <p:spPr/>
        <p:txBody>
          <a:bodyPr/>
          <a:lstStyle/>
          <a:p>
            <a:r>
              <a:rPr lang="en-US">
                <a:solidFill>
                  <a:srgbClr val="666666"/>
                </a:solidFill>
              </a:rPr>
              <a:t>1040 Individual Tax: Section D</a:t>
            </a:r>
            <a:endParaRPr lang="en-US" dirty="0">
              <a:solidFill>
                <a:srgbClr val="666666"/>
              </a:solidFill>
            </a:endParaRPr>
          </a:p>
        </p:txBody>
      </p:sp>
    </p:spTree>
    <p:extLst>
      <p:ext uri="{BB962C8B-B14F-4D97-AF65-F5344CB8AC3E}">
        <p14:creationId xmlns:p14="http://schemas.microsoft.com/office/powerpoint/2010/main" val="860264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ubhea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655226-6E4F-8847-85CD-AF95F3D3F39A}" type="slidenum">
              <a:rPr lang="en-US" smtClean="0">
                <a:solidFill>
                  <a:srgbClr val="666666"/>
                </a:solidFill>
              </a:rPr>
              <a:pPr/>
              <a:t>‹#›</a:t>
            </a:fld>
            <a:endParaRPr lang="en-US" dirty="0">
              <a:solidFill>
                <a:srgbClr val="666666"/>
              </a:solidFill>
            </a:endParaRPr>
          </a:p>
        </p:txBody>
      </p:sp>
      <p:sp>
        <p:nvSpPr>
          <p:cNvPr id="5" name="Footer Placeholder 4"/>
          <p:cNvSpPr>
            <a:spLocks noGrp="1"/>
          </p:cNvSpPr>
          <p:nvPr>
            <p:ph type="ftr" sz="quarter" idx="11"/>
          </p:nvPr>
        </p:nvSpPr>
        <p:spPr/>
        <p:txBody>
          <a:bodyPr/>
          <a:lstStyle/>
          <a:p>
            <a:r>
              <a:rPr lang="en-US">
                <a:solidFill>
                  <a:srgbClr val="666666"/>
                </a:solidFill>
              </a:rPr>
              <a:t>1040 Individual Tax: Section D</a:t>
            </a:r>
            <a:endParaRPr lang="en-US" dirty="0">
              <a:solidFill>
                <a:srgbClr val="666666"/>
              </a:solidFill>
            </a:endParaRPr>
          </a:p>
        </p:txBody>
      </p:sp>
      <p:sp>
        <p:nvSpPr>
          <p:cNvPr id="2" name="Title 1"/>
          <p:cNvSpPr>
            <a:spLocks noGrp="1"/>
          </p:cNvSpPr>
          <p:nvPr>
            <p:ph type="title"/>
          </p:nvPr>
        </p:nvSpPr>
        <p:spPr>
          <a:xfrm>
            <a:off x="279871" y="288088"/>
            <a:ext cx="8574762" cy="428678"/>
          </a:xfrm>
        </p:spPr>
        <p:txBody>
          <a:bodyPr/>
          <a:lstStyle/>
          <a:p>
            <a:r>
              <a:rPr lang="en-US"/>
              <a:t>Click to edit Master title style</a:t>
            </a:r>
            <a:endParaRPr lang="en-US" dirty="0"/>
          </a:p>
        </p:txBody>
      </p:sp>
      <p:sp>
        <p:nvSpPr>
          <p:cNvPr id="8" name="Text Placeholder 7"/>
          <p:cNvSpPr>
            <a:spLocks noGrp="1"/>
          </p:cNvSpPr>
          <p:nvPr>
            <p:ph type="body" sz="quarter" idx="13"/>
          </p:nvPr>
        </p:nvSpPr>
        <p:spPr>
          <a:xfrm>
            <a:off x="278680" y="723900"/>
            <a:ext cx="8576085" cy="266700"/>
          </a:xfrm>
        </p:spPr>
        <p:txBody>
          <a:bodyPr>
            <a:noAutofit/>
          </a:bodyPr>
          <a:lstStyle>
            <a:lvl1pPr marL="0">
              <a:spcAft>
                <a:spcPts val="0"/>
              </a:spcAft>
              <a:buFontTx/>
              <a:buNone/>
              <a:defRPr sz="1600">
                <a:solidFill>
                  <a:schemeClr val="accent6"/>
                </a:solidFill>
              </a:defRPr>
            </a:lvl1pPr>
            <a:lvl2pPr marL="0" indent="0">
              <a:spcAft>
                <a:spcPts val="0"/>
              </a:spcAft>
              <a:buFontTx/>
              <a:buNone/>
              <a:defRPr sz="1600">
                <a:solidFill>
                  <a:schemeClr val="accent6"/>
                </a:solidFill>
              </a:defRPr>
            </a:lvl2pPr>
            <a:lvl3pPr marL="0" indent="0">
              <a:spcAft>
                <a:spcPts val="0"/>
              </a:spcAft>
              <a:buFontTx/>
              <a:buNone/>
              <a:defRPr sz="1600">
                <a:solidFill>
                  <a:schemeClr val="accent6"/>
                </a:solidFill>
              </a:defRPr>
            </a:lvl3pPr>
            <a:lvl4pPr marL="0" indent="0">
              <a:spcAft>
                <a:spcPts val="0"/>
              </a:spcAft>
              <a:buFontTx/>
              <a:buNone/>
              <a:defRPr sz="1600">
                <a:solidFill>
                  <a:schemeClr val="accent6"/>
                </a:solidFill>
              </a:defRPr>
            </a:lvl4pPr>
            <a:lvl5pPr marL="0" indent="0">
              <a:spcAft>
                <a:spcPts val="0"/>
              </a:spcAft>
              <a:buFontTx/>
              <a:buNone/>
              <a:defRPr sz="1600">
                <a:solidFill>
                  <a:schemeClr val="accent6"/>
                </a:solidFill>
              </a:defRPr>
            </a:lvl5pPr>
          </a:lstStyle>
          <a:p>
            <a:pPr lvl="0"/>
            <a:r>
              <a:rPr lang="en-US"/>
              <a:t>Click to edit Master text styles</a:t>
            </a:r>
          </a:p>
        </p:txBody>
      </p:sp>
      <p:sp>
        <p:nvSpPr>
          <p:cNvPr id="3" name="Content Placeholder 2"/>
          <p:cNvSpPr>
            <a:spLocks noGrp="1"/>
          </p:cNvSpPr>
          <p:nvPr>
            <p:ph idx="1"/>
          </p:nvPr>
        </p:nvSpPr>
        <p:spPr>
          <a:xfrm>
            <a:off x="279871" y="1397000"/>
            <a:ext cx="8574762" cy="4870561"/>
          </a:xfrm>
        </p:spPr>
        <p:txBody>
          <a:bodyPr>
            <a:normAutofit/>
          </a:bodyPr>
          <a:lstStyle>
            <a:lvl1pPr marL="233363" indent="-233363">
              <a:buClr>
                <a:schemeClr val="tx2"/>
              </a:buClr>
              <a:buFont typeface="Arial" panose="020B0604020202020204" pitchFamily="34" charset="0"/>
              <a:buChar char="•"/>
              <a:defRPr sz="2400"/>
            </a:lvl1pPr>
            <a:lvl2pPr>
              <a:defRPr sz="24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7042459"/>
      </p:ext>
    </p:extLst>
  </p:cSld>
  <p:clrMapOvr>
    <a:masterClrMapping/>
  </p:clrMapOvr>
  <p:extLst mod="1">
    <p:ext uri="{DCECCB84-F9BA-43D5-87BE-67443E8EF086}">
      <p15:sldGuideLst xmlns:p15="http://schemas.microsoft.com/office/powerpoint/2012/main">
        <p15:guide id="1" orient="horz" pos="924">
          <p15:clr>
            <a:srgbClr val="C35E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Demo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655226-6E4F-8847-85CD-AF95F3D3F39A}" type="slidenum">
              <a:rPr lang="en-US" smtClean="0">
                <a:solidFill>
                  <a:srgbClr val="666666"/>
                </a:solidFill>
              </a:rPr>
              <a:pPr/>
              <a:t>‹#›</a:t>
            </a:fld>
            <a:endParaRPr lang="en-US" dirty="0">
              <a:solidFill>
                <a:srgbClr val="666666"/>
              </a:solidFill>
            </a:endParaRPr>
          </a:p>
        </p:txBody>
      </p:sp>
      <p:sp>
        <p:nvSpPr>
          <p:cNvPr id="5" name="Footer Placeholder 4"/>
          <p:cNvSpPr>
            <a:spLocks noGrp="1"/>
          </p:cNvSpPr>
          <p:nvPr>
            <p:ph type="ftr" sz="quarter" idx="11"/>
          </p:nvPr>
        </p:nvSpPr>
        <p:spPr/>
        <p:txBody>
          <a:bodyPr/>
          <a:lstStyle/>
          <a:p>
            <a:r>
              <a:rPr lang="en-US">
                <a:solidFill>
                  <a:srgbClr val="666666"/>
                </a:solidFill>
              </a:rPr>
              <a:t>1040 Individual Tax: Section D</a:t>
            </a:r>
            <a:endParaRPr lang="en-US" dirty="0">
              <a:solidFill>
                <a:srgbClr val="666666"/>
              </a:solidFill>
            </a:endParaRPr>
          </a:p>
        </p:txBody>
      </p:sp>
      <p:sp>
        <p:nvSpPr>
          <p:cNvPr id="2" name="Title 1"/>
          <p:cNvSpPr>
            <a:spLocks noGrp="1"/>
          </p:cNvSpPr>
          <p:nvPr>
            <p:ph type="title"/>
          </p:nvPr>
        </p:nvSpPr>
        <p:spPr>
          <a:xfrm>
            <a:off x="279871" y="288088"/>
            <a:ext cx="8574762" cy="428678"/>
          </a:xfrm>
          <a:ln/>
        </p:spPr>
        <p:style>
          <a:lnRef idx="1">
            <a:schemeClr val="accent5"/>
          </a:lnRef>
          <a:fillRef idx="3">
            <a:schemeClr val="accent5"/>
          </a:fillRef>
          <a:effectRef idx="2">
            <a:schemeClr val="accent5"/>
          </a:effectRef>
          <a:fontRef idx="none"/>
        </p:style>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279871" y="1054849"/>
            <a:ext cx="8574762" cy="5212080"/>
          </a:xfrm>
        </p:spPr>
        <p:txBody>
          <a:bodyPr>
            <a:normAutofit/>
          </a:bodyPr>
          <a:lstStyle>
            <a:lvl1pPr marL="233363" indent="-233363">
              <a:buClr>
                <a:schemeClr val="tx2"/>
              </a:buClr>
              <a:buFont typeface="Arial" panose="020B0604020202020204" pitchFamily="34" charset="0"/>
              <a:buChar char="•"/>
              <a:defRPr sz="2400"/>
            </a:lvl1pPr>
            <a:lvl2pPr>
              <a:buClr>
                <a:schemeClr val="tx2"/>
              </a:buClr>
              <a:defRPr sz="2400"/>
            </a:lvl2pPr>
            <a:lvl3pPr>
              <a:buClr>
                <a:schemeClr val="tx2"/>
              </a:buClr>
              <a:defRPr sz="2000"/>
            </a:lvl3pPr>
            <a:lvl4pPr>
              <a:buClr>
                <a:schemeClr val="tx2"/>
              </a:buClr>
              <a:defRPr sz="1800"/>
            </a:lvl4pPr>
            <a:lvl5pPr>
              <a:buClr>
                <a:schemeClr val="tx2"/>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285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Learning Objectiv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655226-6E4F-8847-85CD-AF95F3D3F39A}" type="slidenum">
              <a:rPr lang="en-US" smtClean="0">
                <a:solidFill>
                  <a:srgbClr val="666666"/>
                </a:solidFill>
              </a:rPr>
              <a:pPr/>
              <a:t>‹#›</a:t>
            </a:fld>
            <a:endParaRPr lang="en-US">
              <a:solidFill>
                <a:srgbClr val="666666"/>
              </a:solidFill>
            </a:endParaRPr>
          </a:p>
        </p:txBody>
      </p:sp>
      <p:sp>
        <p:nvSpPr>
          <p:cNvPr id="5" name="Footer Placeholder 4"/>
          <p:cNvSpPr>
            <a:spLocks noGrp="1"/>
          </p:cNvSpPr>
          <p:nvPr>
            <p:ph type="ftr" sz="quarter" idx="11"/>
          </p:nvPr>
        </p:nvSpPr>
        <p:spPr/>
        <p:txBody>
          <a:bodyPr/>
          <a:lstStyle/>
          <a:p>
            <a:r>
              <a:rPr lang="en-US">
                <a:solidFill>
                  <a:srgbClr val="666666"/>
                </a:solidFill>
              </a:rPr>
              <a:t>1040 Individual Tax: Section D</a:t>
            </a:r>
          </a:p>
        </p:txBody>
      </p:sp>
      <p:sp>
        <p:nvSpPr>
          <p:cNvPr id="10" name="Rectangle 9"/>
          <p:cNvSpPr/>
          <p:nvPr userDrawn="1"/>
        </p:nvSpPr>
        <p:spPr>
          <a:xfrm>
            <a:off x="210547" y="825671"/>
            <a:ext cx="7817440" cy="400110"/>
          </a:xfrm>
          <a:prstGeom prst="rect">
            <a:avLst/>
          </a:prstGeom>
        </p:spPr>
        <p:txBody>
          <a:bodyPr wrap="square">
            <a:spAutoFit/>
          </a:bodyPr>
          <a:lstStyle/>
          <a:p>
            <a:pPr>
              <a:spcAft>
                <a:spcPts val="1000"/>
              </a:spcAft>
            </a:pPr>
            <a:r>
              <a:rPr lang="en-US" sz="2000" dirty="0">
                <a:solidFill>
                  <a:srgbClr val="4D4D4D"/>
                </a:solidFill>
              </a:rPr>
              <a:t>Participants should now be able to—</a:t>
            </a:r>
          </a:p>
        </p:txBody>
      </p:sp>
      <p:sp>
        <p:nvSpPr>
          <p:cNvPr id="11" name="Rectangle 10"/>
          <p:cNvSpPr/>
          <p:nvPr userDrawn="1"/>
        </p:nvSpPr>
        <p:spPr>
          <a:xfrm>
            <a:off x="203755" y="246740"/>
            <a:ext cx="5213197" cy="461665"/>
          </a:xfrm>
          <a:prstGeom prst="rect">
            <a:avLst/>
          </a:prstGeom>
        </p:spPr>
        <p:txBody>
          <a:bodyPr wrap="square">
            <a:spAutoFit/>
          </a:bodyPr>
          <a:lstStyle/>
          <a:p>
            <a:r>
              <a:rPr lang="en-US" sz="2400" dirty="0">
                <a:solidFill>
                  <a:srgbClr val="FF8000"/>
                </a:solidFill>
              </a:rPr>
              <a:t>Learning Objectives</a:t>
            </a:r>
            <a:endParaRPr lang="en-US" dirty="0">
              <a:solidFill>
                <a:srgbClr val="4D4D4D"/>
              </a:solidFill>
            </a:endParaRPr>
          </a:p>
        </p:txBody>
      </p:sp>
      <p:sp>
        <p:nvSpPr>
          <p:cNvPr id="15" name="Content Placeholder 14"/>
          <p:cNvSpPr>
            <a:spLocks noGrp="1"/>
          </p:cNvSpPr>
          <p:nvPr>
            <p:ph sz="quarter" idx="14" hasCustomPrompt="1"/>
          </p:nvPr>
        </p:nvSpPr>
        <p:spPr>
          <a:xfrm>
            <a:off x="264388" y="1389063"/>
            <a:ext cx="8601820" cy="4894262"/>
          </a:xfrm>
        </p:spPr>
        <p:txBody>
          <a:bodyPr>
            <a:normAutofit/>
          </a:bodyPr>
          <a:lstStyle>
            <a:lvl1pPr marL="233363" indent="-233363">
              <a:buClr>
                <a:schemeClr val="tx2"/>
              </a:buClr>
              <a:buFont typeface="Arial" panose="020B0604020202020204" pitchFamily="34" charset="0"/>
              <a:buChar char="•"/>
              <a:defRPr sz="2400"/>
            </a:lvl1pPr>
            <a:lvl2pPr>
              <a:buClr>
                <a:schemeClr val="tx2"/>
              </a:buClr>
              <a:defRPr sz="2400"/>
            </a:lvl2pPr>
            <a:lvl3pPr>
              <a:buClr>
                <a:schemeClr val="tx2"/>
              </a:buClr>
              <a:defRPr sz="2000"/>
            </a:lvl3pPr>
            <a:lvl4pPr>
              <a:buClr>
                <a:schemeClr val="tx2"/>
              </a:buClr>
              <a:defRPr sz="1800"/>
            </a:lvl4pPr>
            <a:lvl5pPr>
              <a:buClr>
                <a:schemeClr val="tx2"/>
              </a:buClr>
              <a:defRPr sz="1600"/>
            </a:lvl5pPr>
          </a:lstStyle>
          <a:p>
            <a:pPr lvl="0"/>
            <a:r>
              <a:rPr lang="en-US" dirty="0"/>
              <a:t>Click to add Learning Objectives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5721484"/>
      </p:ext>
    </p:extLst>
  </p:cSld>
  <p:clrMapOvr>
    <a:masterClrMapping/>
  </p:clrMapOvr>
  <p:extLst mod="1">
    <p:ext uri="{DCECCB84-F9BA-43D5-87BE-67443E8EF086}">
      <p15:sldGuideLst xmlns:p15="http://schemas.microsoft.com/office/powerpoint/2012/main">
        <p15:guide id="1" orient="horz" pos="924">
          <p15:clr>
            <a:srgbClr val="C35E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amp;A Slid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lum bright="5000"/>
          </a:blip>
          <a:stretch>
            <a:fillRect/>
          </a:stretch>
        </p:blipFill>
        <p:spPr>
          <a:xfrm>
            <a:off x="1518298" y="0"/>
            <a:ext cx="7625702" cy="6065978"/>
          </a:xfrm>
          <a:prstGeom prst="rect">
            <a:avLst/>
          </a:prstGeom>
        </p:spPr>
      </p:pic>
      <p:sp>
        <p:nvSpPr>
          <p:cNvPr id="6" name="Slide Number Placeholder 5"/>
          <p:cNvSpPr>
            <a:spLocks noGrp="1"/>
          </p:cNvSpPr>
          <p:nvPr>
            <p:ph type="sldNum" sz="quarter" idx="12"/>
          </p:nvPr>
        </p:nvSpPr>
        <p:spPr/>
        <p:txBody>
          <a:bodyPr/>
          <a:lstStyle>
            <a:lvl1pPr>
              <a:defRPr>
                <a:solidFill>
                  <a:schemeClr val="tx1"/>
                </a:solidFill>
              </a:defRPr>
            </a:lvl1pPr>
          </a:lstStyle>
          <a:p>
            <a:fld id="{0A655226-6E4F-8847-85CD-AF95F3D3F39A}" type="slidenum">
              <a:rPr lang="en-US" smtClean="0">
                <a:solidFill>
                  <a:prstClr val="white"/>
                </a:solidFill>
              </a:rPr>
              <a:pPr/>
              <a:t>‹#›</a:t>
            </a:fld>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solidFill>
                  <a:prstClr val="white"/>
                </a:solidFill>
              </a:rPr>
              <a:t>1040 Individual Tax: Section D</a:t>
            </a:r>
          </a:p>
        </p:txBody>
      </p:sp>
      <p:sp>
        <p:nvSpPr>
          <p:cNvPr id="9" name="Rectangle 8"/>
          <p:cNvSpPr/>
          <p:nvPr userDrawn="1"/>
        </p:nvSpPr>
        <p:spPr>
          <a:xfrm>
            <a:off x="365856" y="1772782"/>
            <a:ext cx="7053516" cy="1138773"/>
          </a:xfrm>
          <a:prstGeom prst="rect">
            <a:avLst/>
          </a:prstGeom>
        </p:spPr>
        <p:txBody>
          <a:bodyPr wrap="square">
            <a:spAutoFit/>
          </a:bodyPr>
          <a:lstStyle/>
          <a:p>
            <a:r>
              <a:rPr lang="en-US" sz="4400" dirty="0">
                <a:solidFill>
                  <a:prstClr val="white"/>
                </a:solidFill>
              </a:rPr>
              <a:t>Q&amp;A</a:t>
            </a:r>
            <a:br>
              <a:rPr lang="en-US" sz="3600" dirty="0">
                <a:solidFill>
                  <a:prstClr val="white"/>
                </a:solidFill>
              </a:rPr>
            </a:br>
            <a:r>
              <a:rPr lang="en-US" sz="2400" dirty="0">
                <a:solidFill>
                  <a:prstClr val="white"/>
                </a:solidFill>
              </a:rPr>
              <a:t>We will be happy to take questions at this time.</a:t>
            </a:r>
            <a:endParaRPr lang="en-US" sz="1400" dirty="0">
              <a:solidFill>
                <a:prstClr val="white"/>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47560" y="6414660"/>
            <a:ext cx="1753376" cy="336122"/>
          </a:xfrm>
          <a:prstGeom prst="rect">
            <a:avLst/>
          </a:prstGeom>
          <a:noFill/>
          <a:ln>
            <a:noFill/>
          </a:ln>
        </p:spPr>
      </p:pic>
    </p:spTree>
    <p:extLst>
      <p:ext uri="{BB962C8B-B14F-4D97-AF65-F5344CB8AC3E}">
        <p14:creationId xmlns:p14="http://schemas.microsoft.com/office/powerpoint/2010/main" val="2729459144"/>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21">
          <p15:clr>
            <a:srgbClr val="C35E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Upcoming Webinars">
    <p:spTree>
      <p:nvGrpSpPr>
        <p:cNvPr id="1" name=""/>
        <p:cNvGrpSpPr/>
        <p:nvPr/>
      </p:nvGrpSpPr>
      <p:grpSpPr>
        <a:xfrm>
          <a:off x="0" y="0"/>
          <a:ext cx="0" cy="0"/>
          <a:chOff x="0" y="0"/>
          <a:chExt cx="0" cy="0"/>
        </a:xfrm>
      </p:grpSpPr>
      <p:sp>
        <p:nvSpPr>
          <p:cNvPr id="6" name="Rectangle 5"/>
          <p:cNvSpPr/>
          <p:nvPr userDrawn="1"/>
        </p:nvSpPr>
        <p:spPr>
          <a:xfrm>
            <a:off x="0" y="0"/>
            <a:ext cx="9144000" cy="1524000"/>
          </a:xfrm>
          <a:prstGeom prst="rect">
            <a:avLst/>
          </a:prstGeom>
          <a:gradFill flip="none" rotWithShape="1">
            <a:gsLst>
              <a:gs pos="78000">
                <a:schemeClr val="tx2"/>
              </a:gs>
              <a:gs pos="100000">
                <a:schemeClr val="accent1">
                  <a:tint val="44500"/>
                  <a:satMod val="160000"/>
                </a:schemeClr>
              </a:gs>
              <a:gs pos="100000">
                <a:schemeClr val="accent1">
                  <a:tint val="23500"/>
                  <a:satMod val="160000"/>
                </a:schemeClr>
              </a:gs>
            </a:gsLst>
            <a:lin ang="5400000" scaled="1"/>
            <a:tileRec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7" name="TextBox 6"/>
          <p:cNvSpPr txBox="1"/>
          <p:nvPr userDrawn="1"/>
        </p:nvSpPr>
        <p:spPr>
          <a:xfrm>
            <a:off x="167684" y="189786"/>
            <a:ext cx="5394916" cy="861774"/>
          </a:xfrm>
          <a:prstGeom prst="rect">
            <a:avLst/>
          </a:prstGeom>
          <a:noFill/>
        </p:spPr>
        <p:txBody>
          <a:bodyPr wrap="square" rtlCol="0" anchor="b">
            <a:spAutoFit/>
          </a:bodyPr>
          <a:lstStyle/>
          <a:p>
            <a:r>
              <a:rPr lang="en-US" sz="3200" dirty="0">
                <a:solidFill>
                  <a:srgbClr val="FFFFFF"/>
                </a:solidFill>
              </a:rPr>
              <a:t>CHECKPOINT LEARNING</a:t>
            </a:r>
            <a:r>
              <a:rPr lang="en-US" sz="3200" baseline="30000" dirty="0">
                <a:solidFill>
                  <a:srgbClr val="FFFFFF"/>
                </a:solidFill>
              </a:rPr>
              <a:t>®</a:t>
            </a:r>
          </a:p>
          <a:p>
            <a:r>
              <a:rPr lang="en-US" dirty="0">
                <a:solidFill>
                  <a:srgbClr val="FFFFFF"/>
                </a:solidFill>
              </a:rPr>
              <a:t>WEBINARS</a:t>
            </a:r>
          </a:p>
        </p:txBody>
      </p:sp>
      <p:sp>
        <p:nvSpPr>
          <p:cNvPr id="8" name="TextBox 7"/>
          <p:cNvSpPr txBox="1"/>
          <p:nvPr userDrawn="1"/>
        </p:nvSpPr>
        <p:spPr>
          <a:xfrm>
            <a:off x="5457825" y="189786"/>
            <a:ext cx="3124200" cy="923330"/>
          </a:xfrm>
          <a:prstGeom prst="rect">
            <a:avLst/>
          </a:prstGeom>
          <a:noFill/>
        </p:spPr>
        <p:txBody>
          <a:bodyPr wrap="square" rtlCol="0" anchor="b">
            <a:spAutoFit/>
          </a:bodyPr>
          <a:lstStyle/>
          <a:p>
            <a:pPr algn="r"/>
            <a:r>
              <a:rPr lang="en-US" dirty="0">
                <a:solidFill>
                  <a:srgbClr val="FFFFFF"/>
                </a:solidFill>
              </a:rPr>
              <a:t>360+ Annual </a:t>
            </a:r>
            <a:br>
              <a:rPr lang="en-US" dirty="0">
                <a:solidFill>
                  <a:srgbClr val="FFFFFF"/>
                </a:solidFill>
              </a:rPr>
            </a:br>
            <a:r>
              <a:rPr lang="en-US" dirty="0">
                <a:solidFill>
                  <a:srgbClr val="FFFFFF"/>
                </a:solidFill>
              </a:rPr>
              <a:t>Events From</a:t>
            </a:r>
            <a:br>
              <a:rPr lang="en-US" dirty="0">
                <a:solidFill>
                  <a:srgbClr val="FFFFFF"/>
                </a:solidFill>
              </a:rPr>
            </a:br>
            <a:r>
              <a:rPr lang="en-US" dirty="0">
                <a:solidFill>
                  <a:srgbClr val="FFFFFF"/>
                </a:solidFill>
              </a:rPr>
              <a:t>1 to 8 Hours</a:t>
            </a:r>
          </a:p>
        </p:txBody>
      </p:sp>
      <p:sp>
        <p:nvSpPr>
          <p:cNvPr id="9" name="Title 1"/>
          <p:cNvSpPr txBox="1">
            <a:spLocks/>
          </p:cNvSpPr>
          <p:nvPr userDrawn="1"/>
        </p:nvSpPr>
        <p:spPr bwMode="auto">
          <a:xfrm>
            <a:off x="2438400" y="5867402"/>
            <a:ext cx="4267200" cy="373063"/>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algn="ctr">
              <a:lnSpc>
                <a:spcPct val="90000"/>
              </a:lnSpc>
              <a:defRPr/>
            </a:pPr>
            <a:r>
              <a:rPr lang="en-US" altLang="en-US" kern="0" dirty="0">
                <a:solidFill>
                  <a:srgbClr val="FF8000"/>
                </a:solidFill>
                <a:ea typeface="ＭＳ Ｐゴシック" pitchFamily="-106" charset="-128"/>
                <a:cs typeface="ＭＳ Ｐゴシック" charset="-128"/>
              </a:rPr>
              <a:t>All Free with Premier Plus!</a:t>
            </a:r>
          </a:p>
        </p:txBody>
      </p:sp>
      <p:sp>
        <p:nvSpPr>
          <p:cNvPr id="11" name="Rectangle 10"/>
          <p:cNvSpPr/>
          <p:nvPr userDrawn="1"/>
        </p:nvSpPr>
        <p:spPr>
          <a:xfrm>
            <a:off x="3095057" y="1643688"/>
            <a:ext cx="2953886" cy="461665"/>
          </a:xfrm>
          <a:prstGeom prst="rect">
            <a:avLst/>
          </a:prstGeom>
        </p:spPr>
        <p:txBody>
          <a:bodyPr wrap="none">
            <a:spAutoFit/>
          </a:bodyPr>
          <a:lstStyle/>
          <a:p>
            <a:pPr algn="ctr">
              <a:spcBef>
                <a:spcPts val="200"/>
              </a:spcBef>
            </a:pPr>
            <a:r>
              <a:rPr lang="en-US" altLang="en-US" sz="2400" dirty="0">
                <a:solidFill>
                  <a:srgbClr val="FF8000"/>
                </a:solidFill>
              </a:rPr>
              <a:t>Upcoming Webinars</a:t>
            </a:r>
            <a:endParaRPr lang="en-US" altLang="en-US" sz="800" dirty="0">
              <a:solidFill>
                <a:srgbClr val="666666"/>
              </a:solidFill>
            </a:endParaRPr>
          </a:p>
        </p:txBody>
      </p:sp>
      <p:sp>
        <p:nvSpPr>
          <p:cNvPr id="12" name="Content Placeholder 2"/>
          <p:cNvSpPr>
            <a:spLocks noGrp="1"/>
          </p:cNvSpPr>
          <p:nvPr>
            <p:ph idx="1" hasCustomPrompt="1"/>
          </p:nvPr>
        </p:nvSpPr>
        <p:spPr>
          <a:xfrm>
            <a:off x="264507" y="2235200"/>
            <a:ext cx="8614985" cy="3632202"/>
          </a:xfrm>
        </p:spPr>
        <p:txBody>
          <a:bodyPr>
            <a:normAutofit/>
          </a:bodyPr>
          <a:lstStyle>
            <a:lvl1pPr>
              <a:defRPr sz="1600" baseline="0"/>
            </a:lvl1pPr>
          </a:lstStyle>
          <a:p>
            <a:pPr lvl="0"/>
            <a:r>
              <a:rPr lang="en-US" dirty="0"/>
              <a:t>Click to add list of Upcoming Webinars.</a:t>
            </a:r>
          </a:p>
        </p:txBody>
      </p:sp>
    </p:spTree>
    <p:extLst>
      <p:ext uri="{BB962C8B-B14F-4D97-AF65-F5344CB8AC3E}">
        <p14:creationId xmlns:p14="http://schemas.microsoft.com/office/powerpoint/2010/main" val="1330774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emier Plus Marketing">
    <p:spTree>
      <p:nvGrpSpPr>
        <p:cNvPr id="1" name=""/>
        <p:cNvGrpSpPr/>
        <p:nvPr/>
      </p:nvGrpSpPr>
      <p:grpSpPr>
        <a:xfrm>
          <a:off x="0" y="0"/>
          <a:ext cx="0" cy="0"/>
          <a:chOff x="0" y="0"/>
          <a:chExt cx="0" cy="0"/>
        </a:xfrm>
      </p:grpSpPr>
      <p:sp>
        <p:nvSpPr>
          <p:cNvPr id="6" name="Rectangle 5"/>
          <p:cNvSpPr/>
          <p:nvPr userDrawn="1"/>
        </p:nvSpPr>
        <p:spPr>
          <a:xfrm>
            <a:off x="0" y="0"/>
            <a:ext cx="9144000" cy="1524000"/>
          </a:xfrm>
          <a:prstGeom prst="rect">
            <a:avLst/>
          </a:prstGeom>
          <a:gradFill flip="none" rotWithShape="1">
            <a:gsLst>
              <a:gs pos="78000">
                <a:schemeClr val="tx2"/>
              </a:gs>
              <a:gs pos="100000">
                <a:schemeClr val="accent1">
                  <a:tint val="44500"/>
                  <a:satMod val="160000"/>
                </a:schemeClr>
              </a:gs>
              <a:gs pos="100000">
                <a:schemeClr val="accent1">
                  <a:tint val="23500"/>
                  <a:satMod val="160000"/>
                </a:schemeClr>
              </a:gs>
            </a:gsLst>
            <a:lin ang="5400000" scaled="1"/>
            <a:tileRec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7" name="TextBox 6"/>
          <p:cNvSpPr txBox="1"/>
          <p:nvPr userDrawn="1"/>
        </p:nvSpPr>
        <p:spPr>
          <a:xfrm>
            <a:off x="167684" y="189786"/>
            <a:ext cx="5394916" cy="861774"/>
          </a:xfrm>
          <a:prstGeom prst="rect">
            <a:avLst/>
          </a:prstGeom>
          <a:noFill/>
        </p:spPr>
        <p:txBody>
          <a:bodyPr wrap="square" rtlCol="0" anchor="b">
            <a:spAutoFit/>
          </a:bodyPr>
          <a:lstStyle/>
          <a:p>
            <a:r>
              <a:rPr lang="en-US" sz="3200" dirty="0">
                <a:solidFill>
                  <a:srgbClr val="FFFFFF"/>
                </a:solidFill>
              </a:rPr>
              <a:t>CHECKPOINT LEARNING</a:t>
            </a:r>
            <a:r>
              <a:rPr lang="en-US" sz="3200" baseline="30000" dirty="0">
                <a:solidFill>
                  <a:srgbClr val="FFFFFF"/>
                </a:solidFill>
              </a:rPr>
              <a:t>®</a:t>
            </a:r>
          </a:p>
          <a:p>
            <a:r>
              <a:rPr lang="en-US" dirty="0">
                <a:solidFill>
                  <a:srgbClr val="FFFFFF"/>
                </a:solidFill>
              </a:rPr>
              <a:t>PREMIER PLUS CPE PACKAGE</a:t>
            </a:r>
          </a:p>
        </p:txBody>
      </p:sp>
      <p:sp>
        <p:nvSpPr>
          <p:cNvPr id="2" name="TextBox 1"/>
          <p:cNvSpPr txBox="1"/>
          <p:nvPr userDrawn="1"/>
        </p:nvSpPr>
        <p:spPr>
          <a:xfrm>
            <a:off x="364664" y="1808480"/>
            <a:ext cx="8414671" cy="4297680"/>
          </a:xfrm>
          <a:prstGeom prst="rect">
            <a:avLst/>
          </a:prstGeom>
          <a:noFill/>
        </p:spPr>
        <p:txBody>
          <a:bodyPr wrap="square" lIns="0" tIns="0" rIns="0" bIns="0" rtlCol="0" anchor="t">
            <a:noAutofit/>
          </a:bodyPr>
          <a:lstStyle/>
          <a:p>
            <a:pPr defTabSz="914400" fontAlgn="base">
              <a:spcBef>
                <a:spcPct val="0"/>
              </a:spcBef>
              <a:spcAft>
                <a:spcPct val="0"/>
              </a:spcAft>
              <a:buFont typeface="Arial" panose="020B0604020202020204" pitchFamily="34" charset="0"/>
              <a:buNone/>
              <a:defRPr/>
            </a:pPr>
            <a:r>
              <a:rPr lang="en-US" dirty="0">
                <a:solidFill>
                  <a:srgbClr val="666666"/>
                </a:solidFill>
                <a:ea typeface="ＭＳ Ｐゴシック" pitchFamily="34" charset="-128"/>
                <a:cs typeface="Arial" panose="020B0604020202020204" pitchFamily="34" charset="0"/>
              </a:rPr>
              <a:t>The Checkpoint Learning Premier Plus CPE Package provides more learning options than ever before for a single low annual price! </a:t>
            </a:r>
          </a:p>
          <a:p>
            <a:pPr marL="280988" indent="-280988" defTabSz="914400" fontAlgn="base">
              <a:spcBef>
                <a:spcPts val="1200"/>
              </a:spcBef>
              <a:spcAft>
                <a:spcPct val="0"/>
              </a:spcAft>
              <a:buFont typeface="Arial" panose="020B0604020202020204" pitchFamily="34" charset="0"/>
              <a:buChar char="•"/>
              <a:defRPr/>
            </a:pPr>
            <a:r>
              <a:rPr lang="en-US" dirty="0">
                <a:solidFill>
                  <a:srgbClr val="666666"/>
                </a:solidFill>
                <a:ea typeface="ＭＳ Ｐゴシック" pitchFamily="34" charset="-128"/>
                <a:cs typeface="Arial" panose="020B0604020202020204" pitchFamily="34" charset="0"/>
              </a:rPr>
              <a:t>Unlimited </a:t>
            </a:r>
            <a:r>
              <a:rPr lang="en-US" dirty="0">
                <a:solidFill>
                  <a:srgbClr val="666666"/>
                </a:solidFill>
                <a:ea typeface="ＭＳ Ｐゴシック" pitchFamily="34" charset="-128"/>
                <a:cs typeface="Arial" charset="0"/>
              </a:rPr>
              <a:t>access to 450+ online and downloadable self-study courses</a:t>
            </a:r>
          </a:p>
          <a:p>
            <a:pPr marL="280988" indent="-280988" defTabSz="914400" fontAlgn="base">
              <a:spcBef>
                <a:spcPts val="1200"/>
              </a:spcBef>
              <a:spcAft>
                <a:spcPct val="0"/>
              </a:spcAft>
              <a:buFont typeface="Arial" panose="020B0604020202020204" pitchFamily="34" charset="0"/>
              <a:buChar char="•"/>
              <a:defRPr/>
            </a:pPr>
            <a:r>
              <a:rPr lang="en-US" dirty="0">
                <a:solidFill>
                  <a:srgbClr val="666666"/>
                </a:solidFill>
                <a:ea typeface="ＭＳ Ｐゴシック" pitchFamily="34" charset="-128"/>
                <a:cs typeface="Arial" charset="0"/>
              </a:rPr>
              <a:t>Unlimited access to 500+ scheduled webinars </a:t>
            </a:r>
            <a:r>
              <a:rPr lang="en-US" b="1" i="1" dirty="0">
                <a:solidFill>
                  <a:srgbClr val="FF0000"/>
                </a:solidFill>
                <a:ea typeface="ＭＳ Ｐゴシック" pitchFamily="34" charset="-128"/>
                <a:cs typeface="Arial" charset="0"/>
              </a:rPr>
              <a:t>including all full-day webinars</a:t>
            </a:r>
          </a:p>
          <a:p>
            <a:pPr marL="280988" indent="-280988" defTabSz="914400" fontAlgn="base">
              <a:spcBef>
                <a:spcPts val="1200"/>
              </a:spcBef>
              <a:spcAft>
                <a:spcPct val="0"/>
              </a:spcAft>
              <a:buFont typeface="Arial" panose="020B0604020202020204" pitchFamily="34" charset="0"/>
              <a:buChar char="•"/>
              <a:defRPr/>
            </a:pPr>
            <a:r>
              <a:rPr lang="en-US" dirty="0">
                <a:solidFill>
                  <a:srgbClr val="666666"/>
                </a:solidFill>
                <a:ea typeface="ＭＳ Ｐゴシック" pitchFamily="34" charset="-128"/>
                <a:cs typeface="Arial" charset="0"/>
              </a:rPr>
              <a:t>40 annual hours of discounts on Gear Up and AuditWatch self-sponsored seminars and conferences</a:t>
            </a:r>
          </a:p>
          <a:p>
            <a:pPr marL="280988" indent="-280988" defTabSz="914400" fontAlgn="base">
              <a:spcBef>
                <a:spcPts val="1200"/>
              </a:spcBef>
              <a:spcAft>
                <a:spcPct val="0"/>
              </a:spcAft>
              <a:buFont typeface="Arial" panose="020B0604020202020204" pitchFamily="34" charset="0"/>
              <a:buChar char="•"/>
              <a:defRPr/>
            </a:pPr>
            <a:r>
              <a:rPr lang="en-US" dirty="0">
                <a:solidFill>
                  <a:srgbClr val="666666"/>
                </a:solidFill>
                <a:ea typeface="ＭＳ Ｐゴシック" pitchFamily="34" charset="-128"/>
                <a:cs typeface="Arial" charset="0"/>
              </a:rPr>
              <a:t>Competency model tool </a:t>
            </a:r>
          </a:p>
          <a:p>
            <a:pPr marL="280988" indent="-280988" defTabSz="914400" fontAlgn="base">
              <a:spcBef>
                <a:spcPts val="1200"/>
              </a:spcBef>
              <a:spcAft>
                <a:spcPct val="0"/>
              </a:spcAft>
              <a:buFont typeface="Arial" panose="020B0604020202020204" pitchFamily="34" charset="0"/>
              <a:buChar char="•"/>
              <a:defRPr/>
            </a:pPr>
            <a:r>
              <a:rPr lang="en-US" dirty="0">
                <a:solidFill>
                  <a:srgbClr val="666666"/>
                </a:solidFill>
                <a:ea typeface="ＭＳ Ｐゴシック" pitchFamily="34" charset="-128"/>
                <a:cs typeface="Arial" charset="0"/>
              </a:rPr>
              <a:t>Online CPE tracking and compliance monitoring</a:t>
            </a:r>
          </a:p>
          <a:p>
            <a:pPr defTabSz="914400" fontAlgn="base">
              <a:spcBef>
                <a:spcPct val="0"/>
              </a:spcBef>
              <a:spcAft>
                <a:spcPct val="0"/>
              </a:spcAft>
              <a:buFont typeface="Arial" panose="020B0604020202020204" pitchFamily="34" charset="0"/>
              <a:buNone/>
              <a:defRPr/>
            </a:pPr>
            <a:endParaRPr lang="en-US" dirty="0">
              <a:solidFill>
                <a:srgbClr val="666666"/>
              </a:solidFill>
              <a:ea typeface="ＭＳ Ｐゴシック" pitchFamily="34" charset="-128"/>
              <a:cs typeface="Arial" charset="0"/>
            </a:endParaRPr>
          </a:p>
          <a:p>
            <a:pPr defTabSz="914400" fontAlgn="base">
              <a:spcBef>
                <a:spcPct val="0"/>
              </a:spcBef>
              <a:spcAft>
                <a:spcPct val="0"/>
              </a:spcAft>
              <a:buFont typeface="Arial" panose="020B0604020202020204" pitchFamily="34" charset="0"/>
              <a:buNone/>
              <a:defRPr/>
            </a:pPr>
            <a:r>
              <a:rPr lang="en-US" dirty="0">
                <a:solidFill>
                  <a:srgbClr val="666666"/>
                </a:solidFill>
                <a:ea typeface="ＭＳ Ｐゴシック" pitchFamily="34" charset="-128"/>
                <a:cs typeface="Arial" charset="0"/>
              </a:rPr>
              <a:t>This annual subscription package is available for just $469 for new users.</a:t>
            </a:r>
          </a:p>
          <a:p>
            <a:pPr defTabSz="914400" fontAlgn="base">
              <a:spcBef>
                <a:spcPct val="0"/>
              </a:spcBef>
              <a:spcAft>
                <a:spcPct val="0"/>
              </a:spcAft>
              <a:buFont typeface="Arial" panose="020B0604020202020204" pitchFamily="34" charset="0"/>
              <a:buNone/>
              <a:defRPr/>
            </a:pPr>
            <a:endParaRPr lang="en-US" dirty="0">
              <a:solidFill>
                <a:srgbClr val="0070C0"/>
              </a:solidFill>
              <a:ea typeface="ＭＳ Ｐゴシック" pitchFamily="34" charset="-128"/>
              <a:cs typeface="Arial" charset="0"/>
            </a:endParaRPr>
          </a:p>
          <a:p>
            <a:pPr algn="ctr" defTabSz="914400" fontAlgn="base">
              <a:spcBef>
                <a:spcPct val="0"/>
              </a:spcBef>
              <a:spcAft>
                <a:spcPct val="0"/>
              </a:spcAft>
              <a:buFont typeface="Arial" panose="020B0604020202020204" pitchFamily="34" charset="0"/>
              <a:buNone/>
              <a:defRPr/>
            </a:pPr>
            <a:r>
              <a:rPr lang="en-US" b="1" dirty="0">
                <a:solidFill>
                  <a:srgbClr val="0070C0"/>
                </a:solidFill>
                <a:ea typeface="ＭＳ Ｐゴシック" pitchFamily="34" charset="-128"/>
                <a:cs typeface="Arial" charset="0"/>
              </a:rPr>
              <a:t>For more information and to sign up, please visit </a:t>
            </a:r>
            <a:r>
              <a:rPr lang="en-US" b="1" dirty="0">
                <a:solidFill>
                  <a:srgbClr val="FF8000"/>
                </a:solidFill>
                <a:ea typeface="ＭＳ Ｐゴシック" pitchFamily="34" charset="-128"/>
                <a:cs typeface="Arial" charset="0"/>
              </a:rPr>
              <a:t>checkpointlearning.thomsonreuters.com/CPESolutions/PLSW</a:t>
            </a:r>
          </a:p>
        </p:txBody>
      </p:sp>
    </p:spTree>
    <p:extLst>
      <p:ext uri="{BB962C8B-B14F-4D97-AF65-F5344CB8AC3E}">
        <p14:creationId xmlns:p14="http://schemas.microsoft.com/office/powerpoint/2010/main" val="2693307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1">
    <p:bg>
      <p:bgRef idx="1001">
        <a:schemeClr val="bg2"/>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0A655226-6E4F-8847-85CD-AF95F3D3F39A}" type="slidenum">
              <a:rPr lang="en-US" smtClean="0">
                <a:solidFill>
                  <a:prstClr val="white"/>
                </a:solidFill>
              </a:rPr>
              <a:pPr/>
              <a:t>‹#›</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solidFill>
                  <a:prstClr val="white"/>
                </a:solidFill>
              </a:rPr>
              <a:t>1040 Individual Tax: Section D</a:t>
            </a:r>
            <a:endParaRPr lang="en-US" dirty="0">
              <a:solidFill>
                <a:prstClr val="white"/>
              </a:solidFill>
            </a:endParaRPr>
          </a:p>
        </p:txBody>
      </p:sp>
      <p:sp>
        <p:nvSpPr>
          <p:cNvPr id="2" name="Title 1"/>
          <p:cNvSpPr>
            <a:spLocks noGrp="1"/>
          </p:cNvSpPr>
          <p:nvPr>
            <p:ph type="title"/>
          </p:nvPr>
        </p:nvSpPr>
        <p:spPr>
          <a:xfrm>
            <a:off x="277488" y="1833346"/>
            <a:ext cx="7722023" cy="1692275"/>
          </a:xfrm>
        </p:spPr>
        <p:txBody>
          <a:bodyPr anchor="t">
            <a:noAutofit/>
          </a:bodyPr>
          <a:lstStyle>
            <a:lvl1pPr algn="l">
              <a:defRPr sz="3600" b="0" i="0" cap="none">
                <a:solidFill>
                  <a:schemeClr val="tx1"/>
                </a:solidFill>
              </a:defRPr>
            </a:lvl1pPr>
          </a:lstStyle>
          <a:p>
            <a:r>
              <a:rPr lang="en-US"/>
              <a:t>Click to edit Master 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7560" y="6414660"/>
            <a:ext cx="1753376" cy="336122"/>
          </a:xfrm>
          <a:prstGeom prst="rect">
            <a:avLst/>
          </a:prstGeom>
          <a:noFill/>
          <a:ln>
            <a:noFill/>
          </a:ln>
        </p:spPr>
      </p:pic>
    </p:spTree>
    <p:extLst>
      <p:ext uri="{BB962C8B-B14F-4D97-AF65-F5344CB8AC3E}">
        <p14:creationId xmlns:p14="http://schemas.microsoft.com/office/powerpoint/2010/main" val="4232075401"/>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23">
          <p15:clr>
            <a:srgbClr val="C35E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1a Ink-Saving">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0A655226-6E4F-8847-85CD-AF95F3D3F39A}" type="slidenum">
              <a:rPr lang="en-US" smtClean="0">
                <a:solidFill>
                  <a:srgbClr val="4D4D4D"/>
                </a:solidFill>
              </a:rPr>
              <a:pPr/>
              <a:t>‹#›</a:t>
            </a:fld>
            <a:endParaRPr lang="en-US" dirty="0">
              <a:solidFill>
                <a:srgbClr val="4D4D4D"/>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solidFill>
                  <a:srgbClr val="4D4D4D"/>
                </a:solidFill>
              </a:rPr>
              <a:t>1040 Individual Tax: Section D</a:t>
            </a:r>
            <a:endParaRPr lang="en-US" dirty="0">
              <a:solidFill>
                <a:srgbClr val="4D4D4D"/>
              </a:solidFill>
            </a:endParaRPr>
          </a:p>
        </p:txBody>
      </p:sp>
      <p:sp>
        <p:nvSpPr>
          <p:cNvPr id="2" name="Title 1"/>
          <p:cNvSpPr>
            <a:spLocks noGrp="1"/>
          </p:cNvSpPr>
          <p:nvPr>
            <p:ph type="title"/>
          </p:nvPr>
        </p:nvSpPr>
        <p:spPr>
          <a:xfrm>
            <a:off x="278680" y="1828800"/>
            <a:ext cx="7722023" cy="1692275"/>
          </a:xfrm>
        </p:spPr>
        <p:txBody>
          <a:bodyPr anchor="t">
            <a:noAutofit/>
          </a:bodyPr>
          <a:lstStyle>
            <a:lvl1pPr algn="l">
              <a:defRPr sz="3600" b="0" i="0" cap="none">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730368409"/>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21">
          <p15:clr>
            <a:srgbClr val="C35E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2">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0A655226-6E4F-8847-85CD-AF95F3D3F39A}" type="slidenum">
              <a:rPr lang="en-US" smtClean="0">
                <a:solidFill>
                  <a:prstClr val="white"/>
                </a:solidFill>
              </a:rPr>
              <a:pPr/>
              <a:t>‹#›</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solidFill>
                  <a:prstClr val="white"/>
                </a:solidFill>
              </a:rPr>
              <a:t>1040 Individual Tax: Section D</a:t>
            </a:r>
            <a:endParaRPr lang="en-US" dirty="0">
              <a:solidFill>
                <a:prstClr val="white"/>
              </a:solidFill>
            </a:endParaRPr>
          </a:p>
        </p:txBody>
      </p:sp>
      <p:sp>
        <p:nvSpPr>
          <p:cNvPr id="2" name="Title 1"/>
          <p:cNvSpPr>
            <a:spLocks noGrp="1"/>
          </p:cNvSpPr>
          <p:nvPr>
            <p:ph type="title"/>
          </p:nvPr>
        </p:nvSpPr>
        <p:spPr>
          <a:xfrm>
            <a:off x="278680" y="1829102"/>
            <a:ext cx="7722023" cy="1692275"/>
          </a:xfrm>
        </p:spPr>
        <p:txBody>
          <a:bodyPr anchor="t">
            <a:noAutofit/>
          </a:bodyPr>
          <a:lstStyle>
            <a:lvl1pPr algn="l">
              <a:defRPr sz="3600" b="0" i="0" cap="none">
                <a:solidFill>
                  <a:schemeClr val="tx1"/>
                </a:solidFill>
              </a:defRPr>
            </a:lvl1pPr>
          </a:lstStyle>
          <a:p>
            <a:r>
              <a:rPr lang="en-US"/>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7560" y="6414660"/>
            <a:ext cx="1753376" cy="336122"/>
          </a:xfrm>
          <a:prstGeom prst="rect">
            <a:avLst/>
          </a:prstGeom>
          <a:noFill/>
          <a:ln>
            <a:noFill/>
          </a:ln>
        </p:spPr>
      </p:pic>
    </p:spTree>
    <p:extLst>
      <p:ext uri="{BB962C8B-B14F-4D97-AF65-F5344CB8AC3E}">
        <p14:creationId xmlns:p14="http://schemas.microsoft.com/office/powerpoint/2010/main" val="4011873397"/>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21">
          <p15:clr>
            <a:srgbClr val="C35E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575B2691-1CFD-4C91-9C61-812938F63A47}"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3">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518298" y="0"/>
            <a:ext cx="7625702" cy="6065978"/>
          </a:xfrm>
          <a:prstGeom prst="rect">
            <a:avLst/>
          </a:prstGeom>
        </p:spPr>
      </p:pic>
      <p:sp>
        <p:nvSpPr>
          <p:cNvPr id="6" name="Slide Number Placeholder 5"/>
          <p:cNvSpPr>
            <a:spLocks noGrp="1"/>
          </p:cNvSpPr>
          <p:nvPr>
            <p:ph type="sldNum" sz="quarter" idx="12"/>
          </p:nvPr>
        </p:nvSpPr>
        <p:spPr/>
        <p:txBody>
          <a:bodyPr/>
          <a:lstStyle>
            <a:lvl1pPr>
              <a:defRPr>
                <a:solidFill>
                  <a:schemeClr val="tx1"/>
                </a:solidFill>
              </a:defRPr>
            </a:lvl1pPr>
          </a:lstStyle>
          <a:p>
            <a:fld id="{0A655226-6E4F-8847-85CD-AF95F3D3F39A}" type="slidenum">
              <a:rPr lang="en-US" smtClean="0">
                <a:solidFill>
                  <a:prstClr val="white"/>
                </a:solidFill>
              </a:rPr>
              <a:pPr/>
              <a:t>‹#›</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solidFill>
                  <a:prstClr val="white"/>
                </a:solidFill>
              </a:rPr>
              <a:t>1040 Individual Tax: Section D</a:t>
            </a:r>
            <a:endParaRPr lang="en-US" dirty="0">
              <a:solidFill>
                <a:prstClr val="white"/>
              </a:solidFill>
            </a:endParaRPr>
          </a:p>
        </p:txBody>
      </p:sp>
      <p:sp>
        <p:nvSpPr>
          <p:cNvPr id="2" name="Title 1"/>
          <p:cNvSpPr>
            <a:spLocks noGrp="1"/>
          </p:cNvSpPr>
          <p:nvPr>
            <p:ph type="title"/>
          </p:nvPr>
        </p:nvSpPr>
        <p:spPr>
          <a:xfrm>
            <a:off x="278680" y="1829100"/>
            <a:ext cx="6857112" cy="2286000"/>
          </a:xfrm>
        </p:spPr>
        <p:txBody>
          <a:bodyPr anchor="t">
            <a:noAutofit/>
          </a:bodyPr>
          <a:lstStyle>
            <a:lvl1pPr algn="l">
              <a:defRPr sz="3600" b="0" i="0" cap="none">
                <a:solidFill>
                  <a:schemeClr val="tx1"/>
                </a:solidFill>
              </a:defRPr>
            </a:lvl1pPr>
          </a:lstStyle>
          <a:p>
            <a:r>
              <a:rPr lang="en-US"/>
              <a:t>Click to edit Master title style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47560" y="6414660"/>
            <a:ext cx="1753376" cy="336122"/>
          </a:xfrm>
          <a:prstGeom prst="rect">
            <a:avLst/>
          </a:prstGeom>
          <a:noFill/>
          <a:ln>
            <a:noFill/>
          </a:ln>
        </p:spPr>
      </p:pic>
    </p:spTree>
    <p:extLst>
      <p:ext uri="{BB962C8B-B14F-4D97-AF65-F5344CB8AC3E}">
        <p14:creationId xmlns:p14="http://schemas.microsoft.com/office/powerpoint/2010/main" val="3987068587"/>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21">
          <p15:clr>
            <a:srgbClr val="C35E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5">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lum bright="12000"/>
          </a:blip>
          <a:stretch>
            <a:fillRect/>
          </a:stretch>
        </p:blipFill>
        <p:spPr>
          <a:xfrm>
            <a:off x="1518298" y="0"/>
            <a:ext cx="7625702" cy="6065978"/>
          </a:xfrm>
          <a:prstGeom prst="rect">
            <a:avLst/>
          </a:prstGeom>
        </p:spPr>
      </p:pic>
      <p:sp>
        <p:nvSpPr>
          <p:cNvPr id="6" name="Slide Number Placeholder 5"/>
          <p:cNvSpPr>
            <a:spLocks noGrp="1"/>
          </p:cNvSpPr>
          <p:nvPr>
            <p:ph type="sldNum" sz="quarter" idx="12"/>
          </p:nvPr>
        </p:nvSpPr>
        <p:spPr/>
        <p:txBody>
          <a:bodyPr/>
          <a:lstStyle>
            <a:lvl1pPr>
              <a:defRPr>
                <a:solidFill>
                  <a:schemeClr val="tx1"/>
                </a:solidFill>
              </a:defRPr>
            </a:lvl1pPr>
          </a:lstStyle>
          <a:p>
            <a:fld id="{0A655226-6E4F-8847-85CD-AF95F3D3F39A}" type="slidenum">
              <a:rPr lang="en-US" smtClean="0">
                <a:solidFill>
                  <a:srgbClr val="4D4D4D"/>
                </a:solidFill>
              </a:rPr>
              <a:pPr/>
              <a:t>‹#›</a:t>
            </a:fld>
            <a:endParaRPr lang="en-US">
              <a:solidFill>
                <a:srgbClr val="4D4D4D"/>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solidFill>
                  <a:srgbClr val="4D4D4D"/>
                </a:solidFill>
              </a:rPr>
              <a:t>1040 Individual Tax: Section D</a:t>
            </a:r>
          </a:p>
        </p:txBody>
      </p:sp>
      <p:sp>
        <p:nvSpPr>
          <p:cNvPr id="2" name="Title 1"/>
          <p:cNvSpPr>
            <a:spLocks noGrp="1"/>
          </p:cNvSpPr>
          <p:nvPr>
            <p:ph type="title"/>
          </p:nvPr>
        </p:nvSpPr>
        <p:spPr>
          <a:xfrm>
            <a:off x="278679" y="1829100"/>
            <a:ext cx="6857113" cy="2286000"/>
          </a:xfrm>
        </p:spPr>
        <p:txBody>
          <a:bodyPr anchor="t">
            <a:noAutofit/>
          </a:bodyPr>
          <a:lstStyle>
            <a:lvl1pPr algn="l">
              <a:defRPr sz="3600" b="0" i="0" cap="none">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683590615"/>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221">
          <p15:clr>
            <a:srgbClr val="C35E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Col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655226-6E4F-8847-85CD-AF95F3D3F39A}" type="slidenum">
              <a:rPr lang="en-US" smtClean="0">
                <a:solidFill>
                  <a:srgbClr val="666666"/>
                </a:solidFill>
              </a:rPr>
              <a:pPr/>
              <a:t>‹#›</a:t>
            </a:fld>
            <a:endParaRPr lang="en-US" dirty="0">
              <a:solidFill>
                <a:srgbClr val="666666"/>
              </a:solidFill>
            </a:endParaRPr>
          </a:p>
        </p:txBody>
      </p:sp>
      <p:sp>
        <p:nvSpPr>
          <p:cNvPr id="5" name="Footer Placeholder 4"/>
          <p:cNvSpPr>
            <a:spLocks noGrp="1"/>
          </p:cNvSpPr>
          <p:nvPr>
            <p:ph type="ftr" sz="quarter" idx="11"/>
          </p:nvPr>
        </p:nvSpPr>
        <p:spPr/>
        <p:txBody>
          <a:bodyPr/>
          <a:lstStyle/>
          <a:p>
            <a:r>
              <a:rPr lang="en-US">
                <a:solidFill>
                  <a:srgbClr val="666666"/>
                </a:solidFill>
              </a:rPr>
              <a:t>1040 Individual Tax: Section D</a:t>
            </a:r>
            <a:endParaRPr lang="en-US" dirty="0">
              <a:solidFill>
                <a:srgbClr val="666666"/>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79870" y="1054849"/>
            <a:ext cx="4112299" cy="5212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3"/>
          </p:nvPr>
        </p:nvSpPr>
        <p:spPr>
          <a:xfrm>
            <a:off x="4754214" y="1054849"/>
            <a:ext cx="4112299" cy="5212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90525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Col Subhea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655226-6E4F-8847-85CD-AF95F3D3F39A}" type="slidenum">
              <a:rPr lang="en-US" smtClean="0">
                <a:solidFill>
                  <a:srgbClr val="666666"/>
                </a:solidFill>
              </a:rPr>
              <a:pPr/>
              <a:t>‹#›</a:t>
            </a:fld>
            <a:endParaRPr lang="en-US" dirty="0">
              <a:solidFill>
                <a:srgbClr val="666666"/>
              </a:solidFill>
            </a:endParaRPr>
          </a:p>
        </p:txBody>
      </p:sp>
      <p:sp>
        <p:nvSpPr>
          <p:cNvPr id="5" name="Footer Placeholder 4"/>
          <p:cNvSpPr>
            <a:spLocks noGrp="1"/>
          </p:cNvSpPr>
          <p:nvPr>
            <p:ph type="ftr" sz="quarter" idx="11"/>
          </p:nvPr>
        </p:nvSpPr>
        <p:spPr/>
        <p:txBody>
          <a:bodyPr/>
          <a:lstStyle/>
          <a:p>
            <a:r>
              <a:rPr lang="en-US">
                <a:solidFill>
                  <a:srgbClr val="666666"/>
                </a:solidFill>
              </a:rPr>
              <a:t>1040 Individual Tax: Section D</a:t>
            </a:r>
            <a:endParaRPr lang="en-US" dirty="0">
              <a:solidFill>
                <a:srgbClr val="666666"/>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8" name="Text Placeholder 7"/>
          <p:cNvSpPr>
            <a:spLocks noGrp="1"/>
          </p:cNvSpPr>
          <p:nvPr>
            <p:ph type="body" sz="quarter" idx="13"/>
          </p:nvPr>
        </p:nvSpPr>
        <p:spPr>
          <a:xfrm>
            <a:off x="278679" y="723900"/>
            <a:ext cx="8587834" cy="266700"/>
          </a:xfrm>
        </p:spPr>
        <p:txBody>
          <a:bodyPr>
            <a:noAutofit/>
          </a:bodyPr>
          <a:lstStyle>
            <a:lvl1pPr marL="0">
              <a:spcAft>
                <a:spcPts val="0"/>
              </a:spcAft>
              <a:buFontTx/>
              <a:buNone/>
              <a:defRPr sz="1600">
                <a:solidFill>
                  <a:schemeClr val="accent6"/>
                </a:solidFill>
              </a:defRPr>
            </a:lvl1pPr>
            <a:lvl2pPr marL="0" indent="0">
              <a:spcAft>
                <a:spcPts val="0"/>
              </a:spcAft>
              <a:buFontTx/>
              <a:buNone/>
              <a:defRPr sz="1600">
                <a:solidFill>
                  <a:schemeClr val="accent6"/>
                </a:solidFill>
              </a:defRPr>
            </a:lvl2pPr>
            <a:lvl3pPr marL="0" indent="0">
              <a:spcAft>
                <a:spcPts val="0"/>
              </a:spcAft>
              <a:buFontTx/>
              <a:buNone/>
              <a:defRPr sz="1600">
                <a:solidFill>
                  <a:schemeClr val="accent6"/>
                </a:solidFill>
              </a:defRPr>
            </a:lvl3pPr>
            <a:lvl4pPr marL="0" indent="0">
              <a:spcAft>
                <a:spcPts val="0"/>
              </a:spcAft>
              <a:buFontTx/>
              <a:buNone/>
              <a:defRPr sz="1600">
                <a:solidFill>
                  <a:schemeClr val="accent6"/>
                </a:solidFill>
              </a:defRPr>
            </a:lvl4pPr>
            <a:lvl5pPr marL="0" indent="0">
              <a:spcAft>
                <a:spcPts val="0"/>
              </a:spcAft>
              <a:buFontTx/>
              <a:buNone/>
              <a:defRPr sz="1600">
                <a:solidFill>
                  <a:schemeClr val="accent6"/>
                </a:solidFill>
              </a:defRPr>
            </a:lvl5pPr>
          </a:lstStyle>
          <a:p>
            <a:pPr lvl="0"/>
            <a:r>
              <a:rPr lang="en-US" dirty="0"/>
              <a:t>Click to edit Master text styles</a:t>
            </a:r>
          </a:p>
        </p:txBody>
      </p:sp>
      <p:sp>
        <p:nvSpPr>
          <p:cNvPr id="3" name="Content Placeholder 2"/>
          <p:cNvSpPr>
            <a:spLocks noGrp="1"/>
          </p:cNvSpPr>
          <p:nvPr>
            <p:ph idx="1"/>
          </p:nvPr>
        </p:nvSpPr>
        <p:spPr>
          <a:xfrm>
            <a:off x="279870" y="1397000"/>
            <a:ext cx="4112299" cy="486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4"/>
          </p:nvPr>
        </p:nvSpPr>
        <p:spPr>
          <a:xfrm>
            <a:off x="4754214" y="1397000"/>
            <a:ext cx="4112299" cy="486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9508355"/>
      </p:ext>
    </p:extLst>
  </p:cSld>
  <p:clrMapOvr>
    <a:masterClrMapping/>
  </p:clrMapOvr>
  <p:extLst mod="1">
    <p:ext uri="{DCECCB84-F9BA-43D5-87BE-67443E8EF086}">
      <p15:sldGuideLst xmlns:p15="http://schemas.microsoft.com/office/powerpoint/2012/main">
        <p15:guide id="1" orient="horz" pos="924">
          <p15:clr>
            <a:srgbClr val="C35E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Up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655226-6E4F-8847-85CD-AF95F3D3F39A}" type="slidenum">
              <a:rPr lang="en-US" smtClean="0">
                <a:solidFill>
                  <a:srgbClr val="666666"/>
                </a:solidFill>
              </a:rPr>
              <a:pPr/>
              <a:t>‹#›</a:t>
            </a:fld>
            <a:endParaRPr lang="en-US" dirty="0">
              <a:solidFill>
                <a:srgbClr val="666666"/>
              </a:solidFill>
            </a:endParaRPr>
          </a:p>
        </p:txBody>
      </p:sp>
      <p:sp>
        <p:nvSpPr>
          <p:cNvPr id="5" name="Footer Placeholder 4"/>
          <p:cNvSpPr>
            <a:spLocks noGrp="1"/>
          </p:cNvSpPr>
          <p:nvPr>
            <p:ph type="ftr" sz="quarter" idx="11"/>
          </p:nvPr>
        </p:nvSpPr>
        <p:spPr/>
        <p:txBody>
          <a:bodyPr/>
          <a:lstStyle/>
          <a:p>
            <a:r>
              <a:rPr lang="en-US">
                <a:solidFill>
                  <a:srgbClr val="666666"/>
                </a:solidFill>
              </a:rPr>
              <a:t>1040 Individual Tax: Section D</a:t>
            </a:r>
            <a:endParaRPr lang="en-US" dirty="0">
              <a:solidFill>
                <a:srgbClr val="666666"/>
              </a:solidFill>
            </a:endParaRPr>
          </a:p>
        </p:txBody>
      </p:sp>
      <p:cxnSp>
        <p:nvCxnSpPr>
          <p:cNvPr id="8" name="Straight Connector 7"/>
          <p:cNvCxnSpPr/>
          <p:nvPr userDrawn="1"/>
        </p:nvCxnSpPr>
        <p:spPr>
          <a:xfrm>
            <a:off x="4574381" y="1143000"/>
            <a:ext cx="0" cy="5030788"/>
          </a:xfrm>
          <a:prstGeom prst="line">
            <a:avLst/>
          </a:prstGeom>
          <a:ln w="12700"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278681" y="3646488"/>
            <a:ext cx="8586761" cy="0"/>
          </a:xfrm>
          <a:prstGeom prst="line">
            <a:avLst/>
          </a:prstGeom>
          <a:ln w="1270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78679" y="1108660"/>
            <a:ext cx="4112299" cy="2423160"/>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3"/>
          </p:nvPr>
        </p:nvSpPr>
        <p:spPr>
          <a:xfrm>
            <a:off x="4754214" y="1108660"/>
            <a:ext cx="4112299" cy="2423160"/>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p:cNvSpPr>
            <a:spLocks noGrp="1"/>
          </p:cNvSpPr>
          <p:nvPr>
            <p:ph idx="14"/>
          </p:nvPr>
        </p:nvSpPr>
        <p:spPr>
          <a:xfrm>
            <a:off x="278679" y="3841115"/>
            <a:ext cx="4112299" cy="2423160"/>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p:cNvSpPr>
            <a:spLocks noGrp="1"/>
          </p:cNvSpPr>
          <p:nvPr>
            <p:ph idx="15"/>
          </p:nvPr>
        </p:nvSpPr>
        <p:spPr>
          <a:xfrm>
            <a:off x="4754214" y="3841115"/>
            <a:ext cx="4112299" cy="2423160"/>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67783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Up Subhea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655226-6E4F-8847-85CD-AF95F3D3F39A}" type="slidenum">
              <a:rPr lang="en-US" smtClean="0">
                <a:solidFill>
                  <a:srgbClr val="666666"/>
                </a:solidFill>
              </a:rPr>
              <a:pPr/>
              <a:t>‹#›</a:t>
            </a:fld>
            <a:endParaRPr lang="en-US" dirty="0">
              <a:solidFill>
                <a:srgbClr val="666666"/>
              </a:solidFill>
            </a:endParaRPr>
          </a:p>
        </p:txBody>
      </p:sp>
      <p:sp>
        <p:nvSpPr>
          <p:cNvPr id="5" name="Footer Placeholder 4"/>
          <p:cNvSpPr>
            <a:spLocks noGrp="1"/>
          </p:cNvSpPr>
          <p:nvPr>
            <p:ph type="ftr" sz="quarter" idx="11"/>
          </p:nvPr>
        </p:nvSpPr>
        <p:spPr/>
        <p:txBody>
          <a:bodyPr/>
          <a:lstStyle/>
          <a:p>
            <a:r>
              <a:rPr lang="en-US">
                <a:solidFill>
                  <a:srgbClr val="666666"/>
                </a:solidFill>
              </a:rPr>
              <a:t>1040 Individual Tax: Section D</a:t>
            </a:r>
            <a:endParaRPr lang="en-US" dirty="0">
              <a:solidFill>
                <a:srgbClr val="666666"/>
              </a:solidFill>
            </a:endParaRPr>
          </a:p>
        </p:txBody>
      </p:sp>
      <p:cxnSp>
        <p:nvCxnSpPr>
          <p:cNvPr id="8" name="Straight Connector 7"/>
          <p:cNvCxnSpPr/>
          <p:nvPr userDrawn="1"/>
        </p:nvCxnSpPr>
        <p:spPr>
          <a:xfrm flipH="1">
            <a:off x="4572000" y="1485900"/>
            <a:ext cx="2381" cy="4687888"/>
          </a:xfrm>
          <a:prstGeom prst="line">
            <a:avLst/>
          </a:prstGeom>
          <a:ln w="12700"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279752" y="3809692"/>
            <a:ext cx="8586761" cy="0"/>
          </a:xfrm>
          <a:prstGeom prst="line">
            <a:avLst/>
          </a:prstGeom>
          <a:ln w="1270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11" name="Text Placeholder 7"/>
          <p:cNvSpPr>
            <a:spLocks noGrp="1"/>
          </p:cNvSpPr>
          <p:nvPr>
            <p:ph type="body" sz="quarter" idx="16"/>
          </p:nvPr>
        </p:nvSpPr>
        <p:spPr>
          <a:xfrm>
            <a:off x="278679" y="723900"/>
            <a:ext cx="8587834" cy="266700"/>
          </a:xfrm>
        </p:spPr>
        <p:txBody>
          <a:bodyPr>
            <a:noAutofit/>
          </a:bodyPr>
          <a:lstStyle>
            <a:lvl1pPr marL="0">
              <a:spcAft>
                <a:spcPts val="0"/>
              </a:spcAft>
              <a:buFontTx/>
              <a:buNone/>
              <a:defRPr sz="1600">
                <a:solidFill>
                  <a:schemeClr val="accent6"/>
                </a:solidFill>
              </a:defRPr>
            </a:lvl1pPr>
            <a:lvl2pPr marL="0" indent="0">
              <a:spcAft>
                <a:spcPts val="0"/>
              </a:spcAft>
              <a:buFontTx/>
              <a:buNone/>
              <a:defRPr sz="1600">
                <a:solidFill>
                  <a:schemeClr val="accent6"/>
                </a:solidFill>
              </a:defRPr>
            </a:lvl2pPr>
            <a:lvl3pPr marL="0" indent="0">
              <a:spcAft>
                <a:spcPts val="0"/>
              </a:spcAft>
              <a:buFontTx/>
              <a:buNone/>
              <a:defRPr sz="1600">
                <a:solidFill>
                  <a:schemeClr val="accent6"/>
                </a:solidFill>
              </a:defRPr>
            </a:lvl3pPr>
            <a:lvl4pPr marL="0" indent="0">
              <a:spcAft>
                <a:spcPts val="0"/>
              </a:spcAft>
              <a:buFontTx/>
              <a:buNone/>
              <a:defRPr sz="1600">
                <a:solidFill>
                  <a:schemeClr val="accent6"/>
                </a:solidFill>
              </a:defRPr>
            </a:lvl4pPr>
            <a:lvl5pPr marL="0" indent="0">
              <a:spcAft>
                <a:spcPts val="0"/>
              </a:spcAft>
              <a:buFontTx/>
              <a:buNone/>
              <a:defRPr sz="1600">
                <a:solidFill>
                  <a:schemeClr val="accent6"/>
                </a:solidFill>
              </a:defRPr>
            </a:lvl5pPr>
          </a:lstStyle>
          <a:p>
            <a:pPr lvl="0"/>
            <a:r>
              <a:rPr lang="en-US" dirty="0"/>
              <a:t>Click to edit Master text styles</a:t>
            </a:r>
          </a:p>
        </p:txBody>
      </p:sp>
      <p:sp>
        <p:nvSpPr>
          <p:cNvPr id="3" name="Content Placeholder 2"/>
          <p:cNvSpPr>
            <a:spLocks noGrp="1"/>
          </p:cNvSpPr>
          <p:nvPr>
            <p:ph idx="1"/>
          </p:nvPr>
        </p:nvSpPr>
        <p:spPr>
          <a:xfrm>
            <a:off x="278679" y="1426159"/>
            <a:ext cx="4112299" cy="2249424"/>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3"/>
          </p:nvPr>
        </p:nvSpPr>
        <p:spPr>
          <a:xfrm>
            <a:off x="4754214" y="1426159"/>
            <a:ext cx="4112299" cy="2249424"/>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7"/>
          </p:nvPr>
        </p:nvSpPr>
        <p:spPr>
          <a:xfrm>
            <a:off x="278679" y="4014990"/>
            <a:ext cx="4112299" cy="2249286"/>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p:cNvSpPr>
            <a:spLocks noGrp="1"/>
          </p:cNvSpPr>
          <p:nvPr>
            <p:ph idx="18"/>
          </p:nvPr>
        </p:nvSpPr>
        <p:spPr>
          <a:xfrm>
            <a:off x="4754214" y="4014990"/>
            <a:ext cx="4112299" cy="2249286"/>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253783"/>
      </p:ext>
    </p:extLst>
  </p:cSld>
  <p:clrMapOvr>
    <a:masterClrMapping/>
  </p:clrMapOvr>
  <p:extLst mod="1">
    <p:ext uri="{DCECCB84-F9BA-43D5-87BE-67443E8EF086}">
      <p15:sldGuideLst xmlns:p15="http://schemas.microsoft.com/office/powerpoint/2012/main">
        <p15:guide id="1" orient="horz" pos="924">
          <p15:clr>
            <a:srgbClr val="C35E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Col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655226-6E4F-8847-85CD-AF95F3D3F39A}" type="slidenum">
              <a:rPr lang="en-US" smtClean="0">
                <a:solidFill>
                  <a:srgbClr val="666666"/>
                </a:solidFill>
              </a:rPr>
              <a:pPr/>
              <a:t>‹#›</a:t>
            </a:fld>
            <a:endParaRPr lang="en-US" dirty="0">
              <a:solidFill>
                <a:srgbClr val="666666"/>
              </a:solidFill>
            </a:endParaRPr>
          </a:p>
        </p:txBody>
      </p:sp>
      <p:sp>
        <p:nvSpPr>
          <p:cNvPr id="5" name="Footer Placeholder 4"/>
          <p:cNvSpPr>
            <a:spLocks noGrp="1"/>
          </p:cNvSpPr>
          <p:nvPr>
            <p:ph type="ftr" sz="quarter" idx="11"/>
          </p:nvPr>
        </p:nvSpPr>
        <p:spPr/>
        <p:txBody>
          <a:bodyPr/>
          <a:lstStyle/>
          <a:p>
            <a:r>
              <a:rPr lang="en-US">
                <a:solidFill>
                  <a:srgbClr val="666666"/>
                </a:solidFill>
              </a:rPr>
              <a:t>1040 Individual Tax: Section D</a:t>
            </a:r>
            <a:endParaRPr lang="en-US" dirty="0">
              <a:solidFill>
                <a:srgbClr val="666666"/>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idx="13"/>
          </p:nvPr>
        </p:nvSpPr>
        <p:spPr>
          <a:xfrm>
            <a:off x="278679" y="1108660"/>
            <a:ext cx="2636730" cy="5155615"/>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idx="15"/>
          </p:nvPr>
        </p:nvSpPr>
        <p:spPr>
          <a:xfrm>
            <a:off x="3254231" y="1108660"/>
            <a:ext cx="2636730" cy="5155615"/>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4"/>
          </p:nvPr>
        </p:nvSpPr>
        <p:spPr>
          <a:xfrm>
            <a:off x="6229783" y="1108660"/>
            <a:ext cx="2636730" cy="5155615"/>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51600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Col Intr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655226-6E4F-8847-85CD-AF95F3D3F39A}" type="slidenum">
              <a:rPr lang="en-US" smtClean="0">
                <a:solidFill>
                  <a:srgbClr val="666666"/>
                </a:solidFill>
              </a:rPr>
              <a:pPr/>
              <a:t>‹#›</a:t>
            </a:fld>
            <a:endParaRPr lang="en-US" dirty="0">
              <a:solidFill>
                <a:srgbClr val="666666"/>
              </a:solidFill>
            </a:endParaRPr>
          </a:p>
        </p:txBody>
      </p:sp>
      <p:sp>
        <p:nvSpPr>
          <p:cNvPr id="5" name="Footer Placeholder 4"/>
          <p:cNvSpPr>
            <a:spLocks noGrp="1"/>
          </p:cNvSpPr>
          <p:nvPr>
            <p:ph type="ftr" sz="quarter" idx="11"/>
          </p:nvPr>
        </p:nvSpPr>
        <p:spPr/>
        <p:txBody>
          <a:bodyPr/>
          <a:lstStyle/>
          <a:p>
            <a:r>
              <a:rPr lang="en-US">
                <a:solidFill>
                  <a:srgbClr val="666666"/>
                </a:solidFill>
              </a:rPr>
              <a:t>1040 Individual Tax: Section D</a:t>
            </a:r>
            <a:endParaRPr lang="en-US" dirty="0">
              <a:solidFill>
                <a:srgbClr val="666666"/>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2"/>
          <p:cNvSpPr>
            <a:spLocks noGrp="1"/>
          </p:cNvSpPr>
          <p:nvPr>
            <p:ph idx="1"/>
          </p:nvPr>
        </p:nvSpPr>
        <p:spPr>
          <a:xfrm>
            <a:off x="279871" y="1054849"/>
            <a:ext cx="8586642" cy="917789"/>
          </a:xfrm>
        </p:spPr>
        <p:txBody>
          <a:bodyPr/>
          <a:lstStyle/>
          <a:p>
            <a:pPr lvl="0"/>
            <a:r>
              <a:rPr lang="en-US" dirty="0"/>
              <a:t>Click to edit Master text styles</a:t>
            </a:r>
          </a:p>
        </p:txBody>
      </p:sp>
      <p:sp>
        <p:nvSpPr>
          <p:cNvPr id="12" name="Content Placeholder 2"/>
          <p:cNvSpPr>
            <a:spLocks noGrp="1"/>
          </p:cNvSpPr>
          <p:nvPr>
            <p:ph idx="13"/>
          </p:nvPr>
        </p:nvSpPr>
        <p:spPr>
          <a:xfrm>
            <a:off x="278679" y="2109327"/>
            <a:ext cx="2636730" cy="4154947"/>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idx="15"/>
          </p:nvPr>
        </p:nvSpPr>
        <p:spPr>
          <a:xfrm>
            <a:off x="3254231" y="2109327"/>
            <a:ext cx="2636730" cy="4154947"/>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4"/>
          </p:nvPr>
        </p:nvSpPr>
        <p:spPr>
          <a:xfrm>
            <a:off x="6229783" y="2109327"/>
            <a:ext cx="2636730" cy="4154947"/>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9990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Premier Plus Marketing">
    <p:spTree>
      <p:nvGrpSpPr>
        <p:cNvPr id="1" name=""/>
        <p:cNvGrpSpPr/>
        <p:nvPr/>
      </p:nvGrpSpPr>
      <p:grpSpPr>
        <a:xfrm>
          <a:off x="0" y="0"/>
          <a:ext cx="0" cy="0"/>
          <a:chOff x="0" y="0"/>
          <a:chExt cx="0" cy="0"/>
        </a:xfrm>
      </p:grpSpPr>
      <p:sp>
        <p:nvSpPr>
          <p:cNvPr id="5" name="Title 1"/>
          <p:cNvSpPr txBox="1">
            <a:spLocks/>
          </p:cNvSpPr>
          <p:nvPr userDrawn="1"/>
        </p:nvSpPr>
        <p:spPr bwMode="auto">
          <a:xfrm>
            <a:off x="838201" y="-46036"/>
            <a:ext cx="7445375" cy="1143001"/>
          </a:xfrm>
          <a:prstGeom prst="rect">
            <a:avLst/>
          </a:prstGeom>
          <a:noFill/>
          <a:ln w="9525">
            <a:noFill/>
            <a:miter lim="800000"/>
            <a:headEnd/>
            <a:tailEnd/>
          </a:ln>
        </p:spPr>
        <p:txBody>
          <a:bodyPr lIns="0" tIns="0" rIns="0" bIns="0" anchor="b"/>
          <a:lstStyle/>
          <a:p>
            <a:pPr algn="ctr" defTabSz="457200" fontAlgn="auto">
              <a:lnSpc>
                <a:spcPct val="90000"/>
              </a:lnSpc>
              <a:spcBef>
                <a:spcPts val="0"/>
              </a:spcBef>
              <a:spcAft>
                <a:spcPts val="0"/>
              </a:spcAft>
              <a:defRPr/>
            </a:pPr>
            <a:endParaRPr lang="en-US" sz="3600" kern="0" dirty="0">
              <a:solidFill>
                <a:srgbClr val="FF8000"/>
              </a:solidFill>
              <a:latin typeface="Arial"/>
              <a:ea typeface="ＭＳ Ｐゴシック" charset="-128"/>
              <a:cs typeface="Arial" pitchFamily="34" charset="0"/>
            </a:endParaRPr>
          </a:p>
        </p:txBody>
      </p:sp>
      <p:sp>
        <p:nvSpPr>
          <p:cNvPr id="6" name="Rectangle 5"/>
          <p:cNvSpPr/>
          <p:nvPr userDrawn="1"/>
        </p:nvSpPr>
        <p:spPr>
          <a:xfrm>
            <a:off x="0" y="0"/>
            <a:ext cx="9144000" cy="1524000"/>
          </a:xfrm>
          <a:prstGeom prst="rect">
            <a:avLst/>
          </a:prstGeom>
          <a:gradFill flip="none" rotWithShape="1">
            <a:gsLst>
              <a:gs pos="78000">
                <a:schemeClr val="tx2"/>
              </a:gs>
              <a:gs pos="100000">
                <a:schemeClr val="accent1">
                  <a:tint val="44500"/>
                  <a:satMod val="160000"/>
                </a:schemeClr>
              </a:gs>
              <a:gs pos="100000">
                <a:schemeClr val="accent1">
                  <a:tint val="23500"/>
                  <a:satMod val="160000"/>
                </a:schemeClr>
              </a:gs>
            </a:gsLst>
            <a:lin ang="5400000" scaled="1"/>
            <a:tileRec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defTabSz="457200" fontAlgn="auto">
              <a:spcBef>
                <a:spcPts val="0"/>
              </a:spcBef>
              <a:spcAft>
                <a:spcPts val="0"/>
              </a:spcAft>
            </a:pPr>
            <a:endParaRPr lang="en-US">
              <a:solidFill>
                <a:srgbClr val="FFFFFF"/>
              </a:solidFill>
            </a:endParaRPr>
          </a:p>
        </p:txBody>
      </p:sp>
      <p:sp>
        <p:nvSpPr>
          <p:cNvPr id="7" name="TextBox 6"/>
          <p:cNvSpPr txBox="1"/>
          <p:nvPr userDrawn="1"/>
        </p:nvSpPr>
        <p:spPr>
          <a:xfrm>
            <a:off x="167684" y="189786"/>
            <a:ext cx="5394916" cy="861774"/>
          </a:xfrm>
          <a:prstGeom prst="rect">
            <a:avLst/>
          </a:prstGeom>
          <a:noFill/>
        </p:spPr>
        <p:txBody>
          <a:bodyPr wrap="square" rtlCol="0" anchor="b">
            <a:spAutoFit/>
          </a:bodyPr>
          <a:lstStyle/>
          <a:p>
            <a:pPr defTabSz="457200" fontAlgn="auto">
              <a:spcBef>
                <a:spcPts val="0"/>
              </a:spcBef>
              <a:spcAft>
                <a:spcPts val="0"/>
              </a:spcAft>
            </a:pPr>
            <a:r>
              <a:rPr lang="en-US" sz="3200" dirty="0">
                <a:solidFill>
                  <a:srgbClr val="FFFFFF"/>
                </a:solidFill>
                <a:latin typeface="Arial"/>
              </a:rPr>
              <a:t>CHECKPOINT LEARNING</a:t>
            </a:r>
            <a:r>
              <a:rPr lang="en-US" sz="3200" baseline="30000" dirty="0">
                <a:solidFill>
                  <a:srgbClr val="FFFFFF"/>
                </a:solidFill>
                <a:latin typeface="Arial"/>
              </a:rPr>
              <a:t>®</a:t>
            </a:r>
          </a:p>
          <a:p>
            <a:pPr defTabSz="457200" fontAlgn="auto">
              <a:spcBef>
                <a:spcPts val="0"/>
              </a:spcBef>
              <a:spcAft>
                <a:spcPts val="0"/>
              </a:spcAft>
            </a:pPr>
            <a:r>
              <a:rPr lang="en-US" dirty="0">
                <a:solidFill>
                  <a:srgbClr val="FFFFFF"/>
                </a:solidFill>
                <a:latin typeface="Arial"/>
              </a:rPr>
              <a:t>PREMIER PLUS CPE PACKAGE</a:t>
            </a:r>
          </a:p>
        </p:txBody>
      </p:sp>
      <p:sp>
        <p:nvSpPr>
          <p:cNvPr id="12" name="Content Placeholder 2"/>
          <p:cNvSpPr>
            <a:spLocks noGrp="1"/>
          </p:cNvSpPr>
          <p:nvPr>
            <p:ph idx="1" hasCustomPrompt="1"/>
          </p:nvPr>
        </p:nvSpPr>
        <p:spPr>
          <a:xfrm>
            <a:off x="264507" y="1635760"/>
            <a:ext cx="8614985" cy="4663440"/>
          </a:xfrm>
        </p:spPr>
        <p:txBody>
          <a:bodyPr>
            <a:normAutofit/>
          </a:bodyPr>
          <a:lstStyle>
            <a:lvl1pPr marL="285750" indent="-285750">
              <a:spcBef>
                <a:spcPts val="1200"/>
              </a:spcBef>
              <a:spcAft>
                <a:spcPts val="1200"/>
              </a:spcAft>
              <a:buClr>
                <a:schemeClr val="tx2"/>
              </a:buClr>
              <a:buFont typeface="Arial" panose="020B0604020202020204" pitchFamily="34" charset="0"/>
              <a:buChar char="•"/>
              <a:defRPr sz="1800" baseline="0"/>
            </a:lvl1pPr>
          </a:lstStyle>
          <a:p>
            <a:pPr lvl="0"/>
            <a:r>
              <a:rPr lang="en-US" dirty="0"/>
              <a:t>Click to add Premier Plus Content.</a:t>
            </a:r>
          </a:p>
        </p:txBody>
      </p:sp>
    </p:spTree>
    <p:extLst>
      <p:ext uri="{BB962C8B-B14F-4D97-AF65-F5344CB8AC3E}">
        <p14:creationId xmlns:p14="http://schemas.microsoft.com/office/powerpoint/2010/main" val="3041023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Marketing">
    <p:spTree>
      <p:nvGrpSpPr>
        <p:cNvPr id="1" name=""/>
        <p:cNvGrpSpPr/>
        <p:nvPr/>
      </p:nvGrpSpPr>
      <p:grpSpPr>
        <a:xfrm>
          <a:off x="0" y="0"/>
          <a:ext cx="0" cy="0"/>
          <a:chOff x="0" y="0"/>
          <a:chExt cx="0" cy="0"/>
        </a:xfrm>
      </p:grpSpPr>
      <p:sp>
        <p:nvSpPr>
          <p:cNvPr id="5" name="Title 1"/>
          <p:cNvSpPr txBox="1">
            <a:spLocks/>
          </p:cNvSpPr>
          <p:nvPr userDrawn="1"/>
        </p:nvSpPr>
        <p:spPr bwMode="auto">
          <a:xfrm>
            <a:off x="838201" y="-46036"/>
            <a:ext cx="7445375" cy="1143001"/>
          </a:xfrm>
          <a:prstGeom prst="rect">
            <a:avLst/>
          </a:prstGeom>
          <a:noFill/>
          <a:ln w="9525">
            <a:noFill/>
            <a:miter lim="800000"/>
            <a:headEnd/>
            <a:tailEnd/>
          </a:ln>
        </p:spPr>
        <p:txBody>
          <a:bodyPr lIns="0" tIns="0" rIns="0" bIns="0" anchor="b"/>
          <a:lstStyle/>
          <a:p>
            <a:pPr algn="ctr">
              <a:lnSpc>
                <a:spcPct val="90000"/>
              </a:lnSpc>
              <a:defRPr/>
            </a:pPr>
            <a:endParaRPr lang="en-US" sz="3600" kern="0" dirty="0">
              <a:solidFill>
                <a:srgbClr val="FF8000"/>
              </a:solidFill>
              <a:ea typeface="ＭＳ Ｐゴシック" charset="-128"/>
              <a:cs typeface="Arial" pitchFamily="34" charset="0"/>
            </a:endParaRPr>
          </a:p>
        </p:txBody>
      </p:sp>
      <p:sp>
        <p:nvSpPr>
          <p:cNvPr id="6" name="Rectangle 5"/>
          <p:cNvSpPr/>
          <p:nvPr userDrawn="1"/>
        </p:nvSpPr>
        <p:spPr>
          <a:xfrm>
            <a:off x="0" y="0"/>
            <a:ext cx="9144000" cy="1524000"/>
          </a:xfrm>
          <a:prstGeom prst="rect">
            <a:avLst/>
          </a:prstGeom>
          <a:gradFill flip="none" rotWithShape="1">
            <a:gsLst>
              <a:gs pos="78000">
                <a:schemeClr val="tx2"/>
              </a:gs>
              <a:gs pos="100000">
                <a:schemeClr val="accent1">
                  <a:tint val="44500"/>
                  <a:satMod val="160000"/>
                </a:schemeClr>
              </a:gs>
              <a:gs pos="100000">
                <a:schemeClr val="accent1">
                  <a:tint val="23500"/>
                  <a:satMod val="160000"/>
                </a:schemeClr>
              </a:gs>
            </a:gsLst>
            <a:lin ang="5400000" scaled="1"/>
            <a:tileRec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rgbClr val="FFFFFF"/>
              </a:solidFill>
            </a:endParaRPr>
          </a:p>
        </p:txBody>
      </p:sp>
      <p:sp>
        <p:nvSpPr>
          <p:cNvPr id="7" name="TextBox 6"/>
          <p:cNvSpPr txBox="1"/>
          <p:nvPr userDrawn="1"/>
        </p:nvSpPr>
        <p:spPr>
          <a:xfrm>
            <a:off x="147249" y="177226"/>
            <a:ext cx="5394916" cy="584775"/>
          </a:xfrm>
          <a:prstGeom prst="rect">
            <a:avLst/>
          </a:prstGeom>
          <a:noFill/>
        </p:spPr>
        <p:txBody>
          <a:bodyPr wrap="square" rtlCol="0" anchor="b">
            <a:spAutoFit/>
          </a:bodyPr>
          <a:lstStyle/>
          <a:p>
            <a:r>
              <a:rPr lang="en-US" sz="3200" dirty="0">
                <a:solidFill>
                  <a:srgbClr val="FFFFFF"/>
                </a:solidFill>
                <a:ea typeface="ＭＳ Ｐゴシック" pitchFamily="34" charset="-128"/>
                <a:cs typeface="Arial" charset="0"/>
              </a:rPr>
              <a:t>CHECKPOINT LEARNING</a:t>
            </a:r>
            <a:r>
              <a:rPr lang="en-US" sz="3200" baseline="30000" dirty="0">
                <a:solidFill>
                  <a:srgbClr val="FFFFFF"/>
                </a:solidFill>
                <a:ea typeface="ＭＳ Ｐゴシック" pitchFamily="34" charset="-128"/>
                <a:cs typeface="Arial" charset="0"/>
              </a:rPr>
              <a:t>®</a:t>
            </a:r>
          </a:p>
        </p:txBody>
      </p:sp>
      <p:sp>
        <p:nvSpPr>
          <p:cNvPr id="13" name="TextBox 12"/>
          <p:cNvSpPr txBox="1"/>
          <p:nvPr userDrawn="1"/>
        </p:nvSpPr>
        <p:spPr>
          <a:xfrm>
            <a:off x="5457825" y="531169"/>
            <a:ext cx="3124200" cy="461665"/>
          </a:xfrm>
          <a:prstGeom prst="rect">
            <a:avLst/>
          </a:prstGeom>
          <a:noFill/>
        </p:spPr>
        <p:txBody>
          <a:bodyPr wrap="square" rtlCol="0" anchor="b">
            <a:spAutoFit/>
          </a:bodyPr>
          <a:lstStyle/>
          <a:p>
            <a:pPr algn="r"/>
            <a:r>
              <a:rPr lang="en-US" sz="2400" b="1" dirty="0">
                <a:solidFill>
                  <a:srgbClr val="FFFFFF"/>
                </a:solidFill>
                <a:ea typeface="ＭＳ Ｐゴシック" pitchFamily="34" charset="-128"/>
                <a:cs typeface="Arial" charset="0"/>
              </a:rPr>
              <a:t>Register Now!</a:t>
            </a:r>
          </a:p>
        </p:txBody>
      </p:sp>
      <p:sp>
        <p:nvSpPr>
          <p:cNvPr id="8" name="Content Placeholder 2"/>
          <p:cNvSpPr>
            <a:spLocks noGrp="1"/>
          </p:cNvSpPr>
          <p:nvPr>
            <p:ph idx="1" hasCustomPrompt="1"/>
          </p:nvPr>
        </p:nvSpPr>
        <p:spPr>
          <a:xfrm>
            <a:off x="227468" y="762001"/>
            <a:ext cx="6173808" cy="214235"/>
          </a:xfrm>
          <a:ln w="38100">
            <a:solidFill>
              <a:schemeClr val="tx2"/>
            </a:solidFill>
          </a:ln>
        </p:spPr>
        <p:txBody>
          <a:bodyPr anchor="ctr">
            <a:normAutofit/>
          </a:bodyPr>
          <a:lstStyle>
            <a:lvl1pPr algn="l">
              <a:defRPr sz="2000" b="0" baseline="0">
                <a:solidFill>
                  <a:schemeClr val="bg1"/>
                </a:solidFill>
              </a:defRPr>
            </a:lvl1pPr>
          </a:lstStyle>
          <a:p>
            <a:pPr lvl="0"/>
            <a:r>
              <a:rPr lang="en-US" dirty="0"/>
              <a:t>Click to edit subtitle</a:t>
            </a:r>
          </a:p>
        </p:txBody>
      </p:sp>
      <p:sp>
        <p:nvSpPr>
          <p:cNvPr id="9" name="Content Placeholder 2"/>
          <p:cNvSpPr>
            <a:spLocks noGrp="1"/>
          </p:cNvSpPr>
          <p:nvPr>
            <p:ph idx="10" hasCustomPrompt="1"/>
          </p:nvPr>
        </p:nvSpPr>
        <p:spPr>
          <a:xfrm>
            <a:off x="264507" y="1600200"/>
            <a:ext cx="8614985" cy="4724400"/>
          </a:xfrm>
        </p:spPr>
        <p:txBody>
          <a:bodyPr>
            <a:normAutofit/>
          </a:bodyPr>
          <a:lstStyle>
            <a:lvl1pPr>
              <a:defRPr sz="1600" baseline="0"/>
            </a:lvl1pPr>
          </a:lstStyle>
          <a:p>
            <a:pPr lvl="0"/>
            <a:r>
              <a:rPr lang="en-US" dirty="0"/>
              <a:t>Click to add list of Upcoming Webinars/Conferences.</a:t>
            </a:r>
          </a:p>
        </p:txBody>
      </p:sp>
    </p:spTree>
    <p:extLst>
      <p:ext uri="{BB962C8B-B14F-4D97-AF65-F5344CB8AC3E}">
        <p14:creationId xmlns:p14="http://schemas.microsoft.com/office/powerpoint/2010/main" val="1294065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D6C68343-5C46-495C-99CA-D1AE3F7FC7B4}"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3228418-08D7-48A5-880D-B6DDB5264A7B}" type="datetime1">
              <a:rPr lang="en-US" smtClean="0"/>
              <a:t>12/29/2017</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9BA3DA92-7D3B-4078-925E-B542B5FBF47C}" type="slidenum">
              <a:rPr lang="en-US"/>
              <a:pPr>
                <a:defRPr/>
              </a:pPr>
              <a:t>‹#›</a:t>
            </a:fld>
            <a:endParaRPr lang="en-US"/>
          </a:p>
        </p:txBody>
      </p:sp>
      <p:sp>
        <p:nvSpPr>
          <p:cNvPr id="6"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302237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58BB1B1-BA57-4DB8-AEA5-707361185DED}" type="datetime1">
              <a:rPr lang="en-US" smtClean="0"/>
              <a:t>12/29/2017</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3A290047-54BE-4BAE-A1C6-AE9C2118C8DE}" type="slidenum">
              <a:rPr lang="en-US"/>
              <a:pPr>
                <a:defRPr/>
              </a:pPr>
              <a:t>‹#›</a:t>
            </a:fld>
            <a:endParaRPr lang="en-US"/>
          </a:p>
        </p:txBody>
      </p:sp>
      <p:sp>
        <p:nvSpPr>
          <p:cNvPr id="6"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64100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BC8194D-553D-4C0D-9C2C-28B07B8E19A0}" type="datetime1">
              <a:rPr lang="en-US" smtClean="0"/>
              <a:t>12/29/2017</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B9DE4B7D-4188-4E9E-80E4-EC58660F4BC0}" type="slidenum">
              <a:rPr lang="en-US"/>
              <a:pPr>
                <a:defRPr/>
              </a:pPr>
              <a:t>‹#›</a:t>
            </a:fld>
            <a:endParaRPr lang="en-US"/>
          </a:p>
        </p:txBody>
      </p:sp>
      <p:sp>
        <p:nvSpPr>
          <p:cNvPr id="6"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2536596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Title 8"/>
          <p:cNvSpPr>
            <a:spLocks noGrp="1"/>
          </p:cNvSpPr>
          <p:nvPr>
            <p:ph type="title"/>
          </p:nvPr>
        </p:nvSpPr>
        <p:spPr>
          <a:xfrm>
            <a:off x="914400" y="1544715"/>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fld id="{922F95C1-6E58-4E58-8406-04112EBD1023}" type="datetime1">
              <a:rPr lang="en-US" smtClean="0"/>
              <a:t>12/29/2017</a:t>
            </a:fld>
            <a:endParaRPr lang="en-US" dirty="0"/>
          </a:p>
        </p:txBody>
      </p:sp>
      <p:sp>
        <p:nvSpPr>
          <p:cNvPr id="6" name="Slide Number Placeholder 5"/>
          <p:cNvSpPr>
            <a:spLocks noGrp="1"/>
          </p:cNvSpPr>
          <p:nvPr>
            <p:ph type="sldNum" sz="quarter" idx="16"/>
          </p:nvPr>
        </p:nvSpPr>
        <p:spPr/>
        <p:txBody>
          <a:bodyPr/>
          <a:lstStyle>
            <a:lvl1pPr>
              <a:defRPr/>
            </a:lvl1pPr>
          </a:lstStyle>
          <a:p>
            <a:pPr>
              <a:defRPr/>
            </a:pPr>
            <a:fld id="{2329D35F-C136-4894-9E06-F14DA4D700B6}" type="slidenum">
              <a:rPr lang="en-US"/>
              <a:pPr>
                <a:defRPr/>
              </a:pPr>
              <a:t>‹#›</a:t>
            </a:fld>
            <a:endParaRPr lang="en-US"/>
          </a:p>
        </p:txBody>
      </p:sp>
      <p:sp>
        <p:nvSpPr>
          <p:cNvPr id="7" name="Footer Placeholder 4"/>
          <p:cNvSpPr>
            <a:spLocks noGrp="1"/>
          </p:cNvSpPr>
          <p:nvPr>
            <p:ph type="ftr" sz="quarter" idx="17"/>
          </p:nvPr>
        </p:nvSpPr>
        <p:spPr/>
        <p:txBody>
          <a:bodyPr/>
          <a:lstStyle>
            <a:lvl1pPr>
              <a:defRPr/>
            </a:lvl1pPr>
          </a:lstStyle>
          <a:p>
            <a:pPr>
              <a:defRPr/>
            </a:pPr>
            <a:endParaRPr lang="en-US"/>
          </a:p>
        </p:txBody>
      </p:sp>
    </p:spTree>
    <p:extLst>
      <p:ext uri="{BB962C8B-B14F-4D97-AF65-F5344CB8AC3E}">
        <p14:creationId xmlns:p14="http://schemas.microsoft.com/office/powerpoint/2010/main" val="28886878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9"/>
          <p:cNvSpPr>
            <a:spLocks noGrp="1"/>
          </p:cNvSpPr>
          <p:nvPr>
            <p:ph type="title"/>
          </p:nvPr>
        </p:nvSpPr>
        <p:spPr>
          <a:xfrm>
            <a:off x="914400" y="1544715"/>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5"/>
          </p:nvPr>
        </p:nvSpPr>
        <p:spPr/>
        <p:txBody>
          <a:bodyPr/>
          <a:lstStyle>
            <a:lvl1pPr>
              <a:defRPr/>
            </a:lvl1pPr>
          </a:lstStyle>
          <a:p>
            <a:pPr>
              <a:defRPr/>
            </a:pPr>
            <a:fld id="{C6619F8B-22AA-432A-BAC8-89E86A61D78F}" type="datetime1">
              <a:rPr lang="en-US" smtClean="0"/>
              <a:t>12/29/2017</a:t>
            </a:fld>
            <a:endParaRPr lang="en-US" dirty="0"/>
          </a:p>
        </p:txBody>
      </p:sp>
      <p:sp>
        <p:nvSpPr>
          <p:cNvPr id="8" name="Slide Number Placeholder 5"/>
          <p:cNvSpPr>
            <a:spLocks noGrp="1"/>
          </p:cNvSpPr>
          <p:nvPr>
            <p:ph type="sldNum" sz="quarter" idx="16"/>
          </p:nvPr>
        </p:nvSpPr>
        <p:spPr/>
        <p:txBody>
          <a:bodyPr/>
          <a:lstStyle>
            <a:lvl1pPr>
              <a:defRPr/>
            </a:lvl1pPr>
          </a:lstStyle>
          <a:p>
            <a:pPr>
              <a:defRPr/>
            </a:pPr>
            <a:fld id="{825D77CD-0DA0-46D5-9AE9-9FFB1F66CE51}" type="slidenum">
              <a:rPr lang="en-US"/>
              <a:pPr>
                <a:defRPr/>
              </a:pPr>
              <a:t>‹#›</a:t>
            </a:fld>
            <a:endParaRPr lang="en-US"/>
          </a:p>
        </p:txBody>
      </p:sp>
      <p:sp>
        <p:nvSpPr>
          <p:cNvPr id="9" name="Footer Placeholder 4"/>
          <p:cNvSpPr>
            <a:spLocks noGrp="1"/>
          </p:cNvSpPr>
          <p:nvPr>
            <p:ph type="ftr" sz="quarter" idx="17"/>
          </p:nvPr>
        </p:nvSpPr>
        <p:spPr/>
        <p:txBody>
          <a:bodyPr/>
          <a:lstStyle>
            <a:lvl1pPr>
              <a:defRPr/>
            </a:lvl1pPr>
          </a:lstStyle>
          <a:p>
            <a:pPr>
              <a:defRPr/>
            </a:pPr>
            <a:endParaRPr lang="en-US"/>
          </a:p>
        </p:txBody>
      </p:sp>
    </p:spTree>
    <p:extLst>
      <p:ext uri="{BB962C8B-B14F-4D97-AF65-F5344CB8AC3E}">
        <p14:creationId xmlns:p14="http://schemas.microsoft.com/office/powerpoint/2010/main" val="3488946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E2E960-4DD9-425C-8AF4-69E18AF1EC9C}" type="datetime1">
              <a:rPr lang="en-US" smtClean="0"/>
              <a:t>12/29/2017</a:t>
            </a:fld>
            <a:endParaRPr lang="en-US" dirty="0"/>
          </a:p>
        </p:txBody>
      </p:sp>
      <p:sp>
        <p:nvSpPr>
          <p:cNvPr id="4" name="Slide Number Placeholder 5"/>
          <p:cNvSpPr>
            <a:spLocks noGrp="1"/>
          </p:cNvSpPr>
          <p:nvPr>
            <p:ph type="sldNum" sz="quarter" idx="11"/>
          </p:nvPr>
        </p:nvSpPr>
        <p:spPr/>
        <p:txBody>
          <a:bodyPr/>
          <a:lstStyle>
            <a:lvl1pPr>
              <a:defRPr/>
            </a:lvl1pPr>
          </a:lstStyle>
          <a:p>
            <a:pPr>
              <a:defRPr/>
            </a:pPr>
            <a:fld id="{F66B7241-CE11-479E-994A-24C4FA969D94}" type="slidenum">
              <a:rPr lang="en-US"/>
              <a:pPr>
                <a:defRPr/>
              </a:pPr>
              <a:t>‹#›</a:t>
            </a:fld>
            <a:endParaRPr lang="en-US"/>
          </a:p>
        </p:txBody>
      </p:sp>
      <p:sp>
        <p:nvSpPr>
          <p:cNvPr id="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952095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CD6229-483C-4516-B191-452C2E61A24A}" type="datetime1">
              <a:rPr lang="en-US" smtClean="0"/>
              <a:t>12/29/2017</a:t>
            </a:fld>
            <a:endParaRPr lang="en-US" dirty="0"/>
          </a:p>
        </p:txBody>
      </p:sp>
      <p:sp>
        <p:nvSpPr>
          <p:cNvPr id="3" name="Slide Number Placeholder 5"/>
          <p:cNvSpPr>
            <a:spLocks noGrp="1"/>
          </p:cNvSpPr>
          <p:nvPr>
            <p:ph type="sldNum" sz="quarter" idx="11"/>
          </p:nvPr>
        </p:nvSpPr>
        <p:spPr/>
        <p:txBody>
          <a:bodyPr/>
          <a:lstStyle>
            <a:lvl1pPr>
              <a:defRPr/>
            </a:lvl1pPr>
          </a:lstStyle>
          <a:p>
            <a:pPr>
              <a:defRPr/>
            </a:pPr>
            <a:fld id="{119D2970-27AA-4FAD-968A-9210D5F949D8}" type="slidenum">
              <a:rPr lang="en-US"/>
              <a:pPr>
                <a:defRPr/>
              </a:pPr>
              <a:t>‹#›</a:t>
            </a:fld>
            <a:endParaRPr lang="en-US"/>
          </a:p>
        </p:txBody>
      </p:sp>
      <p:sp>
        <p:nvSpPr>
          <p:cNvPr id="4"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930860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C79B3FE-82A5-485D-A7DD-3BBF3DBCD857}" type="datetime1">
              <a:rPr lang="en-US" smtClean="0"/>
              <a:t>12/29/2017</a:t>
            </a:fld>
            <a:endParaRPr lang="en-US" dirty="0"/>
          </a:p>
        </p:txBody>
      </p:sp>
      <p:sp>
        <p:nvSpPr>
          <p:cNvPr id="6" name="Slide Number Placeholder 5"/>
          <p:cNvSpPr>
            <a:spLocks noGrp="1"/>
          </p:cNvSpPr>
          <p:nvPr>
            <p:ph type="sldNum" sz="quarter" idx="11"/>
          </p:nvPr>
        </p:nvSpPr>
        <p:spPr/>
        <p:txBody>
          <a:bodyPr/>
          <a:lstStyle>
            <a:lvl1pPr>
              <a:defRPr/>
            </a:lvl1pPr>
          </a:lstStyle>
          <a:p>
            <a:pPr>
              <a:defRPr/>
            </a:pPr>
            <a:fld id="{A96477B4-2015-4706-87C9-B23B85DC0336}" type="slidenum">
              <a:rPr lang="en-US"/>
              <a:pPr>
                <a:defRPr/>
              </a:pPr>
              <a:t>‹#›</a:t>
            </a:fld>
            <a:endParaRPr lang="en-US"/>
          </a:p>
        </p:txBody>
      </p:sp>
      <p:sp>
        <p:nvSpPr>
          <p:cNvPr id="7"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7196309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ED4983-C141-4E57-8E89-623E5778A8D6}" type="datetime1">
              <a:rPr lang="en-US" smtClean="0"/>
              <a:t>12/29/2017</a:t>
            </a:fld>
            <a:endParaRPr lang="en-US" dirty="0"/>
          </a:p>
        </p:txBody>
      </p:sp>
      <p:sp>
        <p:nvSpPr>
          <p:cNvPr id="6" name="Slide Number Placeholder 5"/>
          <p:cNvSpPr>
            <a:spLocks noGrp="1"/>
          </p:cNvSpPr>
          <p:nvPr>
            <p:ph type="sldNum" sz="quarter" idx="11"/>
          </p:nvPr>
        </p:nvSpPr>
        <p:spPr/>
        <p:txBody>
          <a:bodyPr/>
          <a:lstStyle>
            <a:lvl1pPr>
              <a:defRPr/>
            </a:lvl1pPr>
          </a:lstStyle>
          <a:p>
            <a:pPr>
              <a:defRPr/>
            </a:pPr>
            <a:fld id="{372BBCFF-AC37-4466-B57F-CEFF5151D4A7}" type="slidenum">
              <a:rPr lang="en-US"/>
              <a:pPr>
                <a:defRPr/>
              </a:pPr>
              <a:t>‹#›</a:t>
            </a:fld>
            <a:endParaRPr lang="en-US"/>
          </a:p>
        </p:txBody>
      </p:sp>
      <p:sp>
        <p:nvSpPr>
          <p:cNvPr id="7"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702129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34C9F49-44F4-413C-91CF-FCFE3A80CAEA}" type="datetime1">
              <a:rPr lang="en-US" smtClean="0"/>
              <a:t>12/29/2017</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6FC1F6D8-6CB0-46AD-884A-3ED287E89DB2}" type="slidenum">
              <a:rPr lang="en-US"/>
              <a:pPr>
                <a:defRPr/>
              </a:pPr>
              <a:t>‹#›</a:t>
            </a:fld>
            <a:endParaRPr lang="en-US"/>
          </a:p>
        </p:txBody>
      </p:sp>
      <p:sp>
        <p:nvSpPr>
          <p:cNvPr id="6"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071736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CBB276F3-1388-44EF-8A9B-9074FB8F0D1A}"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F8659BA-57A3-47A8-8E7C-A7C396F9F082}" type="datetime1">
              <a:rPr lang="en-US" smtClean="0"/>
              <a:t>12/29/2017</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C268D0F9-6460-41BC-BFE4-710AD1515051}" type="slidenum">
              <a:rPr lang="en-US"/>
              <a:pPr>
                <a:defRPr/>
              </a:pPr>
              <a:t>‹#›</a:t>
            </a:fld>
            <a:endParaRPr lang="en-US"/>
          </a:p>
        </p:txBody>
      </p:sp>
      <p:sp>
        <p:nvSpPr>
          <p:cNvPr id="6"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055471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8BE2B7F4-324A-490A-A173-C3AA12AF5E5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826D7B74-2F66-4128-9A4E-8087FB725E8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EDFE25F6-CDAE-481D-AA40-CBF1165EEB7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A4E8EB71-2DE2-4899-88A9-1C0C8ED3D22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TR_SlideLogo_BW600"/>
          <p:cNvPicPr>
            <a:picLocks noChangeAspect="1" noChangeArrowheads="1"/>
          </p:cNvPicPr>
          <p:nvPr/>
        </p:nvPicPr>
        <p:blipFill>
          <a:blip r:embed="rId13"/>
          <a:srcRect/>
          <a:stretch>
            <a:fillRect/>
          </a:stretch>
        </p:blipFill>
        <p:spPr bwMode="auto">
          <a:xfrm>
            <a:off x="371475" y="6323013"/>
            <a:ext cx="1652588" cy="536575"/>
          </a:xfrm>
          <a:prstGeom prst="rect">
            <a:avLst/>
          </a:prstGeom>
          <a:noFill/>
          <a:ln w="9525">
            <a:noFill/>
            <a:miter lim="800000"/>
            <a:headEnd/>
            <a:tailEnd/>
          </a:ln>
        </p:spPr>
      </p:pic>
      <p:sp>
        <p:nvSpPr>
          <p:cNvPr id="15364" name="Rectangle 4"/>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900">
                <a:solidFill>
                  <a:schemeClr val="bg1"/>
                </a:solidFill>
                <a:latin typeface="Arial" pitchFamily="-108" charset="0"/>
                <a:ea typeface="ＭＳ Ｐゴシック" pitchFamily="-108" charset="-128"/>
                <a:cs typeface="ＭＳ Ｐゴシック" pitchFamily="-108" charset="-128"/>
              </a:defRPr>
            </a:lvl1pPr>
          </a:lstStyle>
          <a:p>
            <a:pPr>
              <a:defRPr/>
            </a:pPr>
            <a:endParaRPr lang="en-US"/>
          </a:p>
        </p:txBody>
      </p:sp>
      <p:sp>
        <p:nvSpPr>
          <p:cNvPr id="15365" name="Rectangle 5"/>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atin typeface="Arial" pitchFamily="34" charset="0"/>
                <a:cs typeface="+mn-cs"/>
              </a:defRPr>
            </a:lvl1pPr>
          </a:lstStyle>
          <a:p>
            <a:pPr>
              <a:defRPr/>
            </a:pPr>
            <a:fld id="{8303D650-25B3-4D7E-9F44-0CE9DDC66C51}" type="slidenum">
              <a:rPr lang="en-US"/>
              <a:pPr>
                <a:defRPr/>
              </a:pPr>
              <a:t>‹#›</a:t>
            </a:fld>
            <a:endParaRPr lang="en-US"/>
          </a:p>
        </p:txBody>
      </p:sp>
      <p:sp>
        <p:nvSpPr>
          <p:cNvPr id="1029" name="Rectangle 6"/>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t>Click to edit Master title style</a:t>
            </a:r>
          </a:p>
        </p:txBody>
      </p:sp>
      <p:sp>
        <p:nvSpPr>
          <p:cNvPr id="1030" name="Rectangle 7"/>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1" name="Picture 8" descr="slideMaster_Logo600"/>
          <p:cNvPicPr>
            <a:picLocks noChangeAspect="1" noChangeArrowheads="1"/>
          </p:cNvPicPr>
          <p:nvPr/>
        </p:nvPicPr>
        <p:blipFill>
          <a:blip r:embed="rId14"/>
          <a:srcRect/>
          <a:stretch>
            <a:fillRect/>
          </a:stretch>
        </p:blipFill>
        <p:spPr bwMode="hidden">
          <a:xfrm>
            <a:off x="371475" y="6323013"/>
            <a:ext cx="1644650" cy="528637"/>
          </a:xfrm>
          <a:prstGeom prst="rect">
            <a:avLst/>
          </a:prstGeom>
          <a:noFill/>
          <a:ln w="9525">
            <a:noFill/>
            <a:miter lim="800000"/>
            <a:headEnd/>
            <a:tailEnd/>
          </a:ln>
        </p:spPr>
      </p:pic>
      <p:sp>
        <p:nvSpPr>
          <p:cNvPr id="1033" name="Line 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p:spPr>
        <p:txBody>
          <a:bodyPr/>
          <a:lstStyle/>
          <a:p>
            <a:pPr>
              <a:defRPr/>
            </a:pPr>
            <a:endParaRPr lang="en-US">
              <a:latin typeface="Arial" pitchFamily="34" charset="0"/>
              <a:cs typeface="+mn-cs"/>
            </a:endParaRPr>
          </a:p>
        </p:txBody>
      </p:sp>
    </p:spTree>
  </p:cSld>
  <p:clrMap bg1="lt1" tx1="dk1" bg2="lt2" tx2="dk2" accent1="accent1" accent2="accent2" accent3="accent3" accent4="accent4" accent5="accent5" accent6="accent6" hlink="hlink" folHlink="folHlink"/>
  <p:sldLayoutIdLst>
    <p:sldLayoutId id="2147484032"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p:titleStyle>
    <p:bodyStyle>
      <a:lvl1pPr marL="228600" indent="-228600" algn="l" rtl="0" eaLnBrk="1" fontAlgn="base" hangingPunct="1">
        <a:spcBef>
          <a:spcPct val="50000"/>
        </a:spcBef>
        <a:spcAft>
          <a:spcPct val="0"/>
        </a:spcAft>
        <a:buClr>
          <a:schemeClr val="tx2"/>
        </a:buClr>
        <a:buChar char="•"/>
        <a:defRPr sz="2400">
          <a:solidFill>
            <a:schemeClr val="tx1"/>
          </a:solidFill>
          <a:latin typeface="+mn-lt"/>
          <a:ea typeface="ＭＳ Ｐゴシック" pitchFamily="-106" charset="-128"/>
          <a:cs typeface="ＭＳ Ｐゴシック" charset="-128"/>
        </a:defRPr>
      </a:lvl1pPr>
      <a:lvl2pPr marL="628650" indent="-285750" algn="l" rtl="0" eaLnBrk="1" fontAlgn="base" hangingPunct="1">
        <a:spcBef>
          <a:spcPct val="30000"/>
        </a:spcBef>
        <a:spcAft>
          <a:spcPct val="0"/>
        </a:spcAft>
        <a:buClr>
          <a:schemeClr val="tx2"/>
        </a:buClr>
        <a:buFont typeface="Arial" charset="0"/>
        <a:buChar char="–"/>
        <a:defRPr sz="2000">
          <a:solidFill>
            <a:schemeClr val="tx1"/>
          </a:solidFill>
          <a:latin typeface="+mn-lt"/>
          <a:ea typeface="ＭＳ Ｐゴシック" pitchFamily="-106" charset="-128"/>
          <a:cs typeface="ＭＳ Ｐゴシック" charset="0"/>
        </a:defRPr>
      </a:lvl2pPr>
      <a:lvl3pPr marL="914400" indent="-171450" algn="l" rtl="0" eaLnBrk="1" fontAlgn="base" hangingPunct="1">
        <a:spcBef>
          <a:spcPct val="25000"/>
        </a:spcBef>
        <a:spcAft>
          <a:spcPct val="0"/>
        </a:spcAft>
        <a:buClr>
          <a:schemeClr val="tx2"/>
        </a:buClr>
        <a:buChar char="•"/>
        <a:defRPr sz="2400">
          <a:solidFill>
            <a:schemeClr val="tx1"/>
          </a:solidFill>
          <a:latin typeface="+mn-lt"/>
          <a:ea typeface="ＭＳ Ｐゴシック" pitchFamily="-106" charset="-128"/>
          <a:cs typeface="ＭＳ Ｐゴシック" charset="0"/>
        </a:defRPr>
      </a:lvl3pPr>
      <a:lvl4pPr marL="1257300" indent="-228600" algn="l" rtl="0" eaLnBrk="1" fontAlgn="base" hangingPunct="1">
        <a:spcBef>
          <a:spcPct val="20000"/>
        </a:spcBef>
        <a:spcAft>
          <a:spcPct val="0"/>
        </a:spcAft>
        <a:buClr>
          <a:schemeClr val="tx2"/>
        </a:buClr>
        <a:buFont typeface="Arial" charset="0"/>
        <a:buChar char="–"/>
        <a:defRPr sz="1600">
          <a:solidFill>
            <a:schemeClr val="tx1"/>
          </a:solidFill>
          <a:latin typeface="+mn-lt"/>
          <a:ea typeface="ＭＳ Ｐゴシック" pitchFamily="-106" charset="-128"/>
          <a:cs typeface="ＭＳ Ｐゴシック" charset="0"/>
        </a:defRPr>
      </a:lvl4pPr>
      <a:lvl5pPr marL="1485900" indent="-114300" algn="l" rtl="0" eaLnBrk="1" fontAlgn="base" hangingPunct="1">
        <a:spcBef>
          <a:spcPct val="20000"/>
        </a:spcBef>
        <a:spcAft>
          <a:spcPct val="0"/>
        </a:spcAft>
        <a:buClr>
          <a:schemeClr val="tx2"/>
        </a:buClr>
        <a:buChar char="•"/>
        <a:defRPr sz="1400">
          <a:solidFill>
            <a:schemeClr val="tx1"/>
          </a:solidFill>
          <a:latin typeface="+mn-lt"/>
          <a:ea typeface="ＭＳ Ｐゴシック" pitchFamily="-106" charset="-128"/>
          <a:cs typeface="ＭＳ Ｐゴシック" charset="0"/>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ea typeface="ＭＳ Ｐゴシック" pitchFamily="-106" charset="-128"/>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ea typeface="ＭＳ Ｐゴシック" pitchFamily="-106" charset="-128"/>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ea typeface="ＭＳ Ｐゴシック" pitchFamily="-106" charset="-128"/>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79870" y="6553201"/>
            <a:ext cx="290097" cy="304800"/>
          </a:xfrm>
          <a:prstGeom prst="rect">
            <a:avLst/>
          </a:prstGeom>
        </p:spPr>
        <p:txBody>
          <a:bodyPr vert="horz" lIns="0" tIns="0" rIns="0" bIns="0" rtlCol="0" anchor="t" anchorCtr="0"/>
          <a:lstStyle>
            <a:lvl1pPr algn="l">
              <a:defRPr sz="1000">
                <a:solidFill>
                  <a:schemeClr val="accent6"/>
                </a:solidFill>
              </a:defRPr>
            </a:lvl1pPr>
          </a:lstStyle>
          <a:p>
            <a:fld id="{0A655226-6E4F-8847-85CD-AF95F3D3F39A}" type="slidenum">
              <a:rPr lang="en-US" smtClean="0">
                <a:solidFill>
                  <a:srgbClr val="666666"/>
                </a:solidFill>
              </a:rPr>
              <a:pPr/>
              <a:t>‹#›</a:t>
            </a:fld>
            <a:endParaRPr lang="en-US" dirty="0">
              <a:solidFill>
                <a:srgbClr val="666666"/>
              </a:solidFill>
            </a:endParaRPr>
          </a:p>
        </p:txBody>
      </p:sp>
      <p:sp>
        <p:nvSpPr>
          <p:cNvPr id="5" name="Footer Placeholder 4"/>
          <p:cNvSpPr>
            <a:spLocks noGrp="1"/>
          </p:cNvSpPr>
          <p:nvPr>
            <p:ph type="ftr" sz="quarter" idx="3"/>
          </p:nvPr>
        </p:nvSpPr>
        <p:spPr>
          <a:xfrm>
            <a:off x="578794" y="6553202"/>
            <a:ext cx="3992015" cy="304799"/>
          </a:xfrm>
          <a:prstGeom prst="rect">
            <a:avLst/>
          </a:prstGeom>
        </p:spPr>
        <p:txBody>
          <a:bodyPr vert="horz" lIns="0" tIns="0" rIns="0" bIns="0" rtlCol="0" anchor="t" anchorCtr="0"/>
          <a:lstStyle>
            <a:lvl1pPr algn="l">
              <a:defRPr sz="1000">
                <a:solidFill>
                  <a:schemeClr val="accent6"/>
                </a:solidFill>
              </a:defRPr>
            </a:lvl1pPr>
          </a:lstStyle>
          <a:p>
            <a:r>
              <a:rPr lang="en-US">
                <a:solidFill>
                  <a:srgbClr val="666666"/>
                </a:solidFill>
              </a:rPr>
              <a:t>1040 Individual Tax: Section D</a:t>
            </a:r>
            <a:endParaRPr lang="en-US" dirty="0">
              <a:solidFill>
                <a:srgbClr val="666666"/>
              </a:solidFill>
            </a:endParaRPr>
          </a:p>
        </p:txBody>
      </p:sp>
      <p:pic>
        <p:nvPicPr>
          <p:cNvPr id="4" name="Picture 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152860" y="6415790"/>
            <a:ext cx="1742988" cy="334130"/>
          </a:xfrm>
          <a:prstGeom prst="rect">
            <a:avLst/>
          </a:prstGeom>
          <a:noFill/>
          <a:ln>
            <a:noFill/>
          </a:ln>
        </p:spPr>
      </p:pic>
      <p:sp>
        <p:nvSpPr>
          <p:cNvPr id="2" name="Title Placeholder 1"/>
          <p:cNvSpPr>
            <a:spLocks noGrp="1"/>
          </p:cNvSpPr>
          <p:nvPr>
            <p:ph type="title"/>
          </p:nvPr>
        </p:nvSpPr>
        <p:spPr>
          <a:xfrm>
            <a:off x="279871" y="288088"/>
            <a:ext cx="8586642" cy="428678"/>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279870" y="1054849"/>
            <a:ext cx="7717260" cy="5212080"/>
          </a:xfrm>
          <a:prstGeom prst="rect">
            <a:avLst/>
          </a:prstGeom>
        </p:spPr>
        <p:txBody>
          <a:bodyPr vert="horz" lIns="0" tIns="0" rIns="0" bIns="0" rtlCol="0">
            <a:normAutofit/>
          </a:bodyPr>
          <a:lstStyle/>
          <a:p>
            <a:pPr lvl="0"/>
            <a:r>
              <a:rPr lang="en-US" dirty="0"/>
              <a:t>Click to edit Master text styles </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Tree>
    <p:extLst>
      <p:ext uri="{BB962C8B-B14F-4D97-AF65-F5344CB8AC3E}">
        <p14:creationId xmlns:p14="http://schemas.microsoft.com/office/powerpoint/2010/main" val="299895213"/>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 id="2147484049" r:id="rId16"/>
    <p:sldLayoutId id="2147484050" r:id="rId17"/>
    <p:sldLayoutId id="2147484051" r:id="rId18"/>
    <p:sldLayoutId id="2147484052" r:id="rId19"/>
    <p:sldLayoutId id="2147484053" r:id="rId20"/>
    <p:sldLayoutId id="2147484054" r:id="rId21"/>
    <p:sldLayoutId id="2147484055" r:id="rId22"/>
    <p:sldLayoutId id="2147484056" r:id="rId23"/>
    <p:sldLayoutId id="2147484057" r:id="rId24"/>
    <p:sldLayoutId id="2147484058" r:id="rId25"/>
    <p:sldLayoutId id="2147484059" r:id="rId26"/>
    <p:sldLayoutId id="2147484060" r:id="rId27"/>
    <p:sldLayoutId id="2147484061" r:id="rId28"/>
  </p:sldLayoutIdLst>
  <p:hf hdr="0" dt="0"/>
  <p:txStyles>
    <p:titleStyle>
      <a:lvl1pPr algn="l" defTabSz="457200" rtl="0" eaLnBrk="1" latinLnBrk="0" hangingPunct="1">
        <a:lnSpc>
          <a:spcPct val="100000"/>
        </a:lnSpc>
        <a:spcBef>
          <a:spcPct val="0"/>
        </a:spcBef>
        <a:buNone/>
        <a:defRPr sz="2400" kern="1200">
          <a:solidFill>
            <a:schemeClr val="tx2"/>
          </a:solidFill>
          <a:latin typeface="+mj-lt"/>
          <a:ea typeface="+mj-ea"/>
          <a:cs typeface="+mj-cs"/>
        </a:defRPr>
      </a:lvl1pPr>
    </p:titleStyle>
    <p:bodyStyle>
      <a:lvl1pPr marL="0" indent="0" algn="l" defTabSz="457200" rtl="0" eaLnBrk="1" latinLnBrk="0" hangingPunct="1">
        <a:lnSpc>
          <a:spcPct val="100000"/>
        </a:lnSpc>
        <a:spcBef>
          <a:spcPts val="0"/>
        </a:spcBef>
        <a:spcAft>
          <a:spcPts val="1000"/>
        </a:spcAft>
        <a:buClr>
          <a:schemeClr val="tx2"/>
        </a:buClr>
        <a:buFont typeface="Arial" panose="020B0604020202020204" pitchFamily="34" charset="0"/>
        <a:buNone/>
        <a:defRPr sz="2200" kern="1200" baseline="0">
          <a:solidFill>
            <a:schemeClr val="tx1"/>
          </a:solidFill>
          <a:latin typeface="+mn-lt"/>
          <a:ea typeface="+mn-ea"/>
          <a:cs typeface="+mn-cs"/>
        </a:defRPr>
      </a:lvl1pPr>
      <a:lvl2pPr marL="227013" indent="-227013" algn="l" defTabSz="457200" rtl="0" eaLnBrk="1" latinLnBrk="0" hangingPunct="1">
        <a:lnSpc>
          <a:spcPct val="100000"/>
        </a:lnSpc>
        <a:spcBef>
          <a:spcPts val="0"/>
        </a:spcBef>
        <a:spcAft>
          <a:spcPts val="800"/>
        </a:spcAft>
        <a:buClr>
          <a:schemeClr val="tx2"/>
        </a:buClr>
        <a:buFont typeface="Arial"/>
        <a:buChar char="•"/>
        <a:defRPr sz="2000" kern="1200">
          <a:solidFill>
            <a:schemeClr val="tx1"/>
          </a:solidFill>
          <a:latin typeface="+mn-lt"/>
          <a:ea typeface="+mn-ea"/>
          <a:cs typeface="+mn-cs"/>
        </a:defRPr>
      </a:lvl2pPr>
      <a:lvl3pPr marL="457200" indent="-225425" algn="l" defTabSz="457200" rtl="0" eaLnBrk="1" latinLnBrk="0" hangingPunct="1">
        <a:lnSpc>
          <a:spcPct val="100000"/>
        </a:lnSpc>
        <a:spcBef>
          <a:spcPts val="0"/>
        </a:spcBef>
        <a:spcAft>
          <a:spcPts val="600"/>
        </a:spcAft>
        <a:buClr>
          <a:schemeClr val="tx2"/>
        </a:buClr>
        <a:buFont typeface="Lucida Grande"/>
        <a:buChar char="–"/>
        <a:defRPr sz="1800" kern="1200">
          <a:solidFill>
            <a:schemeClr val="tx1"/>
          </a:solidFill>
          <a:latin typeface="+mn-lt"/>
          <a:ea typeface="+mn-ea"/>
          <a:cs typeface="+mn-cs"/>
        </a:defRPr>
      </a:lvl3pPr>
      <a:lvl4pPr marL="685800" indent="-228600" algn="l" defTabSz="457200" rtl="0" eaLnBrk="1" latinLnBrk="0" hangingPunct="1">
        <a:lnSpc>
          <a:spcPct val="100000"/>
        </a:lnSpc>
        <a:spcBef>
          <a:spcPts val="0"/>
        </a:spcBef>
        <a:spcAft>
          <a:spcPts val="600"/>
        </a:spcAft>
        <a:buClr>
          <a:schemeClr val="tx2"/>
        </a:buClr>
        <a:buFont typeface="Arial"/>
        <a:buChar char="•"/>
        <a:defRPr sz="1600" kern="1200">
          <a:solidFill>
            <a:schemeClr val="tx1"/>
          </a:solidFill>
          <a:latin typeface="+mn-lt"/>
          <a:ea typeface="+mn-ea"/>
          <a:cs typeface="+mn-cs"/>
        </a:defRPr>
      </a:lvl4pPr>
      <a:lvl5pPr marL="917575" indent="-225425" algn="l" defTabSz="457200" rtl="0" eaLnBrk="1" latinLnBrk="0" hangingPunct="1">
        <a:lnSpc>
          <a:spcPct val="100000"/>
        </a:lnSpc>
        <a:spcBef>
          <a:spcPts val="0"/>
        </a:spcBef>
        <a:spcAft>
          <a:spcPts val="600"/>
        </a:spcAft>
        <a:buClr>
          <a:schemeClr val="tx2"/>
        </a:buClr>
        <a:buFont typeface="Arial"/>
        <a:buChar char="–"/>
        <a:defRPr sz="1400" kern="1200">
          <a:solidFill>
            <a:schemeClr val="tx1"/>
          </a:solidFill>
          <a:latin typeface="+mn-lt"/>
          <a:ea typeface="+mn-ea"/>
          <a:cs typeface="+mn-cs"/>
        </a:defRPr>
      </a:lvl5pPr>
      <a:lvl6pPr marL="1081088" indent="-163513" algn="l" defTabSz="457200" rtl="0" eaLnBrk="1" latinLnBrk="0" hangingPunct="1">
        <a:lnSpc>
          <a:spcPct val="100000"/>
        </a:lnSpc>
        <a:spcBef>
          <a:spcPts val="0"/>
        </a:spcBef>
        <a:spcAft>
          <a:spcPts val="400"/>
        </a:spcAft>
        <a:buClr>
          <a:schemeClr val="tx2"/>
        </a:buClr>
        <a:buFont typeface="Arial"/>
        <a:buChar char="•"/>
        <a:defRPr sz="1200" kern="1200">
          <a:solidFill>
            <a:schemeClr val="tx1"/>
          </a:solidFill>
          <a:latin typeface="+mn-lt"/>
          <a:ea typeface="+mn-ea"/>
          <a:cs typeface="+mn-cs"/>
        </a:defRPr>
      </a:lvl6pPr>
      <a:lvl7pPr marL="1243584" indent="-164592" algn="l" defTabSz="457200" rtl="0" eaLnBrk="1" latinLnBrk="0" hangingPunct="1">
        <a:lnSpc>
          <a:spcPct val="100000"/>
        </a:lnSpc>
        <a:spcBef>
          <a:spcPts val="0"/>
        </a:spcBef>
        <a:spcAft>
          <a:spcPts val="400"/>
        </a:spcAft>
        <a:buClr>
          <a:schemeClr val="tx2"/>
        </a:buClr>
        <a:buFont typeface="Lucida Grande"/>
        <a:buChar char="–"/>
        <a:defRPr sz="1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888">
          <p15:clr>
            <a:srgbClr val="5ACBF0"/>
          </p15:clr>
        </p15:guide>
        <p15:guide id="3" orient="horz" pos="228">
          <p15:clr>
            <a:srgbClr val="5ACBF0"/>
          </p15:clr>
        </p15:guide>
        <p15:guide id="4" orient="horz" pos="707">
          <p15:clr>
            <a:srgbClr val="5ACBF0"/>
          </p15:clr>
        </p15:guide>
        <p15:guide id="5" pos="7445">
          <p15:clr>
            <a:srgbClr val="5ACBF0"/>
          </p15:clr>
        </p15:guide>
        <p15:guide id="6" pos="233">
          <p15:clr>
            <a:srgbClr val="5ACBF0"/>
          </p15:clr>
        </p15:guide>
        <p15:guide id="8" pos="6718">
          <p15:clr>
            <a:srgbClr val="5ACBF0"/>
          </p15:clr>
        </p15:guide>
        <p15:guide id="9" orient="horz" pos="4206">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80000"/>
                <a:satMod val="100000"/>
                <a:lumMod val="100000"/>
              </a:schemeClr>
            </a:gs>
            <a:gs pos="100000">
              <a:schemeClr val="bg2">
                <a:tint val="100000"/>
                <a:shade val="95000"/>
                <a:satMod val="100000"/>
                <a:lumMod val="100000"/>
              </a:schemeClr>
            </a:gs>
            <a:gs pos="100000">
              <a:schemeClr val="bg2">
                <a:tint val="88000"/>
                <a:shade val="100000"/>
                <a:satMod val="400000"/>
                <a:lumMod val="100000"/>
              </a:schemeClr>
            </a:gs>
          </a:gsLst>
          <a:lin ang="5400000" scaled="0"/>
          <a:tileRect/>
        </a:gradFill>
        <a:effectLst/>
      </p:bgPr>
    </p:bg>
    <p:spTree>
      <p:nvGrpSpPr>
        <p:cNvPr id="1" name=""/>
        <p:cNvGrpSpPr/>
        <p:nvPr/>
      </p:nvGrpSpPr>
      <p:grpSpPr>
        <a:xfrm>
          <a:off x="0" y="0"/>
          <a:ext cx="0" cy="0"/>
          <a:chOff x="0" y="0"/>
          <a:chExt cx="0" cy="0"/>
        </a:xfrm>
      </p:grpSpPr>
      <p:sp>
        <p:nvSpPr>
          <p:cNvPr id="10" name="Rectangle 9"/>
          <p:cNvSpPr/>
          <p:nvPr/>
        </p:nvSpPr>
        <p:spPr>
          <a:xfrm>
            <a:off x="8435975" y="573088"/>
            <a:ext cx="85725"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8569325" y="573088"/>
            <a:ext cx="576263"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8" name="Title Placeholder 1"/>
          <p:cNvSpPr>
            <a:spLocks noGrp="1"/>
          </p:cNvSpPr>
          <p:nvPr>
            <p:ph type="title"/>
          </p:nvPr>
        </p:nvSpPr>
        <p:spPr bwMode="auto">
          <a:xfrm>
            <a:off x="914400" y="1544638"/>
            <a:ext cx="73152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Text Placeholder 2"/>
          <p:cNvSpPr>
            <a:spLocks noGrp="1"/>
          </p:cNvSpPr>
          <p:nvPr>
            <p:ph type="body" idx="1"/>
          </p:nvPr>
        </p:nvSpPr>
        <p:spPr bwMode="auto">
          <a:xfrm>
            <a:off x="914400" y="2770188"/>
            <a:ext cx="731520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07100" y="549275"/>
            <a:ext cx="1189038" cy="296863"/>
          </a:xfrm>
          <a:prstGeom prst="rect">
            <a:avLst/>
          </a:prstGeom>
        </p:spPr>
        <p:txBody>
          <a:bodyPr vert="horz" lIns="91440" tIns="45720" rIns="91440" bIns="45720" rtlCol="0" anchor="ctr"/>
          <a:lstStyle>
            <a:lvl1pPr algn="l" fontAlgn="auto">
              <a:spcBef>
                <a:spcPts val="0"/>
              </a:spcBef>
              <a:spcAft>
                <a:spcPts val="0"/>
              </a:spcAft>
              <a:defRPr sz="1200">
                <a:solidFill>
                  <a:schemeClr val="tx1">
                    <a:alpha val="50000"/>
                  </a:schemeClr>
                </a:solidFill>
                <a:latin typeface="+mn-lt"/>
                <a:cs typeface="+mn-cs"/>
              </a:defRPr>
            </a:lvl1pPr>
          </a:lstStyle>
          <a:p>
            <a:pPr>
              <a:defRPr/>
            </a:pPr>
            <a:fld id="{2E6209DB-DCA4-43DD-8205-B847797720C6}" type="datetime1">
              <a:rPr lang="en-US" smtClean="0"/>
              <a:t>12/29/2017</a:t>
            </a:fld>
            <a:endParaRPr lang="en-US" dirty="0"/>
          </a:p>
        </p:txBody>
      </p:sp>
      <p:sp>
        <p:nvSpPr>
          <p:cNvPr id="6" name="Slide Number Placeholder 5"/>
          <p:cNvSpPr>
            <a:spLocks noGrp="1"/>
          </p:cNvSpPr>
          <p:nvPr>
            <p:ph type="sldNum" sz="quarter" idx="4"/>
          </p:nvPr>
        </p:nvSpPr>
        <p:spPr>
          <a:xfrm>
            <a:off x="7196138" y="554038"/>
            <a:ext cx="939800" cy="301625"/>
          </a:xfrm>
          <a:prstGeom prst="rect">
            <a:avLst/>
          </a:prstGeom>
        </p:spPr>
        <p:txBody>
          <a:bodyPr vert="horz" lIns="91440" tIns="45720" rIns="91440" bIns="45720" rtlCol="0" anchor="ctr"/>
          <a:lstStyle>
            <a:lvl1pPr algn="r" fontAlgn="auto">
              <a:spcBef>
                <a:spcPts val="0"/>
              </a:spcBef>
              <a:spcAft>
                <a:spcPts val="0"/>
              </a:spcAft>
              <a:defRPr sz="1600">
                <a:solidFill>
                  <a:schemeClr val="tx1"/>
                </a:solidFill>
                <a:latin typeface="+mn-lt"/>
                <a:cs typeface="+mn-cs"/>
              </a:defRPr>
            </a:lvl1pPr>
          </a:lstStyle>
          <a:p>
            <a:pPr>
              <a:defRPr/>
            </a:pPr>
            <a:fld id="{E0C2B078-C41B-419A-B79F-404D7FB109F2}" type="slidenum">
              <a:rPr lang="en-US" smtClean="0"/>
              <a:pPr>
                <a:defRPr/>
              </a:pPr>
              <a:t>‹#›</a:t>
            </a:fld>
            <a:endParaRPr lang="en-US"/>
          </a:p>
        </p:txBody>
      </p:sp>
      <p:sp>
        <p:nvSpPr>
          <p:cNvPr id="5" name="Footer Placeholder 4"/>
          <p:cNvSpPr>
            <a:spLocks noGrp="1"/>
          </p:cNvSpPr>
          <p:nvPr>
            <p:ph type="ftr" sz="quarter" idx="3"/>
          </p:nvPr>
        </p:nvSpPr>
        <p:spPr>
          <a:xfrm>
            <a:off x="6008688" y="855663"/>
            <a:ext cx="2246312" cy="301625"/>
          </a:xfrm>
          <a:prstGeom prst="rect">
            <a:avLst/>
          </a:prstGeom>
        </p:spPr>
        <p:txBody>
          <a:bodyPr vert="horz" lIns="91440" tIns="0" rIns="91440" bIns="45720" rtlCol="0" anchor="t"/>
          <a:lstStyle>
            <a:lvl1pPr algn="l" fontAlgn="auto">
              <a:spcBef>
                <a:spcPts val="0"/>
              </a:spcBef>
              <a:spcAft>
                <a:spcPts val="0"/>
              </a:spcAft>
              <a:defRPr sz="1000">
                <a:solidFill>
                  <a:schemeClr val="tx1"/>
                </a:solidFill>
                <a:latin typeface="+mn-lt"/>
                <a:cs typeface="+mn-cs"/>
              </a:defRPr>
            </a:lvl1pPr>
          </a:lstStyle>
          <a:p>
            <a:pPr>
              <a:defRPr/>
            </a:pPr>
            <a:endParaRPr lang="en-US"/>
          </a:p>
        </p:txBody>
      </p:sp>
      <p:pic>
        <p:nvPicPr>
          <p:cNvPr id="9" name="Content Placeholder 2">
            <a:extLst>
              <a:ext uri="{FF2B5EF4-FFF2-40B4-BE49-F238E27FC236}">
                <a16:creationId xmlns:a16="http://schemas.microsoft.com/office/drawing/2014/main" id="{C6EF6C17-4A45-4323-B39D-71439081B58E}"/>
              </a:ext>
            </a:extLst>
          </p:cNvPr>
          <p:cNvPicPr>
            <a:picLocks noChangeAspect="1"/>
          </p:cNvPicPr>
          <p:nvPr userDrawn="1"/>
        </p:nvPicPr>
        <p:blipFill>
          <a:blip r:embed="rId13"/>
          <a:stretch>
            <a:fillRect/>
          </a:stretch>
        </p:blipFill>
        <p:spPr>
          <a:xfrm>
            <a:off x="6719977" y="6369559"/>
            <a:ext cx="2333981" cy="466319"/>
          </a:xfrm>
          <a:prstGeom prst="rect">
            <a:avLst/>
          </a:prstGeom>
        </p:spPr>
      </p:pic>
      <p:sp>
        <p:nvSpPr>
          <p:cNvPr id="2" name="TextBox 1">
            <a:extLst>
              <a:ext uri="{FF2B5EF4-FFF2-40B4-BE49-F238E27FC236}">
                <a16:creationId xmlns:a16="http://schemas.microsoft.com/office/drawing/2014/main" id="{7BD989E3-6664-45A3-84E7-CF4BB558F4F4}"/>
              </a:ext>
            </a:extLst>
          </p:cNvPr>
          <p:cNvSpPr txBox="1"/>
          <p:nvPr userDrawn="1"/>
        </p:nvSpPr>
        <p:spPr>
          <a:xfrm>
            <a:off x="207034" y="6418053"/>
            <a:ext cx="2803585" cy="369332"/>
          </a:xfrm>
          <a:prstGeom prst="rect">
            <a:avLst/>
          </a:prstGeom>
          <a:noFill/>
        </p:spPr>
        <p:txBody>
          <a:bodyPr wrap="square" rtlCol="0">
            <a:spAutoFit/>
          </a:bodyPr>
          <a:lstStyle/>
          <a:p>
            <a:r>
              <a:rPr lang="en-US" b="1" dirty="0">
                <a:solidFill>
                  <a:schemeClr val="tx2">
                    <a:lumMod val="60000"/>
                    <a:lumOff val="40000"/>
                  </a:schemeClr>
                </a:solidFill>
              </a:rPr>
              <a:t>2017 Business Entities</a:t>
            </a:r>
          </a:p>
        </p:txBody>
      </p:sp>
    </p:spTree>
    <p:extLst>
      <p:ext uri="{BB962C8B-B14F-4D97-AF65-F5344CB8AC3E}">
        <p14:creationId xmlns:p14="http://schemas.microsoft.com/office/powerpoint/2010/main" val="1877352582"/>
      </p:ext>
    </p:extLst>
  </p:cSld>
  <p:clrMap bg1="dk1" tx1="lt1" bg2="dk2" tx2="lt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hf hdr="0" ftr="0" dt="0"/>
  <p:txStyles>
    <p:titleStyle>
      <a:lvl1pPr algn="l" rtl="0" eaLnBrk="1" fontAlgn="base" hangingPunct="1">
        <a:spcBef>
          <a:spcPct val="0"/>
        </a:spcBef>
        <a:spcAft>
          <a:spcPct val="0"/>
        </a:spcAft>
        <a:defRPr sz="4000" kern="12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charset="0"/>
        </a:defRPr>
      </a:lvl2pPr>
      <a:lvl3pPr algn="l" rtl="0" eaLnBrk="1" fontAlgn="base" hangingPunct="1">
        <a:spcBef>
          <a:spcPct val="0"/>
        </a:spcBef>
        <a:spcAft>
          <a:spcPct val="0"/>
        </a:spcAft>
        <a:defRPr sz="4000">
          <a:solidFill>
            <a:schemeClr val="tx2"/>
          </a:solidFill>
          <a:latin typeface="Arial" charset="0"/>
        </a:defRPr>
      </a:lvl3pPr>
      <a:lvl4pPr algn="l" rtl="0" eaLnBrk="1" fontAlgn="base" hangingPunct="1">
        <a:spcBef>
          <a:spcPct val="0"/>
        </a:spcBef>
        <a:spcAft>
          <a:spcPct val="0"/>
        </a:spcAft>
        <a:defRPr sz="4000">
          <a:solidFill>
            <a:schemeClr val="tx2"/>
          </a:solidFill>
          <a:latin typeface="Arial" charset="0"/>
        </a:defRPr>
      </a:lvl4pPr>
      <a:lvl5pPr algn="l" rtl="0" eaLnBrk="1" fontAlgn="base" hangingPunct="1">
        <a:spcBef>
          <a:spcPct val="0"/>
        </a:spcBef>
        <a:spcAft>
          <a:spcPct val="0"/>
        </a:spcAft>
        <a:defRPr sz="4000">
          <a:solidFill>
            <a:schemeClr val="tx2"/>
          </a:solidFill>
          <a:latin typeface="Arial"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1" fontAlgn="base" hangingPunct="1">
        <a:spcBef>
          <a:spcPct val="20000"/>
        </a:spcBef>
        <a:spcAft>
          <a:spcPct val="0"/>
        </a:spcAft>
        <a:buClr>
          <a:schemeClr val="tx2"/>
        </a:buClr>
        <a:buFont typeface="Wingdings" pitchFamily="2" charset="2"/>
        <a:buChar char="§"/>
        <a:defRPr sz="2000" kern="1200">
          <a:solidFill>
            <a:schemeClr val="tx1"/>
          </a:solidFill>
          <a:latin typeface="+mn-lt"/>
          <a:ea typeface="+mn-ea"/>
          <a:cs typeface="+mn-cs"/>
        </a:defRPr>
      </a:lvl1pPr>
      <a:lvl2pPr marL="501650" indent="-182563" algn="l" rtl="0" eaLnBrk="1" fontAlgn="base" hangingPunct="1">
        <a:spcBef>
          <a:spcPct val="20000"/>
        </a:spcBef>
        <a:spcAft>
          <a:spcPct val="0"/>
        </a:spcAft>
        <a:buClr>
          <a:schemeClr val="tx2"/>
        </a:buClr>
        <a:buFont typeface="Wingdings" pitchFamily="2" charset="2"/>
        <a:buChar char="§"/>
        <a:defRPr kern="1200">
          <a:solidFill>
            <a:schemeClr val="tx1"/>
          </a:solidFill>
          <a:latin typeface="+mn-lt"/>
          <a:ea typeface="+mn-ea"/>
          <a:cs typeface="+mn-cs"/>
        </a:defRPr>
      </a:lvl2pPr>
      <a:lvl3pPr marL="685800" indent="-182563" algn="l" rtl="0" eaLnBrk="1" fontAlgn="base" hangingPunct="1">
        <a:spcBef>
          <a:spcPct val="20000"/>
        </a:spcBef>
        <a:spcAft>
          <a:spcPct val="0"/>
        </a:spcAft>
        <a:buClr>
          <a:schemeClr val="tx2"/>
        </a:buClr>
        <a:buFont typeface="Wingdings" pitchFamily="2" charset="2"/>
        <a:buChar char="§"/>
        <a:defRPr sz="1600" kern="1200">
          <a:solidFill>
            <a:schemeClr val="tx1"/>
          </a:solidFill>
          <a:latin typeface="+mn-lt"/>
          <a:ea typeface="+mn-ea"/>
          <a:cs typeface="+mn-cs"/>
        </a:defRPr>
      </a:lvl3pPr>
      <a:lvl4pPr marL="914400" indent="-182563" algn="l" rtl="0" eaLnBrk="1" fontAlgn="base" hangingPunct="1">
        <a:spcBef>
          <a:spcPct val="20000"/>
        </a:spcBef>
        <a:spcAft>
          <a:spcPct val="0"/>
        </a:spcAft>
        <a:buClr>
          <a:schemeClr val="tx2"/>
        </a:buClr>
        <a:buFont typeface="Wingdings" pitchFamily="2" charset="2"/>
        <a:buChar char="§"/>
        <a:defRPr sz="1400" kern="1200">
          <a:solidFill>
            <a:schemeClr val="tx1"/>
          </a:solidFill>
          <a:latin typeface="+mn-lt"/>
          <a:ea typeface="+mn-ea"/>
          <a:cs typeface="+mn-cs"/>
        </a:defRPr>
      </a:lvl4pPr>
      <a:lvl5pPr marL="1143000" indent="-182563" algn="l" rtl="0" eaLnBrk="1" fontAlgn="base" hangingPunct="1">
        <a:spcBef>
          <a:spcPct val="20000"/>
        </a:spcBef>
        <a:spcAft>
          <a:spcPct val="0"/>
        </a:spcAft>
        <a:buClr>
          <a:schemeClr val="tx2"/>
        </a:buClr>
        <a:buFont typeface="Wingdings" pitchFamily="2"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ctrTitle"/>
          </p:nvPr>
        </p:nvSpPr>
        <p:spPr>
          <a:xfrm>
            <a:off x="685800" y="190500"/>
            <a:ext cx="7924800" cy="1831975"/>
          </a:xfrm>
        </p:spPr>
        <p:txBody>
          <a:bodyPr/>
          <a:lstStyle/>
          <a:p>
            <a:pPr algn="ctr" eaLnBrk="1" hangingPunct="1"/>
            <a:br>
              <a:rPr lang="en-US" altLang="en-US" sz="5100" b="1" dirty="0">
                <a:ea typeface="ＭＳ Ｐゴシック" charset="-128"/>
              </a:rPr>
            </a:br>
            <a:br>
              <a:rPr lang="en-US" altLang="en-US" sz="5100" b="1" dirty="0">
                <a:ea typeface="ＭＳ Ｐゴシック" charset="-128"/>
              </a:rPr>
            </a:br>
            <a:br>
              <a:rPr lang="en-US" altLang="en-US" sz="5100" b="1" dirty="0">
                <a:ea typeface="ＭＳ Ｐゴシック" charset="-128"/>
              </a:rPr>
            </a:br>
            <a:br>
              <a:rPr lang="en-US" altLang="en-US" sz="5100" b="1" dirty="0">
                <a:ea typeface="ＭＳ Ｐゴシック" charset="-128"/>
              </a:rPr>
            </a:br>
            <a:br>
              <a:rPr lang="en-US" altLang="en-US" sz="5100" b="1" dirty="0">
                <a:ea typeface="ＭＳ Ｐゴシック" charset="-128"/>
              </a:rPr>
            </a:br>
            <a:br>
              <a:rPr lang="en-US" altLang="en-US" sz="5100" b="1" dirty="0">
                <a:ea typeface="ＭＳ Ｐゴシック" charset="-128"/>
              </a:rPr>
            </a:br>
            <a:r>
              <a:rPr lang="en-US" altLang="en-US" sz="5100" b="1" dirty="0">
                <a:ea typeface="ＭＳ Ｐゴシック" charset="-128"/>
              </a:rPr>
              <a:t>2017 Gear Up </a:t>
            </a:r>
            <a:br>
              <a:rPr lang="en-US" altLang="en-US" sz="5100" b="1" dirty="0">
                <a:ea typeface="ＭＳ Ｐゴシック" charset="-128"/>
              </a:rPr>
            </a:br>
            <a:r>
              <a:rPr lang="en-US" altLang="en-US" sz="4400" b="1" dirty="0">
                <a:ea typeface="ＭＳ Ｐゴシック" charset="-128"/>
              </a:rPr>
              <a:t>1040 Seminar – Section D</a:t>
            </a:r>
          </a:p>
        </p:txBody>
      </p:sp>
      <p:pic>
        <p:nvPicPr>
          <p:cNvPr id="276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 y="6192838"/>
            <a:ext cx="19431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04800" y="5669618"/>
            <a:ext cx="4648200" cy="1046440"/>
          </a:xfrm>
          <a:prstGeom prst="rect">
            <a:avLst/>
          </a:prstGeom>
          <a:noFill/>
        </p:spPr>
        <p:txBody>
          <a:bodyPr wrap="square">
            <a:spAutoFit/>
          </a:bodyPr>
          <a:lstStyle/>
          <a:p>
            <a:pPr>
              <a:defRPr/>
            </a:pPr>
            <a:endParaRPr lang="en-US" sz="10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a typeface="ＭＳ Ｐゴシック" charset="0"/>
              <a:cs typeface="ＭＳ Ｐゴシック" charset="0"/>
            </a:endParaRPr>
          </a:p>
          <a:p>
            <a:pPr>
              <a:defRPr/>
            </a:pPr>
            <a:r>
              <a:rPr lang="en-US" sz="2600" dirty="0">
                <a:ln w="12700">
                  <a:solidFill>
                    <a:schemeClr val="tx2">
                      <a:satMod val="155000"/>
                    </a:schemeClr>
                  </a:solidFill>
                  <a:prstDash val="solid"/>
                </a:ln>
                <a:solidFill>
                  <a:srgbClr val="060606"/>
                </a:solidFill>
                <a:effectLst>
                  <a:outerShdw blurRad="41275" dist="20320" dir="1800000" algn="tl" rotWithShape="0">
                    <a:srgbClr val="000000">
                      <a:alpha val="40000"/>
                    </a:srgbClr>
                  </a:outerShdw>
                </a:effectLst>
                <a:ea typeface="ＭＳ Ｐゴシック" charset="0"/>
                <a:cs typeface="ＭＳ Ｐゴシック" charset="0"/>
              </a:rPr>
              <a:t>Michael A. Gordon, CPA</a:t>
            </a:r>
          </a:p>
          <a:p>
            <a:pPr>
              <a:defRPr/>
            </a:pPr>
            <a:r>
              <a:rPr lang="en-US" sz="2600" i="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a typeface="ＭＳ Ｐゴシック" charset="0"/>
                <a:cs typeface="ＭＳ Ｐゴシック" charset="0"/>
              </a:rPr>
              <a:t>Not Your Basic Bean Counter </a:t>
            </a:r>
          </a:p>
        </p:txBody>
      </p:sp>
      <p:sp>
        <p:nvSpPr>
          <p:cNvPr id="2" name="Rectangle 1">
            <a:extLst>
              <a:ext uri="{FF2B5EF4-FFF2-40B4-BE49-F238E27FC236}">
                <a16:creationId xmlns:a16="http://schemas.microsoft.com/office/drawing/2014/main" id="{CA5FBA10-AF71-4F33-9DF6-16713934F40C}"/>
              </a:ext>
            </a:extLst>
          </p:cNvPr>
          <p:cNvSpPr/>
          <p:nvPr/>
        </p:nvSpPr>
        <p:spPr>
          <a:xfrm>
            <a:off x="2207834" y="2743200"/>
            <a:ext cx="5353453" cy="132343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altLang="en-US" sz="8000" b="1" cap="none" spc="0" dirty="0">
                <a:ln/>
                <a:solidFill>
                  <a:schemeClr val="accent3"/>
                </a:solidFill>
                <a:effectLst/>
                <a:ea typeface="ＭＳ Ｐゴシック" charset="-128"/>
              </a:rPr>
              <a:t>Welcome!!</a:t>
            </a:r>
            <a:endParaRPr lang="en-US" sz="8000" b="1" cap="none" spc="0" dirty="0">
              <a:ln/>
              <a:solidFill>
                <a:schemeClr val="accent3"/>
              </a:solidFill>
              <a:effectLst/>
            </a:endParaRPr>
          </a:p>
        </p:txBody>
      </p:sp>
    </p:spTree>
    <p:extLst>
      <p:ext uri="{BB962C8B-B14F-4D97-AF65-F5344CB8AC3E}">
        <p14:creationId xmlns:p14="http://schemas.microsoft.com/office/powerpoint/2010/main" val="3726353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10</a:t>
            </a:fld>
            <a:endParaRPr lang="en-US" dirty="0"/>
          </a:p>
        </p:txBody>
      </p:sp>
      <p:sp>
        <p:nvSpPr>
          <p:cNvPr id="5" name="TextBox 4">
            <a:extLst>
              <a:ext uri="{FF2B5EF4-FFF2-40B4-BE49-F238E27FC236}">
                <a16:creationId xmlns:a16="http://schemas.microsoft.com/office/drawing/2014/main" id="{5ACC177E-F172-4A36-A7A4-11970E0EB8C7}"/>
              </a:ext>
            </a:extLst>
          </p:cNvPr>
          <p:cNvSpPr txBox="1"/>
          <p:nvPr/>
        </p:nvSpPr>
        <p:spPr>
          <a:xfrm>
            <a:off x="628650" y="745293"/>
            <a:ext cx="7886700" cy="461665"/>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400" b="1" dirty="0">
                <a:solidFill>
                  <a:srgbClr val="060606"/>
                </a:solidFill>
                <a:latin typeface="Arial" panose="020B0604020202020204" pitchFamily="34" charset="0"/>
                <a:cs typeface="Arial" panose="020B0604020202020204" pitchFamily="34" charset="0"/>
              </a:rPr>
              <a:t>Itemized Deductions </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8" name="TextBox 7">
            <a:extLst>
              <a:ext uri="{FF2B5EF4-FFF2-40B4-BE49-F238E27FC236}">
                <a16:creationId xmlns:a16="http://schemas.microsoft.com/office/drawing/2014/main" id="{4F050D96-171F-462E-8DF6-7309D3E0D61B}"/>
              </a:ext>
            </a:extLst>
          </p:cNvPr>
          <p:cNvSpPr txBox="1"/>
          <p:nvPr/>
        </p:nvSpPr>
        <p:spPr>
          <a:xfrm>
            <a:off x="971550" y="1684396"/>
            <a:ext cx="7200900" cy="1815882"/>
          </a:xfrm>
          <a:prstGeom prst="rect">
            <a:avLst/>
          </a:prstGeom>
          <a:noFill/>
          <a:ln>
            <a:solidFill>
              <a:schemeClr val="tx1"/>
            </a:solidFill>
          </a:ln>
        </p:spPr>
        <p:txBody>
          <a:bodyPr wrap="square" rtlCol="0">
            <a:spAutoFit/>
          </a:bodyPr>
          <a:lstStyle/>
          <a:p>
            <a:pPr marL="230188" indent="-230188" algn="just">
              <a:spcAft>
                <a:spcPts val="1200"/>
              </a:spcAft>
              <a:buFont typeface="Arial" panose="020B0604020202020204" pitchFamily="34" charset="0"/>
              <a:buChar char="•"/>
            </a:pPr>
            <a:r>
              <a:rPr lang="en-US" sz="2800" dirty="0">
                <a:solidFill>
                  <a:srgbClr val="060606"/>
                </a:solidFill>
              </a:rPr>
              <a:t>You will be </a:t>
            </a:r>
            <a:r>
              <a:rPr lang="en-US" sz="2800" b="1" u="sng" dirty="0">
                <a:solidFill>
                  <a:srgbClr val="FF0000"/>
                </a:solidFill>
              </a:rPr>
              <a:t>THRILLED</a:t>
            </a:r>
            <a:r>
              <a:rPr lang="en-US" sz="2800" dirty="0">
                <a:solidFill>
                  <a:srgbClr val="060606"/>
                </a:solidFill>
              </a:rPr>
              <a:t> to know that the $3,000 deduction for living expenses of members of Congress has been eliminated.</a:t>
            </a:r>
            <a:endParaRPr lang="en-US" sz="2800" dirty="0"/>
          </a:p>
        </p:txBody>
      </p:sp>
      <p:pic>
        <p:nvPicPr>
          <p:cNvPr id="1026" name="Picture 2" descr="https://thetomatos.com/wp-content/uploads/2016/10/time-to-celebrate-clipart.jpg">
            <a:extLst>
              <a:ext uri="{FF2B5EF4-FFF2-40B4-BE49-F238E27FC236}">
                <a16:creationId xmlns:a16="http://schemas.microsoft.com/office/drawing/2014/main" id="{1BF7C70A-344D-414D-92AD-71EF98FC9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886200"/>
            <a:ext cx="2762250" cy="19285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2.bp.blogspot.com/-Ql8jHudI3Mo/WddwkGV9jsI/AAAAAAAAQIE/sUyPQwylaaozp6_Lfh7mg0gtREwZcsKygCLcBGAs/s1600/celebration-horn.gif">
            <a:extLst>
              <a:ext uri="{FF2B5EF4-FFF2-40B4-BE49-F238E27FC236}">
                <a16:creationId xmlns:a16="http://schemas.microsoft.com/office/drawing/2014/main" id="{8AF4800F-46D2-40A7-AE73-DBA750347F9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69926" y="3881582"/>
            <a:ext cx="2293056" cy="185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0427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990600" y="337066"/>
            <a:ext cx="7239000" cy="971782"/>
          </a:xfrm>
        </p:spPr>
        <p:txBody>
          <a:bodyPr/>
          <a:lstStyle/>
          <a:p>
            <a:pPr algn="ctr" defTabSz="912813"/>
            <a:r>
              <a:rPr lang="en-US" altLang="en-US" sz="3200" b="1" dirty="0"/>
              <a:t>Foreign Income, Accounts &amp; Credits</a:t>
            </a:r>
            <a:br>
              <a:rPr lang="en-US" altLang="en-US" sz="3600" b="1" dirty="0"/>
            </a:br>
            <a:r>
              <a:rPr lang="en-US" altLang="en-US" sz="2400" b="1" dirty="0"/>
              <a:t>Chapter 37</a:t>
            </a:r>
            <a:endParaRPr lang="en-US" altLang="en-US" sz="2400" b="1" i="1" dirty="0"/>
          </a:p>
        </p:txBody>
      </p:sp>
      <p:sp>
        <p:nvSpPr>
          <p:cNvPr id="2" name="Content Placeholder 1"/>
          <p:cNvSpPr>
            <a:spLocks noGrp="1"/>
          </p:cNvSpPr>
          <p:nvPr>
            <p:ph idx="1"/>
          </p:nvPr>
        </p:nvSpPr>
        <p:spPr>
          <a:xfrm>
            <a:off x="1066800" y="2667000"/>
            <a:ext cx="7224590" cy="2971800"/>
          </a:xfrm>
        </p:spPr>
        <p:txBody>
          <a:bodyPr/>
          <a:lstStyle/>
          <a:p>
            <a:pPr marL="0" indent="0">
              <a:lnSpc>
                <a:spcPct val="90000"/>
              </a:lnSpc>
              <a:buNone/>
              <a:defRPr/>
            </a:pPr>
            <a:r>
              <a:rPr lang="en-US" sz="2800" i="1" dirty="0">
                <a:solidFill>
                  <a:srgbClr val="060606"/>
                </a:solidFill>
                <a:ea typeface="ＭＳ Ｐゴシック" charset="-128"/>
              </a:rPr>
              <a:t>Very interested in a show of hands here…..</a:t>
            </a:r>
          </a:p>
          <a:p>
            <a:pPr marL="803275">
              <a:lnSpc>
                <a:spcPct val="90000"/>
              </a:lnSpc>
              <a:buClrTx/>
              <a:buFont typeface="Arial" panose="020B0604020202020204" pitchFamily="34" charset="0"/>
              <a:buChar char="•"/>
              <a:defRPr/>
            </a:pPr>
            <a:r>
              <a:rPr lang="en-US" sz="2800" i="1" dirty="0">
                <a:solidFill>
                  <a:srgbClr val="060606"/>
                </a:solidFill>
                <a:ea typeface="ＭＳ Ｐゴシック" charset="-128"/>
              </a:rPr>
              <a:t>How many have had clients audited by the IRS?</a:t>
            </a:r>
          </a:p>
          <a:p>
            <a:pPr marL="803275">
              <a:lnSpc>
                <a:spcPct val="90000"/>
              </a:lnSpc>
              <a:buClrTx/>
              <a:buFont typeface="Arial" panose="020B0604020202020204" pitchFamily="34" charset="0"/>
              <a:buChar char="•"/>
              <a:defRPr/>
            </a:pPr>
            <a:r>
              <a:rPr lang="en-US" sz="2800" i="1" dirty="0">
                <a:solidFill>
                  <a:srgbClr val="060606"/>
                </a:solidFill>
                <a:ea typeface="ＭＳ Ｐゴシック" charset="-128"/>
              </a:rPr>
              <a:t>Penalties assessed?</a:t>
            </a:r>
          </a:p>
          <a:p>
            <a:pPr marL="803275">
              <a:lnSpc>
                <a:spcPct val="90000"/>
              </a:lnSpc>
              <a:buClrTx/>
              <a:buFont typeface="Arial" panose="020B0604020202020204" pitchFamily="34" charset="0"/>
              <a:buChar char="•"/>
              <a:defRPr/>
            </a:pPr>
            <a:r>
              <a:rPr lang="en-US" sz="2800" i="1" dirty="0">
                <a:solidFill>
                  <a:srgbClr val="060606"/>
                </a:solidFill>
                <a:ea typeface="ＭＳ Ｐゴシック" charset="-128"/>
              </a:rPr>
              <a:t>Did you involve a tax attorney?</a:t>
            </a:r>
          </a:p>
        </p:txBody>
      </p:sp>
      <p:sp>
        <p:nvSpPr>
          <p:cNvPr id="3" name="TextBox 2"/>
          <p:cNvSpPr txBox="1"/>
          <p:nvPr/>
        </p:nvSpPr>
        <p:spPr>
          <a:xfrm>
            <a:off x="843970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8000"/>
                </a:solidFill>
              </a:rPr>
              <a:t>525</a:t>
            </a:r>
            <a:endPar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endParaRPr>
          </a:p>
        </p:txBody>
      </p:sp>
      <p:sp>
        <p:nvSpPr>
          <p:cNvPr id="5" name="TextBox 4">
            <a:extLst>
              <a:ext uri="{FF2B5EF4-FFF2-40B4-BE49-F238E27FC236}">
                <a16:creationId xmlns:a16="http://schemas.microsoft.com/office/drawing/2014/main" id="{96D60CB6-6DE3-4F10-B700-FCF63ED6B2DD}"/>
              </a:ext>
            </a:extLst>
          </p:cNvPr>
          <p:cNvSpPr txBox="1"/>
          <p:nvPr/>
        </p:nvSpPr>
        <p:spPr>
          <a:xfrm>
            <a:off x="2286000" y="1600200"/>
            <a:ext cx="4572000" cy="707886"/>
          </a:xfrm>
          <a:prstGeom prst="rect">
            <a:avLst/>
          </a:prstGeom>
          <a:noFill/>
        </p:spPr>
        <p:txBody>
          <a:bodyPr wrap="square" rtlCol="0">
            <a:spAutoFit/>
          </a:bodyPr>
          <a:lstStyle/>
          <a:p>
            <a:pPr algn="ctr"/>
            <a:r>
              <a:rPr lang="en-US" sz="4000" b="1" u="sng" dirty="0">
                <a:solidFill>
                  <a:srgbClr val="060606"/>
                </a:solidFill>
              </a:rPr>
              <a:t>FBAR Rules</a:t>
            </a:r>
          </a:p>
        </p:txBody>
      </p:sp>
    </p:spTree>
    <p:extLst>
      <p:ext uri="{BB962C8B-B14F-4D97-AF65-F5344CB8AC3E}">
        <p14:creationId xmlns:p14="http://schemas.microsoft.com/office/powerpoint/2010/main" val="19232837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990600" y="337066"/>
            <a:ext cx="7239000" cy="971782"/>
          </a:xfrm>
        </p:spPr>
        <p:txBody>
          <a:bodyPr/>
          <a:lstStyle/>
          <a:p>
            <a:pPr algn="ctr" defTabSz="912813"/>
            <a:r>
              <a:rPr lang="en-US" altLang="en-US" sz="3200" b="1" dirty="0"/>
              <a:t>Foreign Income, Accounts &amp; Credits</a:t>
            </a:r>
            <a:br>
              <a:rPr lang="en-US" altLang="en-US" sz="3600" b="1" dirty="0"/>
            </a:br>
            <a:r>
              <a:rPr lang="en-US" altLang="en-US" sz="2400" b="1" dirty="0"/>
              <a:t>Chapter 37</a:t>
            </a:r>
            <a:endParaRPr lang="en-US" altLang="en-US" sz="2400" b="1" i="1" dirty="0"/>
          </a:p>
        </p:txBody>
      </p:sp>
      <p:sp>
        <p:nvSpPr>
          <p:cNvPr id="2" name="Content Placeholder 1"/>
          <p:cNvSpPr>
            <a:spLocks noGrp="1"/>
          </p:cNvSpPr>
          <p:nvPr>
            <p:ph idx="1"/>
          </p:nvPr>
        </p:nvSpPr>
        <p:spPr>
          <a:xfrm>
            <a:off x="1066800" y="2667000"/>
            <a:ext cx="7224590" cy="1600200"/>
          </a:xfrm>
        </p:spPr>
        <p:txBody>
          <a:bodyPr/>
          <a:lstStyle/>
          <a:p>
            <a:pPr marL="803275">
              <a:lnSpc>
                <a:spcPct val="90000"/>
              </a:lnSpc>
              <a:buClrTx/>
              <a:buFont typeface="Arial" panose="020B0604020202020204" pitchFamily="34" charset="0"/>
              <a:buChar char="•"/>
              <a:defRPr/>
            </a:pPr>
            <a:r>
              <a:rPr lang="en-US" sz="2800" i="1" dirty="0">
                <a:solidFill>
                  <a:srgbClr val="060606"/>
                </a:solidFill>
                <a:ea typeface="ＭＳ Ｐゴシック" charset="-128"/>
              </a:rPr>
              <a:t>How many have clients impacted by these rules?</a:t>
            </a:r>
          </a:p>
          <a:p>
            <a:pPr marL="803275">
              <a:lnSpc>
                <a:spcPct val="90000"/>
              </a:lnSpc>
              <a:buClrTx/>
              <a:buFont typeface="Arial" panose="020B0604020202020204" pitchFamily="34" charset="0"/>
              <a:buChar char="•"/>
              <a:defRPr/>
            </a:pPr>
            <a:r>
              <a:rPr lang="en-US" sz="2800" i="1" dirty="0">
                <a:solidFill>
                  <a:srgbClr val="060606"/>
                </a:solidFill>
                <a:ea typeface="ＭＳ Ｐゴシック" charset="-128"/>
              </a:rPr>
              <a:t>Items II.A, B and C</a:t>
            </a:r>
          </a:p>
        </p:txBody>
      </p:sp>
      <p:sp>
        <p:nvSpPr>
          <p:cNvPr id="3" name="TextBox 2"/>
          <p:cNvSpPr txBox="1"/>
          <p:nvPr/>
        </p:nvSpPr>
        <p:spPr>
          <a:xfrm>
            <a:off x="843970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8000"/>
                </a:solidFill>
              </a:rPr>
              <a:t>525</a:t>
            </a:r>
            <a:endPar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endParaRPr>
          </a:p>
        </p:txBody>
      </p:sp>
      <p:sp>
        <p:nvSpPr>
          <p:cNvPr id="5" name="TextBox 4">
            <a:extLst>
              <a:ext uri="{FF2B5EF4-FFF2-40B4-BE49-F238E27FC236}">
                <a16:creationId xmlns:a16="http://schemas.microsoft.com/office/drawing/2014/main" id="{96D60CB6-6DE3-4F10-B700-FCF63ED6B2DD}"/>
              </a:ext>
            </a:extLst>
          </p:cNvPr>
          <p:cNvSpPr txBox="1"/>
          <p:nvPr/>
        </p:nvSpPr>
        <p:spPr>
          <a:xfrm>
            <a:off x="2286000" y="1600200"/>
            <a:ext cx="4572000" cy="707886"/>
          </a:xfrm>
          <a:prstGeom prst="rect">
            <a:avLst/>
          </a:prstGeom>
          <a:noFill/>
        </p:spPr>
        <p:txBody>
          <a:bodyPr wrap="square" rtlCol="0">
            <a:spAutoFit/>
          </a:bodyPr>
          <a:lstStyle/>
          <a:p>
            <a:pPr algn="ctr"/>
            <a:r>
              <a:rPr lang="en-US" sz="4000" b="1" u="sng" dirty="0">
                <a:solidFill>
                  <a:srgbClr val="060606"/>
                </a:solidFill>
              </a:rPr>
              <a:t>Income Exclusion </a:t>
            </a:r>
          </a:p>
        </p:txBody>
      </p:sp>
    </p:spTree>
    <p:extLst>
      <p:ext uri="{BB962C8B-B14F-4D97-AF65-F5344CB8AC3E}">
        <p14:creationId xmlns:p14="http://schemas.microsoft.com/office/powerpoint/2010/main" val="15718982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525</a:t>
            </a:r>
          </a:p>
        </p:txBody>
      </p:sp>
      <p:graphicFrame>
        <p:nvGraphicFramePr>
          <p:cNvPr id="7" name="Table 6"/>
          <p:cNvGraphicFramePr>
            <a:graphicFrameLocks noGrp="1"/>
          </p:cNvGraphicFramePr>
          <p:nvPr>
            <p:extLst/>
          </p:nvPr>
        </p:nvGraphicFramePr>
        <p:xfrm>
          <a:off x="439387" y="1397000"/>
          <a:ext cx="8360229" cy="3220852"/>
        </p:xfrm>
        <a:graphic>
          <a:graphicData uri="http://schemas.openxmlformats.org/drawingml/2006/table">
            <a:tbl>
              <a:tblPr firstRow="1" bandRow="1">
                <a:tableStyleId>{BC89EF96-8CEA-46FF-86C4-4CE0E7609802}</a:tableStyleId>
              </a:tblPr>
              <a:tblGrid>
                <a:gridCol w="3894473">
                  <a:extLst>
                    <a:ext uri="{9D8B030D-6E8A-4147-A177-3AD203B41FA5}">
                      <a16:colId xmlns:a16="http://schemas.microsoft.com/office/drawing/2014/main" val="20000"/>
                    </a:ext>
                  </a:extLst>
                </a:gridCol>
                <a:gridCol w="285642">
                  <a:extLst>
                    <a:ext uri="{9D8B030D-6E8A-4147-A177-3AD203B41FA5}">
                      <a16:colId xmlns:a16="http://schemas.microsoft.com/office/drawing/2014/main" val="20001"/>
                    </a:ext>
                  </a:extLst>
                </a:gridCol>
                <a:gridCol w="2090057">
                  <a:extLst>
                    <a:ext uri="{9D8B030D-6E8A-4147-A177-3AD203B41FA5}">
                      <a16:colId xmlns:a16="http://schemas.microsoft.com/office/drawing/2014/main" val="20002"/>
                    </a:ext>
                  </a:extLst>
                </a:gridCol>
                <a:gridCol w="2090057">
                  <a:extLst>
                    <a:ext uri="{9D8B030D-6E8A-4147-A177-3AD203B41FA5}">
                      <a16:colId xmlns:a16="http://schemas.microsoft.com/office/drawing/2014/main" val="20003"/>
                    </a:ext>
                  </a:extLst>
                </a:gridCol>
              </a:tblGrid>
              <a:tr h="370840">
                <a:tc>
                  <a:txBody>
                    <a:bodyPr/>
                    <a:lstStyle/>
                    <a:p>
                      <a:endParaRPr lang="en-US" sz="2400" dirty="0"/>
                    </a:p>
                  </a:txBody>
                  <a:tcPr/>
                </a:tc>
                <a:tc>
                  <a:txBody>
                    <a:bodyPr/>
                    <a:lstStyle/>
                    <a:p>
                      <a:endParaRPr lang="en-US" sz="2400"/>
                    </a:p>
                  </a:txBody>
                  <a:tcPr/>
                </a:tc>
                <a:tc>
                  <a:txBody>
                    <a:bodyPr/>
                    <a:lstStyle/>
                    <a:p>
                      <a:pPr algn="ctr"/>
                      <a:r>
                        <a:rPr lang="en-US" sz="2400" dirty="0"/>
                        <a:t>2017</a:t>
                      </a:r>
                    </a:p>
                  </a:txBody>
                  <a:tcPr/>
                </a:tc>
                <a:tc>
                  <a:txBody>
                    <a:bodyPr/>
                    <a:lstStyle/>
                    <a:p>
                      <a:pPr algn="ctr"/>
                      <a:r>
                        <a:rPr lang="en-US" sz="2400" dirty="0"/>
                        <a:t>2016</a:t>
                      </a:r>
                    </a:p>
                  </a:txBody>
                  <a:tcPr/>
                </a:tc>
                <a:extLst>
                  <a:ext uri="{0D108BD9-81ED-4DB2-BD59-A6C34878D82A}">
                    <a16:rowId xmlns:a16="http://schemas.microsoft.com/office/drawing/2014/main" val="10000"/>
                  </a:ext>
                </a:extLst>
              </a:tr>
              <a:tr h="995878">
                <a:tc>
                  <a:txBody>
                    <a:bodyPr/>
                    <a:lstStyle/>
                    <a:p>
                      <a:r>
                        <a:rPr lang="en-US" sz="2400" dirty="0"/>
                        <a:t>Foreign earned income exclusion</a:t>
                      </a:r>
                    </a:p>
                  </a:txBody>
                  <a:tcPr/>
                </a:tc>
                <a:tc>
                  <a:txBody>
                    <a:bodyPr/>
                    <a:lstStyle/>
                    <a:p>
                      <a:endParaRPr lang="en-US" sz="2400"/>
                    </a:p>
                  </a:txBody>
                  <a:tcPr/>
                </a:tc>
                <a:tc>
                  <a:txBody>
                    <a:bodyPr/>
                    <a:lstStyle/>
                    <a:p>
                      <a:pPr algn="ctr"/>
                      <a:endParaRPr lang="en-US" sz="2400" dirty="0"/>
                    </a:p>
                    <a:p>
                      <a:pPr algn="ctr"/>
                      <a:r>
                        <a:rPr lang="en-US" sz="2400" dirty="0"/>
                        <a:t>$102,100</a:t>
                      </a:r>
                    </a:p>
                  </a:txBody>
                  <a:tcPr/>
                </a:tc>
                <a:tc>
                  <a:txBody>
                    <a:bodyPr/>
                    <a:lstStyle/>
                    <a:p>
                      <a:pPr algn="ctr"/>
                      <a:endParaRPr lang="en-US" sz="2400" dirty="0"/>
                    </a:p>
                    <a:p>
                      <a:pPr algn="ctr"/>
                      <a:r>
                        <a:rPr lang="en-US" sz="2400" dirty="0"/>
                        <a:t>$101,300</a:t>
                      </a:r>
                    </a:p>
                  </a:txBody>
                  <a:tcPr/>
                </a:tc>
                <a:extLst>
                  <a:ext uri="{0D108BD9-81ED-4DB2-BD59-A6C34878D82A}">
                    <a16:rowId xmlns:a16="http://schemas.microsoft.com/office/drawing/2014/main" val="10001"/>
                  </a:ext>
                </a:extLst>
              </a:tr>
              <a:tr h="944814">
                <a:tc>
                  <a:txBody>
                    <a:bodyPr/>
                    <a:lstStyle/>
                    <a:p>
                      <a:r>
                        <a:rPr lang="en-US" sz="2400" dirty="0"/>
                        <a:t>Foreign</a:t>
                      </a:r>
                      <a:r>
                        <a:rPr lang="en-US" sz="2400" baseline="0" dirty="0"/>
                        <a:t> earned income exclusion (both spouses)</a:t>
                      </a:r>
                      <a:endParaRPr lang="en-US" sz="2400" dirty="0"/>
                    </a:p>
                  </a:txBody>
                  <a:tcPr/>
                </a:tc>
                <a:tc>
                  <a:txBody>
                    <a:bodyPr/>
                    <a:lstStyle/>
                    <a:p>
                      <a:endParaRPr lang="en-US" sz="2400"/>
                    </a:p>
                  </a:txBody>
                  <a:tcPr/>
                </a:tc>
                <a:tc>
                  <a:txBody>
                    <a:bodyPr/>
                    <a:lstStyle/>
                    <a:p>
                      <a:pPr algn="ctr"/>
                      <a:endParaRPr lang="en-US" sz="2400" dirty="0"/>
                    </a:p>
                    <a:p>
                      <a:pPr algn="ctr"/>
                      <a:r>
                        <a:rPr lang="en-US" sz="2400" dirty="0"/>
                        <a:t>$204,200</a:t>
                      </a:r>
                    </a:p>
                  </a:txBody>
                  <a:tcPr/>
                </a:tc>
                <a:tc>
                  <a:txBody>
                    <a:bodyPr/>
                    <a:lstStyle/>
                    <a:p>
                      <a:pPr algn="ctr"/>
                      <a:endParaRPr lang="en-US" sz="2400" dirty="0"/>
                    </a:p>
                    <a:p>
                      <a:pPr algn="ctr"/>
                      <a:r>
                        <a:rPr lang="en-US" sz="2400" dirty="0"/>
                        <a:t>$202,600</a:t>
                      </a:r>
                    </a:p>
                  </a:txBody>
                  <a:tcPr/>
                </a:tc>
                <a:extLst>
                  <a:ext uri="{0D108BD9-81ED-4DB2-BD59-A6C34878D82A}">
                    <a16:rowId xmlns:a16="http://schemas.microsoft.com/office/drawing/2014/main" val="10002"/>
                  </a:ext>
                </a:extLst>
              </a:tr>
              <a:tr h="370840">
                <a:tc>
                  <a:txBody>
                    <a:bodyPr/>
                    <a:lstStyle/>
                    <a:p>
                      <a:endParaRPr lang="en-US" sz="2400" dirty="0"/>
                    </a:p>
                    <a:p>
                      <a:r>
                        <a:rPr lang="en-US" sz="2400" dirty="0"/>
                        <a:t>Housing cost amount </a:t>
                      </a:r>
                      <a:r>
                        <a:rPr lang="en-US" sz="2400" b="1" dirty="0"/>
                        <a:t>*</a:t>
                      </a:r>
                    </a:p>
                  </a:txBody>
                  <a:tcPr/>
                </a:tc>
                <a:tc>
                  <a:txBody>
                    <a:bodyPr/>
                    <a:lstStyle/>
                    <a:p>
                      <a:endParaRPr lang="en-US" sz="2400"/>
                    </a:p>
                  </a:txBody>
                  <a:tcPr/>
                </a:tc>
                <a:tc>
                  <a:txBody>
                    <a:bodyPr/>
                    <a:lstStyle/>
                    <a:p>
                      <a:pPr algn="ctr"/>
                      <a:endParaRPr lang="en-US" sz="2400" dirty="0"/>
                    </a:p>
                    <a:p>
                      <a:pPr algn="ctr"/>
                      <a:r>
                        <a:rPr lang="en-US" sz="2400" dirty="0"/>
                        <a:t>$30,630</a:t>
                      </a:r>
                    </a:p>
                  </a:txBody>
                  <a:tcPr/>
                </a:tc>
                <a:tc>
                  <a:txBody>
                    <a:bodyPr/>
                    <a:lstStyle/>
                    <a:p>
                      <a:pPr algn="ctr"/>
                      <a:endParaRPr lang="en-US" sz="2400" dirty="0"/>
                    </a:p>
                    <a:p>
                      <a:pPr algn="ctr"/>
                      <a:r>
                        <a:rPr lang="en-US" sz="2400" dirty="0"/>
                        <a:t>$30,390</a:t>
                      </a:r>
                    </a:p>
                  </a:txBody>
                  <a:tcPr/>
                </a:tc>
                <a:extLst>
                  <a:ext uri="{0D108BD9-81ED-4DB2-BD59-A6C34878D82A}">
                    <a16:rowId xmlns:a16="http://schemas.microsoft.com/office/drawing/2014/main" val="10003"/>
                  </a:ext>
                </a:extLst>
              </a:tr>
            </a:tbl>
          </a:graphicData>
        </a:graphic>
      </p:graphicFrame>
      <p:sp>
        <p:nvSpPr>
          <p:cNvPr id="8" name="TextBox 7"/>
          <p:cNvSpPr txBox="1"/>
          <p:nvPr/>
        </p:nvSpPr>
        <p:spPr>
          <a:xfrm>
            <a:off x="439386" y="5225143"/>
            <a:ext cx="8253351" cy="688769"/>
          </a:xfrm>
          <a:prstGeom prst="rect">
            <a:avLst/>
          </a:prstGeom>
          <a:noFill/>
        </p:spPr>
        <p:txBody>
          <a:bodyPr wrap="square" lIns="0" tIns="0" rIns="0" bIns="0"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D4D4D"/>
                </a:solidFill>
                <a:effectLst/>
                <a:uLnTx/>
                <a:uFillTx/>
                <a:latin typeface="Arial"/>
                <a:ea typeface="+mn-ea"/>
                <a:cs typeface="+mn-cs"/>
              </a:rPr>
              <a:t>*</a:t>
            </a:r>
            <a:r>
              <a:rPr kumimoji="0" lang="en-US" sz="2400" b="0" i="0" u="none" strike="noStrike" kern="1200" cap="none" spc="0" normalizeH="0" baseline="0" noProof="0" dirty="0">
                <a:ln>
                  <a:noFill/>
                </a:ln>
                <a:solidFill>
                  <a:srgbClr val="4D4D4D"/>
                </a:solidFill>
                <a:effectLst/>
                <a:uLnTx/>
                <a:uFillTx/>
                <a:latin typeface="Arial"/>
                <a:ea typeface="+mn-ea"/>
                <a:cs typeface="+mn-cs"/>
              </a:rPr>
              <a:t> See Notice 2017-21 for the limitations on housing expenses for specific locations for 2017.</a:t>
            </a:r>
          </a:p>
        </p:txBody>
      </p:sp>
    </p:spTree>
    <p:extLst>
      <p:ext uri="{BB962C8B-B14F-4D97-AF65-F5344CB8AC3E}">
        <p14:creationId xmlns:p14="http://schemas.microsoft.com/office/powerpoint/2010/main" val="10764698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103</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a:xfrm>
            <a:off x="279871" y="1054849"/>
            <a:ext cx="8609486" cy="2450351"/>
          </a:xfrm>
        </p:spPr>
        <p:txBody>
          <a:bodyPr/>
          <a:lstStyle/>
          <a:p>
            <a:r>
              <a:rPr lang="en-US" dirty="0"/>
              <a:t>Tax home</a:t>
            </a:r>
          </a:p>
          <a:p>
            <a:pPr lvl="2">
              <a:spcAft>
                <a:spcPts val="1200"/>
              </a:spcAft>
            </a:pPr>
            <a:r>
              <a:rPr lang="en-US" sz="2400" b="1" dirty="0">
                <a:solidFill>
                  <a:srgbClr val="FF0000"/>
                </a:solidFill>
              </a:rPr>
              <a:t>In book </a:t>
            </a:r>
            <a:r>
              <a:rPr lang="en-US" sz="2400" b="1" dirty="0" err="1">
                <a:solidFill>
                  <a:srgbClr val="FF0000"/>
                </a:solidFill>
              </a:rPr>
              <a:t>pg</a:t>
            </a:r>
            <a:r>
              <a:rPr lang="en-US" sz="2400" b="1" dirty="0">
                <a:solidFill>
                  <a:srgbClr val="FF0000"/>
                </a:solidFill>
              </a:rPr>
              <a:t> 528</a:t>
            </a:r>
            <a:r>
              <a:rPr lang="en-US" sz="2400" b="1" dirty="0"/>
              <a:t> - TC Summary Opinion 2016-37 </a:t>
            </a:r>
            <a:r>
              <a:rPr lang="en-US" sz="2400" dirty="0"/>
              <a:t>(</a:t>
            </a:r>
            <a:r>
              <a:rPr lang="en-US" sz="2400" i="1" dirty="0"/>
              <a:t>Hirsch</a:t>
            </a:r>
            <a:r>
              <a:rPr lang="en-US" sz="2400" dirty="0"/>
              <a:t>)</a:t>
            </a:r>
          </a:p>
          <a:p>
            <a:pPr lvl="2">
              <a:spcAft>
                <a:spcPts val="1200"/>
              </a:spcAft>
            </a:pPr>
            <a:r>
              <a:rPr lang="en-US" sz="2400" b="1" dirty="0">
                <a:solidFill>
                  <a:srgbClr val="FF0000"/>
                </a:solidFill>
              </a:rPr>
              <a:t>Tax home in U.S.</a:t>
            </a:r>
            <a:r>
              <a:rPr lang="en-US" sz="2400" b="1" dirty="0"/>
              <a:t> - TC Memo 2017-162 </a:t>
            </a:r>
            <a:r>
              <a:rPr lang="en-US" sz="2400" dirty="0"/>
              <a:t>(</a:t>
            </a:r>
            <a:r>
              <a:rPr lang="en-US" sz="2400" i="1" dirty="0" err="1"/>
              <a:t>Acone</a:t>
            </a:r>
            <a:r>
              <a:rPr lang="en-US" sz="2400" dirty="0"/>
              <a:t>)</a:t>
            </a:r>
          </a:p>
          <a:p>
            <a:pPr lvl="2">
              <a:spcAft>
                <a:spcPts val="1200"/>
              </a:spcAft>
            </a:pPr>
            <a:r>
              <a:rPr lang="en-US" sz="2400" b="1" dirty="0">
                <a:solidFill>
                  <a:srgbClr val="FF0000"/>
                </a:solidFill>
              </a:rPr>
              <a:t>Tax home in U.S.</a:t>
            </a:r>
            <a:r>
              <a:rPr lang="en-US" sz="2400" b="1" dirty="0">
                <a:solidFill>
                  <a:srgbClr val="060606"/>
                </a:solidFill>
              </a:rPr>
              <a:t> - </a:t>
            </a:r>
            <a:r>
              <a:rPr lang="en-US" sz="2400" b="1" dirty="0"/>
              <a:t>TC Summary Opinion 2017-10 </a:t>
            </a:r>
            <a:r>
              <a:rPr lang="en-US" sz="2400" dirty="0"/>
              <a:t>(</a:t>
            </a:r>
            <a:r>
              <a:rPr lang="en-US" sz="2400" i="1" dirty="0"/>
              <a:t>Lock</a:t>
            </a:r>
            <a:r>
              <a:rPr lang="en-US" sz="2400" dirty="0"/>
              <a:t>)</a:t>
            </a:r>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528</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3581400"/>
            <a:ext cx="2664792" cy="2494246"/>
          </a:xfrm>
          <a:prstGeom prst="rect">
            <a:avLst/>
          </a:prstGeom>
        </p:spPr>
      </p:pic>
    </p:spTree>
    <p:extLst>
      <p:ext uri="{BB962C8B-B14F-4D97-AF65-F5344CB8AC3E}">
        <p14:creationId xmlns:p14="http://schemas.microsoft.com/office/powerpoint/2010/main" val="1859750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r>
              <a:rPr lang="en-US" dirty="0"/>
              <a:t>Method of electing foreign income exclusion…item K.</a:t>
            </a:r>
          </a:p>
          <a:p>
            <a:pPr lvl="2"/>
            <a:r>
              <a:rPr lang="en-US" sz="2400" b="1" dirty="0"/>
              <a:t>TC Memo 2017-71 </a:t>
            </a:r>
            <a:r>
              <a:rPr lang="en-US" sz="2400" dirty="0"/>
              <a:t>(</a:t>
            </a:r>
            <a:r>
              <a:rPr lang="en-US" sz="2400" i="1" dirty="0"/>
              <a:t>Redfield</a:t>
            </a:r>
            <a:r>
              <a:rPr lang="en-US" sz="2400" dirty="0"/>
              <a:t>)….taxpayer lost. This is a sad case…..war veteran who suffered memory loss, </a:t>
            </a:r>
            <a:r>
              <a:rPr lang="en-US" sz="2400" dirty="0" err="1"/>
              <a:t>etc</a:t>
            </a:r>
            <a:r>
              <a:rPr lang="en-US" sz="2400" dirty="0"/>
              <a:t>…but it did not change the outcome.</a:t>
            </a:r>
          </a:p>
          <a:p>
            <a:pPr lvl="2"/>
            <a:endParaRPr lang="en-US" sz="2400" dirty="0"/>
          </a:p>
          <a:p>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528</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240" y="3505199"/>
            <a:ext cx="2904865" cy="2904865"/>
          </a:xfrm>
          <a:prstGeom prst="rect">
            <a:avLst/>
          </a:prstGeom>
        </p:spPr>
      </p:pic>
    </p:spTree>
    <p:extLst>
      <p:ext uri="{BB962C8B-B14F-4D97-AF65-F5344CB8AC3E}">
        <p14:creationId xmlns:p14="http://schemas.microsoft.com/office/powerpoint/2010/main" val="8167178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105</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r>
              <a:rPr lang="en-US" dirty="0"/>
              <a:t>There are two statements requiring a response in the event a taxpayer reports more than $1,500 of interest or dividends on Schedule B, Form 1040. </a:t>
            </a:r>
          </a:p>
          <a:p>
            <a:r>
              <a:rPr lang="en-US" b="1" dirty="0" err="1"/>
              <a:t>FinCEN</a:t>
            </a:r>
            <a:r>
              <a:rPr lang="en-US" b="1" dirty="0"/>
              <a:t> Form 114</a:t>
            </a:r>
            <a:r>
              <a:rPr lang="en-US" dirty="0"/>
              <a:t>, </a:t>
            </a:r>
            <a:r>
              <a:rPr lang="en-US" i="1" dirty="0"/>
              <a:t>Report of Foreign Bank and Financial Accounts </a:t>
            </a:r>
          </a:p>
          <a:p>
            <a:r>
              <a:rPr lang="en-US" b="1" dirty="0"/>
              <a:t>Form 8938</a:t>
            </a:r>
            <a:r>
              <a:rPr lang="en-US" dirty="0"/>
              <a:t>,</a:t>
            </a:r>
            <a:r>
              <a:rPr lang="en-US" b="1" dirty="0"/>
              <a:t> </a:t>
            </a:r>
            <a:r>
              <a:rPr lang="en-US" i="1" dirty="0"/>
              <a:t>Statement of Specified Foreign Financial Assets </a:t>
            </a:r>
          </a:p>
          <a:p>
            <a:endParaRPr lang="en-US" i="1" dirty="0"/>
          </a:p>
          <a:p>
            <a:endParaRPr lang="en-US" dirty="0"/>
          </a:p>
          <a:p>
            <a:endParaRPr lang="en-US" sz="2400" dirty="0"/>
          </a:p>
          <a:p>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533</a:t>
            </a:r>
          </a:p>
        </p:txBody>
      </p:sp>
    </p:spTree>
    <p:extLst>
      <p:ext uri="{BB962C8B-B14F-4D97-AF65-F5344CB8AC3E}">
        <p14:creationId xmlns:p14="http://schemas.microsoft.com/office/powerpoint/2010/main" val="13021059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106</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535</a:t>
            </a:r>
          </a:p>
        </p:txBody>
      </p:sp>
      <p:pic>
        <p:nvPicPr>
          <p:cNvPr id="7" name="Picture 6"/>
          <p:cNvPicPr>
            <a:picLocks noChangeAspect="1"/>
          </p:cNvPicPr>
          <p:nvPr/>
        </p:nvPicPr>
        <p:blipFill>
          <a:blip r:embed="rId2"/>
          <a:stretch>
            <a:fillRect/>
          </a:stretch>
        </p:blipFill>
        <p:spPr>
          <a:xfrm>
            <a:off x="0" y="1032524"/>
            <a:ext cx="9144000" cy="4792952"/>
          </a:xfrm>
          <a:prstGeom prst="rect">
            <a:avLst/>
          </a:prstGeom>
        </p:spPr>
      </p:pic>
    </p:spTree>
    <p:extLst>
      <p:ext uri="{BB962C8B-B14F-4D97-AF65-F5344CB8AC3E}">
        <p14:creationId xmlns:p14="http://schemas.microsoft.com/office/powerpoint/2010/main" val="8251453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107</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Polling Question</a:t>
            </a:r>
          </a:p>
        </p:txBody>
      </p:sp>
      <p:sp>
        <p:nvSpPr>
          <p:cNvPr id="5" name="Content Placeholder 4"/>
          <p:cNvSpPr>
            <a:spLocks noGrp="1"/>
          </p:cNvSpPr>
          <p:nvPr>
            <p:ph idx="1"/>
          </p:nvPr>
        </p:nvSpPr>
        <p:spPr>
          <a:xfrm>
            <a:off x="279871" y="1054849"/>
            <a:ext cx="8609486" cy="2831351"/>
          </a:xfrm>
        </p:spPr>
        <p:txBody>
          <a:bodyPr/>
          <a:lstStyle/>
          <a:p>
            <a:pPr marL="0" indent="0">
              <a:buNone/>
            </a:pPr>
            <a:r>
              <a:rPr lang="en-US" dirty="0"/>
              <a:t>If a taxpayer is required to file </a:t>
            </a:r>
            <a:r>
              <a:rPr lang="en-US" b="1" dirty="0" err="1"/>
              <a:t>FinCEN</a:t>
            </a:r>
            <a:r>
              <a:rPr lang="en-US" b="1" dirty="0"/>
              <a:t> Form 114</a:t>
            </a:r>
            <a:r>
              <a:rPr lang="en-US" dirty="0"/>
              <a:t>, </a:t>
            </a:r>
            <a:r>
              <a:rPr lang="en-US" i="1" dirty="0"/>
              <a:t>Report of Foreign Bank and Financial Accounts, </a:t>
            </a:r>
            <a:r>
              <a:rPr lang="en-US" dirty="0"/>
              <a:t>they are exempt from the filing requirement for </a:t>
            </a:r>
            <a:r>
              <a:rPr lang="en-US" b="1" dirty="0"/>
              <a:t>Form 8938</a:t>
            </a:r>
            <a:r>
              <a:rPr lang="en-US" dirty="0"/>
              <a:t>,</a:t>
            </a:r>
            <a:r>
              <a:rPr lang="en-US" b="1" dirty="0"/>
              <a:t> </a:t>
            </a:r>
            <a:r>
              <a:rPr lang="en-US" i="1" dirty="0"/>
              <a:t>Statement of Specified Foreign Financial Assets. </a:t>
            </a:r>
            <a:endParaRPr lang="en-US" dirty="0"/>
          </a:p>
          <a:p>
            <a:pPr marL="457200" indent="-457200">
              <a:buFont typeface="+mj-lt"/>
              <a:buAutoNum type="alphaUcPeriod"/>
            </a:pPr>
            <a:r>
              <a:rPr lang="en-US" dirty="0"/>
              <a:t>True</a:t>
            </a:r>
          </a:p>
          <a:p>
            <a:pPr marL="457200" indent="-457200">
              <a:buFont typeface="+mj-lt"/>
              <a:buAutoNum type="alphaUcPeriod"/>
            </a:pPr>
            <a:r>
              <a:rPr lang="en-US" dirty="0"/>
              <a:t>False</a:t>
            </a:r>
          </a:p>
        </p:txBody>
      </p:sp>
      <p:sp>
        <p:nvSpPr>
          <p:cNvPr id="6" name="TextBox 5">
            <a:extLst>
              <a:ext uri="{FF2B5EF4-FFF2-40B4-BE49-F238E27FC236}">
                <a16:creationId xmlns:a16="http://schemas.microsoft.com/office/drawing/2014/main" id="{550007A4-FE66-4059-9125-04D131FF8793}"/>
              </a:ext>
            </a:extLst>
          </p:cNvPr>
          <p:cNvSpPr txBox="1"/>
          <p:nvPr/>
        </p:nvSpPr>
        <p:spPr>
          <a:xfrm>
            <a:off x="838200" y="4419600"/>
            <a:ext cx="2971800" cy="533400"/>
          </a:xfrm>
          <a:prstGeom prst="rect">
            <a:avLst/>
          </a:prstGeom>
          <a:noFill/>
        </p:spPr>
        <p:txBody>
          <a:bodyPr wrap="square" lIns="0" tIns="0" rIns="0" bIns="0" rtlCol="0" anchor="t">
            <a:noAutofit/>
          </a:bodyPr>
          <a:lstStyle/>
          <a:p>
            <a:r>
              <a:rPr lang="en-US" sz="2400" i="1" u="sng" dirty="0">
                <a:solidFill>
                  <a:srgbClr val="FF0000"/>
                </a:solidFill>
              </a:rPr>
              <a:t>HINT: it </a:t>
            </a:r>
            <a:r>
              <a:rPr lang="en-US" sz="2400" i="1" u="sng" dirty="0" err="1">
                <a:solidFill>
                  <a:srgbClr val="FF0000"/>
                </a:solidFill>
              </a:rPr>
              <a:t>ain’t</a:t>
            </a:r>
            <a:r>
              <a:rPr lang="en-US" sz="2400" i="1" u="sng" dirty="0">
                <a:solidFill>
                  <a:srgbClr val="FF0000"/>
                </a:solidFill>
              </a:rPr>
              <a:t> true!!</a:t>
            </a:r>
          </a:p>
        </p:txBody>
      </p:sp>
    </p:spTree>
    <p:extLst>
      <p:ext uri="{BB962C8B-B14F-4D97-AF65-F5344CB8AC3E}">
        <p14:creationId xmlns:p14="http://schemas.microsoft.com/office/powerpoint/2010/main" val="214065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A7CFE5-4334-4AE3-9D63-206AD24271D3}"/>
              </a:ext>
            </a:extLst>
          </p:cNvPr>
          <p:cNvSpPr>
            <a:spLocks noGrp="1"/>
          </p:cNvSpPr>
          <p:nvPr>
            <p:ph idx="1"/>
          </p:nvPr>
        </p:nvSpPr>
        <p:spPr>
          <a:xfrm>
            <a:off x="917575" y="1447800"/>
            <a:ext cx="7369175" cy="4648200"/>
          </a:xfrm>
          <a:solidFill>
            <a:schemeClr val="accent1"/>
          </a:solidFill>
        </p:spPr>
        <p:txBody>
          <a:bodyPr/>
          <a:lstStyle/>
          <a:p>
            <a:endParaRPr lang="en-US" dirty="0"/>
          </a:p>
        </p:txBody>
      </p:sp>
    </p:spTree>
    <p:extLst>
      <p:ext uri="{BB962C8B-B14F-4D97-AF65-F5344CB8AC3E}">
        <p14:creationId xmlns:p14="http://schemas.microsoft.com/office/powerpoint/2010/main" val="18860337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990600" y="337066"/>
            <a:ext cx="7239000" cy="971782"/>
          </a:xfrm>
        </p:spPr>
        <p:txBody>
          <a:bodyPr/>
          <a:lstStyle/>
          <a:p>
            <a:pPr algn="ctr" defTabSz="912813"/>
            <a:r>
              <a:rPr lang="en-US" altLang="en-US" sz="3200" b="1" dirty="0"/>
              <a:t>Retirement Resources</a:t>
            </a:r>
            <a:br>
              <a:rPr lang="en-US" altLang="en-US" sz="3600" b="1" dirty="0"/>
            </a:br>
            <a:r>
              <a:rPr lang="en-US" altLang="en-US" sz="2400" b="1" dirty="0"/>
              <a:t>Chapter 38</a:t>
            </a:r>
            <a:endParaRPr lang="en-US" altLang="en-US" sz="2400" b="1" i="1" dirty="0"/>
          </a:p>
        </p:txBody>
      </p:sp>
      <p:sp>
        <p:nvSpPr>
          <p:cNvPr id="2" name="Content Placeholder 1"/>
          <p:cNvSpPr>
            <a:spLocks noGrp="1"/>
          </p:cNvSpPr>
          <p:nvPr>
            <p:ph idx="1"/>
          </p:nvPr>
        </p:nvSpPr>
        <p:spPr>
          <a:xfrm>
            <a:off x="928810" y="2465150"/>
            <a:ext cx="7473950" cy="1783086"/>
          </a:xfrm>
        </p:spPr>
        <p:txBody>
          <a:bodyPr/>
          <a:lstStyle/>
          <a:p>
            <a:pPr marL="0" indent="0" algn="ctr">
              <a:lnSpc>
                <a:spcPct val="90000"/>
              </a:lnSpc>
              <a:buNone/>
              <a:defRPr/>
            </a:pPr>
            <a:endParaRPr lang="en-US" i="1" dirty="0">
              <a:ea typeface="ＭＳ Ｐゴシック" charset="-128"/>
            </a:endParaRPr>
          </a:p>
          <a:p>
            <a:pPr marL="0" indent="0" algn="ctr">
              <a:spcBef>
                <a:spcPts val="0"/>
              </a:spcBef>
              <a:spcAft>
                <a:spcPts val="600"/>
              </a:spcAft>
              <a:buNone/>
              <a:defRPr/>
            </a:pPr>
            <a:r>
              <a:rPr lang="en-US" b="1" dirty="0">
                <a:solidFill>
                  <a:srgbClr val="060606"/>
                </a:solidFill>
                <a:latin typeface="+mj-lt"/>
                <a:ea typeface="ＭＳ Ｐゴシック" charset="-128"/>
              </a:rPr>
              <a:t>Presented by:</a:t>
            </a:r>
          </a:p>
          <a:p>
            <a:pPr marL="0" indent="0" algn="ctr">
              <a:spcBef>
                <a:spcPts val="0"/>
              </a:spcBef>
              <a:spcAft>
                <a:spcPts val="600"/>
              </a:spcAft>
              <a:buNone/>
              <a:defRPr/>
            </a:pPr>
            <a:r>
              <a:rPr lang="en-US" b="1" dirty="0">
                <a:solidFill>
                  <a:srgbClr val="060606"/>
                </a:solidFill>
                <a:latin typeface="Times New Roman" panose="02020603050405020304" pitchFamily="18" charset="0"/>
                <a:ea typeface="ＭＳ Ｐゴシック" charset="-128"/>
                <a:cs typeface="Times New Roman" panose="02020603050405020304" pitchFamily="18" charset="0"/>
              </a:rPr>
              <a:t>Michael A. Gordon, CPA</a:t>
            </a:r>
          </a:p>
          <a:p>
            <a:pPr marL="0" indent="0" algn="ctr">
              <a:spcBef>
                <a:spcPts val="0"/>
              </a:spcBef>
              <a:spcAft>
                <a:spcPts val="600"/>
              </a:spcAft>
              <a:buNone/>
              <a:defRPr/>
            </a:pPr>
            <a:r>
              <a:rPr lang="en-US" b="1" i="1" dirty="0">
                <a:solidFill>
                  <a:srgbClr val="FF0000"/>
                </a:solidFill>
                <a:latin typeface="Times New Roman" panose="02020603050405020304" pitchFamily="18" charset="0"/>
                <a:ea typeface="ＭＳ Ｐゴシック" charset="-128"/>
                <a:cs typeface="Times New Roman" panose="02020603050405020304" pitchFamily="18" charset="0"/>
              </a:rPr>
              <a:t>Not Your Basic Bean Counter</a:t>
            </a:r>
            <a:endParaRPr lang="en-US" i="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62000" y="5105400"/>
            <a:ext cx="4374916" cy="58477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8000"/>
                </a:solidFill>
                <a:effectLst/>
                <a:uLnTx/>
                <a:uFillTx/>
                <a:latin typeface="Arial"/>
                <a:ea typeface="ＭＳ Ｐゴシック" pitchFamily="-106" charset="-128"/>
                <a:cs typeface="Arial" charset="0"/>
              </a:rPr>
              <a:t>Gear Up Tax Seminars</a:t>
            </a:r>
            <a:endParaRPr kumimoji="0" lang="en-US" sz="2400" b="0" i="0" u="none" strike="noStrike" kern="1200" cap="none" spc="0" normalizeH="0" baseline="0" noProof="0" dirty="0">
              <a:ln>
                <a:noFill/>
              </a:ln>
              <a:solidFill>
                <a:srgbClr val="666666"/>
              </a:solidFill>
              <a:effectLst/>
              <a:uLnTx/>
              <a:uFillTx/>
              <a:latin typeface="Arial" charset="0"/>
              <a:ea typeface="ＭＳ Ｐゴシック" pitchFamily="34" charset="-128"/>
              <a:cs typeface="Arial" charset="0"/>
            </a:endParaRPr>
          </a:p>
        </p:txBody>
      </p:sp>
      <p:sp>
        <p:nvSpPr>
          <p:cNvPr id="3" name="TextBox 2"/>
          <p:cNvSpPr txBox="1"/>
          <p:nvPr/>
        </p:nvSpPr>
        <p:spPr>
          <a:xfrm>
            <a:off x="843970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8000"/>
                </a:solidFill>
              </a:rPr>
              <a:t>541</a:t>
            </a:r>
            <a:endPar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3742294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11</a:t>
            </a:fld>
            <a:endParaRPr lang="en-US" dirty="0"/>
          </a:p>
        </p:txBody>
      </p:sp>
      <p:sp>
        <p:nvSpPr>
          <p:cNvPr id="5" name="TextBox 4">
            <a:extLst>
              <a:ext uri="{FF2B5EF4-FFF2-40B4-BE49-F238E27FC236}">
                <a16:creationId xmlns:a16="http://schemas.microsoft.com/office/drawing/2014/main" id="{5ACC177E-F172-4A36-A7A4-11970E0EB8C7}"/>
              </a:ext>
            </a:extLst>
          </p:cNvPr>
          <p:cNvSpPr txBox="1"/>
          <p:nvPr/>
        </p:nvSpPr>
        <p:spPr>
          <a:xfrm>
            <a:off x="628650" y="745293"/>
            <a:ext cx="7886700" cy="461665"/>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400" b="1" dirty="0">
                <a:solidFill>
                  <a:srgbClr val="060606"/>
                </a:solidFill>
                <a:latin typeface="Arial" panose="020B0604020202020204" pitchFamily="34" charset="0"/>
                <a:cs typeface="Arial" panose="020B0604020202020204" pitchFamily="34" charset="0"/>
              </a:rPr>
              <a:t>Itemized Deductions </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6" name="TextBox 5">
            <a:extLst>
              <a:ext uri="{FF2B5EF4-FFF2-40B4-BE49-F238E27FC236}">
                <a16:creationId xmlns:a16="http://schemas.microsoft.com/office/drawing/2014/main" id="{2491E306-68EE-4364-9F3B-794CC735B21E}"/>
              </a:ext>
            </a:extLst>
          </p:cNvPr>
          <p:cNvSpPr txBox="1"/>
          <p:nvPr/>
        </p:nvSpPr>
        <p:spPr>
          <a:xfrm>
            <a:off x="914400" y="2090172"/>
            <a:ext cx="7391400" cy="2477601"/>
          </a:xfrm>
          <a:prstGeom prst="rect">
            <a:avLst/>
          </a:prstGeom>
          <a:noFill/>
          <a:ln>
            <a:solidFill>
              <a:schemeClr val="tx1"/>
            </a:solidFill>
          </a:ln>
        </p:spPr>
        <p:txBody>
          <a:bodyPr wrap="square" rtlCol="0">
            <a:spAutoFit/>
          </a:bodyPr>
          <a:lstStyle/>
          <a:p>
            <a:pPr marL="342900" indent="-342900" algn="just">
              <a:spcAft>
                <a:spcPts val="1800"/>
              </a:spcAft>
              <a:buFont typeface="Arial" panose="020B0604020202020204" pitchFamily="34" charset="0"/>
              <a:buChar char="•"/>
            </a:pPr>
            <a:r>
              <a:rPr lang="en-US" sz="2800" u="sng" dirty="0">
                <a:solidFill>
                  <a:srgbClr val="060606"/>
                </a:solidFill>
              </a:rPr>
              <a:t>Miscellaneous itemized deductions are disallowed (through 2025).</a:t>
            </a:r>
          </a:p>
          <a:p>
            <a:pPr marL="803275" indent="-342900" algn="just">
              <a:spcAft>
                <a:spcPts val="600"/>
              </a:spcAft>
              <a:buFont typeface="Arial" panose="020B0604020202020204" pitchFamily="34" charset="0"/>
              <a:buChar char="•"/>
            </a:pPr>
            <a:r>
              <a:rPr lang="en-US" sz="2800" dirty="0">
                <a:solidFill>
                  <a:srgbClr val="060606"/>
                </a:solidFill>
              </a:rPr>
              <a:t>It appears that this is ONLY referring to those deductions that are subject to the 2%-of-AGI floor.</a:t>
            </a:r>
          </a:p>
        </p:txBody>
      </p:sp>
    </p:spTree>
    <p:extLst>
      <p:ext uri="{BB962C8B-B14F-4D97-AF65-F5344CB8AC3E}">
        <p14:creationId xmlns:p14="http://schemas.microsoft.com/office/powerpoint/2010/main" val="24493680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110</a:t>
            </a:fld>
            <a:endParaRPr lang="en-US" dirty="0"/>
          </a:p>
        </p:txBody>
      </p:sp>
      <p:sp>
        <p:nvSpPr>
          <p:cNvPr id="6" name="Content Placeholder 2">
            <a:extLst>
              <a:ext uri="{FF2B5EF4-FFF2-40B4-BE49-F238E27FC236}">
                <a16:creationId xmlns:a16="http://schemas.microsoft.com/office/drawing/2014/main" id="{CB2CCD11-E7EA-4188-9E38-5A6C73815749}"/>
              </a:ext>
            </a:extLst>
          </p:cNvPr>
          <p:cNvSpPr txBox="1">
            <a:spLocks/>
          </p:cNvSpPr>
          <p:nvPr/>
        </p:nvSpPr>
        <p:spPr>
          <a:xfrm>
            <a:off x="649432" y="1542193"/>
            <a:ext cx="7954241" cy="44014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02444" indent="-457200" algn="just" defTabSz="813197">
              <a:spcAft>
                <a:spcPts val="900"/>
              </a:spcAft>
              <a:buFont typeface="Arial" panose="020B0604020202020204" pitchFamily="34" charset="0"/>
              <a:buChar char="•"/>
            </a:pPr>
            <a:r>
              <a:rPr lang="en-US" sz="2800" dirty="0">
                <a:solidFill>
                  <a:srgbClr val="060606"/>
                </a:solidFill>
                <a:latin typeface="Arial" panose="020B0604020202020204" pitchFamily="34" charset="0"/>
                <a:cs typeface="Arial" panose="020B0604020202020204" pitchFamily="34" charset="0"/>
              </a:rPr>
              <a:t>The per-done overall limitation of $14,000 (the current gift tax exclusion amount) remains the same.</a:t>
            </a:r>
          </a:p>
          <a:p>
            <a:pPr marL="502444" indent="-457200" algn="just" defTabSz="813197">
              <a:spcAft>
                <a:spcPts val="900"/>
              </a:spcAft>
              <a:buFont typeface="Arial" panose="020B0604020202020204" pitchFamily="34" charset="0"/>
              <a:buChar char="•"/>
            </a:pPr>
            <a:r>
              <a:rPr lang="en-US" sz="2800" dirty="0">
                <a:solidFill>
                  <a:srgbClr val="060606"/>
                </a:solidFill>
                <a:latin typeface="Arial" panose="020B0604020202020204" pitchFamily="34" charset="0"/>
                <a:cs typeface="Arial" panose="020B0604020202020204" pitchFamily="34" charset="0"/>
              </a:rPr>
              <a:t>Once the above limit is reached, the Act allows contributions by the designated beneficiary…..through 2025…</a:t>
            </a:r>
          </a:p>
          <a:p>
            <a:pPr marL="1025525" indent="-338138" algn="just" defTabSz="813197">
              <a:spcAft>
                <a:spcPts val="900"/>
              </a:spcAft>
              <a:buFont typeface="Arial" panose="020B0604020202020204" pitchFamily="34" charset="0"/>
              <a:buChar char="•"/>
            </a:pPr>
            <a:r>
              <a:rPr lang="en-US" sz="2800" dirty="0">
                <a:solidFill>
                  <a:srgbClr val="060606"/>
                </a:solidFill>
                <a:latin typeface="Arial" panose="020B0604020202020204" pitchFamily="34" charset="0"/>
                <a:cs typeface="Arial" panose="020B0604020202020204" pitchFamily="34" charset="0"/>
              </a:rPr>
              <a:t>Up to the lesser of </a:t>
            </a:r>
            <a:r>
              <a:rPr lang="en-US" sz="2800" b="1" dirty="0">
                <a:solidFill>
                  <a:srgbClr val="FF0000"/>
                </a:solidFill>
                <a:latin typeface="Arial" panose="020B0604020202020204" pitchFamily="34" charset="0"/>
                <a:cs typeface="Arial" panose="020B0604020202020204" pitchFamily="34" charset="0"/>
              </a:rPr>
              <a:t>(1)</a:t>
            </a:r>
            <a:r>
              <a:rPr lang="en-US" sz="2800" dirty="0">
                <a:solidFill>
                  <a:srgbClr val="060606"/>
                </a:solidFill>
                <a:latin typeface="Arial" panose="020B0604020202020204" pitchFamily="34" charset="0"/>
                <a:cs typeface="Arial" panose="020B0604020202020204" pitchFamily="34" charset="0"/>
              </a:rPr>
              <a:t> the federal poverty line for a one-person household (this was $12,060 for 2017), or </a:t>
            </a:r>
            <a:r>
              <a:rPr lang="en-US" sz="2800" b="1" dirty="0">
                <a:solidFill>
                  <a:srgbClr val="FF0000"/>
                </a:solidFill>
                <a:latin typeface="Arial" panose="020B0604020202020204" pitchFamily="34" charset="0"/>
                <a:cs typeface="Arial" panose="020B0604020202020204" pitchFamily="34" charset="0"/>
              </a:rPr>
              <a:t>(2)</a:t>
            </a:r>
            <a:r>
              <a:rPr lang="en-US" sz="2800" dirty="0">
                <a:solidFill>
                  <a:srgbClr val="060606"/>
                </a:solidFill>
                <a:latin typeface="Arial" panose="020B0604020202020204" pitchFamily="34" charset="0"/>
                <a:cs typeface="Arial" panose="020B0604020202020204" pitchFamily="34" charset="0"/>
              </a:rPr>
              <a:t> the individual’s compensation for the year.</a:t>
            </a:r>
          </a:p>
        </p:txBody>
      </p:sp>
      <p:sp>
        <p:nvSpPr>
          <p:cNvPr id="5" name="TextBox 4">
            <a:extLst>
              <a:ext uri="{FF2B5EF4-FFF2-40B4-BE49-F238E27FC236}">
                <a16:creationId xmlns:a16="http://schemas.microsoft.com/office/drawing/2014/main" id="{5ACC177E-F172-4A36-A7A4-11970E0EB8C7}"/>
              </a:ext>
            </a:extLst>
          </p:cNvPr>
          <p:cNvSpPr txBox="1"/>
          <p:nvPr/>
        </p:nvSpPr>
        <p:spPr>
          <a:xfrm>
            <a:off x="628650" y="745293"/>
            <a:ext cx="7886700" cy="461665"/>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400" b="1" dirty="0">
                <a:solidFill>
                  <a:srgbClr val="060606"/>
                </a:solidFill>
                <a:latin typeface="Arial" panose="020B0604020202020204" pitchFamily="34" charset="0"/>
                <a:cs typeface="Arial" panose="020B0604020202020204" pitchFamily="34" charset="0"/>
              </a:rPr>
              <a:t>Retirement Provisions – ABLE Accounts</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Tree>
    <p:extLst>
      <p:ext uri="{BB962C8B-B14F-4D97-AF65-F5344CB8AC3E}">
        <p14:creationId xmlns:p14="http://schemas.microsoft.com/office/powerpoint/2010/main" val="35914681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111</a:t>
            </a:fld>
            <a:endParaRPr lang="en-US" dirty="0"/>
          </a:p>
        </p:txBody>
      </p:sp>
      <p:sp>
        <p:nvSpPr>
          <p:cNvPr id="6" name="Content Placeholder 2">
            <a:extLst>
              <a:ext uri="{FF2B5EF4-FFF2-40B4-BE49-F238E27FC236}">
                <a16:creationId xmlns:a16="http://schemas.microsoft.com/office/drawing/2014/main" id="{CB2CCD11-E7EA-4188-9E38-5A6C73815749}"/>
              </a:ext>
            </a:extLst>
          </p:cNvPr>
          <p:cNvSpPr txBox="1">
            <a:spLocks/>
          </p:cNvSpPr>
          <p:nvPr/>
        </p:nvSpPr>
        <p:spPr>
          <a:xfrm>
            <a:off x="716973" y="2133600"/>
            <a:ext cx="7436427" cy="32584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7525" indent="-514350" algn="just" defTabSz="813197">
              <a:spcAft>
                <a:spcPts val="900"/>
              </a:spcAft>
              <a:buFont typeface="Arial" panose="020B0604020202020204" pitchFamily="34" charset="0"/>
              <a:buChar char="•"/>
            </a:pPr>
            <a:r>
              <a:rPr lang="en-US" sz="2800" dirty="0">
                <a:solidFill>
                  <a:srgbClr val="060606"/>
                </a:solidFill>
                <a:latin typeface="Arial" panose="020B0604020202020204" pitchFamily="34" charset="0"/>
                <a:cs typeface="Arial" panose="020B0604020202020204" pitchFamily="34" charset="0"/>
              </a:rPr>
              <a:t>There are some restrictive language in the Act regarding who is considered to be a “designated beneficiary” for this purpose.</a:t>
            </a:r>
          </a:p>
          <a:p>
            <a:pPr marL="517525" indent="-514350" algn="just" defTabSz="813197">
              <a:spcAft>
                <a:spcPts val="0"/>
              </a:spcAft>
              <a:buFont typeface="Arial" panose="020B0604020202020204" pitchFamily="34" charset="0"/>
              <a:buChar char="•"/>
            </a:pPr>
            <a:r>
              <a:rPr lang="en-US" sz="2800" u="sng" dirty="0">
                <a:solidFill>
                  <a:srgbClr val="060606"/>
                </a:solidFill>
                <a:latin typeface="Arial" panose="020B0604020202020204" pitchFamily="34" charset="0"/>
                <a:cs typeface="Arial" panose="020B0604020202020204" pitchFamily="34" charset="0"/>
              </a:rPr>
              <a:t>Saver’s Credit</a:t>
            </a:r>
          </a:p>
          <a:p>
            <a:pPr marL="1090613" indent="-393700" algn="just" defTabSz="813197">
              <a:spcAft>
                <a:spcPts val="900"/>
              </a:spcAft>
              <a:buFont typeface="Arial" panose="020B0604020202020204" pitchFamily="34" charset="0"/>
              <a:buChar char="•"/>
            </a:pPr>
            <a:r>
              <a:rPr lang="en-US" sz="2800" dirty="0">
                <a:solidFill>
                  <a:srgbClr val="060606"/>
                </a:solidFill>
                <a:latin typeface="Arial" panose="020B0604020202020204" pitchFamily="34" charset="0"/>
                <a:cs typeface="Arial" panose="020B0604020202020204" pitchFamily="34" charset="0"/>
              </a:rPr>
              <a:t>Prior to the Act, the saver’s credit was NOT available to an ABLE account. Now it is….but see next slide.</a:t>
            </a:r>
          </a:p>
        </p:txBody>
      </p:sp>
      <p:sp>
        <p:nvSpPr>
          <p:cNvPr id="5" name="TextBox 4">
            <a:extLst>
              <a:ext uri="{FF2B5EF4-FFF2-40B4-BE49-F238E27FC236}">
                <a16:creationId xmlns:a16="http://schemas.microsoft.com/office/drawing/2014/main" id="{5ACC177E-F172-4A36-A7A4-11970E0EB8C7}"/>
              </a:ext>
            </a:extLst>
          </p:cNvPr>
          <p:cNvSpPr txBox="1"/>
          <p:nvPr/>
        </p:nvSpPr>
        <p:spPr>
          <a:xfrm>
            <a:off x="628650" y="745293"/>
            <a:ext cx="7886700" cy="400110"/>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000" b="1" dirty="0">
                <a:solidFill>
                  <a:srgbClr val="060606"/>
                </a:solidFill>
                <a:latin typeface="Arial" panose="020B0604020202020204" pitchFamily="34" charset="0"/>
                <a:cs typeface="Arial" panose="020B0604020202020204" pitchFamily="34" charset="0"/>
              </a:rPr>
              <a:t>Retirement Provisions – ABLE Accounts/Saver’s Credit</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Tree>
    <p:extLst>
      <p:ext uri="{BB962C8B-B14F-4D97-AF65-F5344CB8AC3E}">
        <p14:creationId xmlns:p14="http://schemas.microsoft.com/office/powerpoint/2010/main" val="5074794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112</a:t>
            </a:fld>
            <a:endParaRPr lang="en-US" dirty="0"/>
          </a:p>
        </p:txBody>
      </p:sp>
      <p:sp>
        <p:nvSpPr>
          <p:cNvPr id="6" name="Content Placeholder 2">
            <a:extLst>
              <a:ext uri="{FF2B5EF4-FFF2-40B4-BE49-F238E27FC236}">
                <a16:creationId xmlns:a16="http://schemas.microsoft.com/office/drawing/2014/main" id="{CB2CCD11-E7EA-4188-9E38-5A6C73815749}"/>
              </a:ext>
            </a:extLst>
          </p:cNvPr>
          <p:cNvSpPr txBox="1">
            <a:spLocks/>
          </p:cNvSpPr>
          <p:nvPr/>
        </p:nvSpPr>
        <p:spPr>
          <a:xfrm>
            <a:off x="762000" y="1799796"/>
            <a:ext cx="7436427" cy="406760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7525" indent="-514350" algn="just" defTabSz="813197">
              <a:spcAft>
                <a:spcPts val="0"/>
              </a:spcAft>
              <a:buFont typeface="Arial" panose="020B0604020202020204" pitchFamily="34" charset="0"/>
              <a:buChar char="•"/>
            </a:pPr>
            <a:r>
              <a:rPr lang="en-US" sz="2800" u="sng" dirty="0">
                <a:solidFill>
                  <a:srgbClr val="060606"/>
                </a:solidFill>
                <a:latin typeface="Arial" panose="020B0604020202020204" pitchFamily="34" charset="0"/>
                <a:cs typeface="Arial" panose="020B0604020202020204" pitchFamily="34" charset="0"/>
              </a:rPr>
              <a:t>Saver’s Credit </a:t>
            </a:r>
            <a:r>
              <a:rPr lang="en-US" sz="2800" i="1" u="sng" dirty="0">
                <a:solidFill>
                  <a:srgbClr val="060606"/>
                </a:solidFill>
                <a:latin typeface="Arial" panose="020B0604020202020204" pitchFamily="34" charset="0"/>
                <a:cs typeface="Arial" panose="020B0604020202020204" pitchFamily="34" charset="0"/>
              </a:rPr>
              <a:t>(continued)</a:t>
            </a:r>
          </a:p>
          <a:p>
            <a:pPr marL="1090613" indent="-393700" algn="just" defTabSz="813197">
              <a:spcAft>
                <a:spcPts val="900"/>
              </a:spcAft>
              <a:buFont typeface="Arial" panose="020B0604020202020204" pitchFamily="34" charset="0"/>
              <a:buChar char="•"/>
            </a:pPr>
            <a:r>
              <a:rPr lang="en-US" sz="2800" dirty="0">
                <a:solidFill>
                  <a:srgbClr val="060606"/>
                </a:solidFill>
                <a:latin typeface="Arial" panose="020B0604020202020204" pitchFamily="34" charset="0"/>
                <a:cs typeface="Arial" panose="020B0604020202020204" pitchFamily="34" charset="0"/>
              </a:rPr>
              <a:t>Although anybody can contribute to an ABLE account, ONLY contributions made by the designated beneficiary qualify for the saver’s credit.</a:t>
            </a:r>
          </a:p>
          <a:p>
            <a:pPr marL="1090613" indent="-393700" algn="just" defTabSz="813197">
              <a:spcAft>
                <a:spcPts val="900"/>
              </a:spcAft>
              <a:buFont typeface="Arial" panose="020B0604020202020204" pitchFamily="34" charset="0"/>
              <a:buChar char="•"/>
            </a:pPr>
            <a:r>
              <a:rPr lang="en-US" sz="2800" dirty="0">
                <a:solidFill>
                  <a:srgbClr val="060606"/>
                </a:solidFill>
                <a:latin typeface="Arial" panose="020B0604020202020204" pitchFamily="34" charset="0"/>
                <a:cs typeface="Arial" panose="020B0604020202020204" pitchFamily="34" charset="0"/>
              </a:rPr>
              <a:t>The credit is nonrefundable. So, it will only be of benefit to a designated beneficiary who has a tax liability that can be offset by the credit.</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8" name="TextBox 7">
            <a:extLst>
              <a:ext uri="{FF2B5EF4-FFF2-40B4-BE49-F238E27FC236}">
                <a16:creationId xmlns:a16="http://schemas.microsoft.com/office/drawing/2014/main" id="{29735F00-8AA9-4110-8540-2426DED81AD0}"/>
              </a:ext>
            </a:extLst>
          </p:cNvPr>
          <p:cNvSpPr txBox="1"/>
          <p:nvPr/>
        </p:nvSpPr>
        <p:spPr>
          <a:xfrm>
            <a:off x="628650" y="745293"/>
            <a:ext cx="7886700" cy="400110"/>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000" b="1" dirty="0">
                <a:solidFill>
                  <a:srgbClr val="060606"/>
                </a:solidFill>
                <a:latin typeface="Arial" panose="020B0604020202020204" pitchFamily="34" charset="0"/>
                <a:cs typeface="Arial" panose="020B0604020202020204" pitchFamily="34" charset="0"/>
              </a:rPr>
              <a:t>Retirement Provisions – ABLE Accounts/Saver’s Credit</a:t>
            </a:r>
          </a:p>
        </p:txBody>
      </p:sp>
    </p:spTree>
    <p:extLst>
      <p:ext uri="{BB962C8B-B14F-4D97-AF65-F5344CB8AC3E}">
        <p14:creationId xmlns:p14="http://schemas.microsoft.com/office/powerpoint/2010/main" val="5626925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113</a:t>
            </a:fld>
            <a:endParaRPr lang="en-US" dirty="0"/>
          </a:p>
        </p:txBody>
      </p:sp>
      <p:sp>
        <p:nvSpPr>
          <p:cNvPr id="6" name="Content Placeholder 2">
            <a:extLst>
              <a:ext uri="{FF2B5EF4-FFF2-40B4-BE49-F238E27FC236}">
                <a16:creationId xmlns:a16="http://schemas.microsoft.com/office/drawing/2014/main" id="{CB2CCD11-E7EA-4188-9E38-5A6C73815749}"/>
              </a:ext>
            </a:extLst>
          </p:cNvPr>
          <p:cNvSpPr txBox="1">
            <a:spLocks/>
          </p:cNvSpPr>
          <p:nvPr/>
        </p:nvSpPr>
        <p:spPr>
          <a:xfrm>
            <a:off x="457200" y="1395198"/>
            <a:ext cx="8305800" cy="447220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7525" indent="-514350" algn="just" defTabSz="813197">
              <a:spcAft>
                <a:spcPts val="0"/>
              </a:spcAft>
              <a:buFont typeface="Arial" panose="020B0604020202020204" pitchFamily="34" charset="0"/>
              <a:buChar char="•"/>
            </a:pPr>
            <a:r>
              <a:rPr lang="en-US" sz="2800" u="sng" dirty="0">
                <a:solidFill>
                  <a:srgbClr val="060606"/>
                </a:solidFill>
                <a:latin typeface="Arial" panose="020B0604020202020204" pitchFamily="34" charset="0"/>
                <a:cs typeface="Arial" panose="020B0604020202020204" pitchFamily="34" charset="0"/>
              </a:rPr>
              <a:t>529 plan rollovers to an ABLE account</a:t>
            </a:r>
            <a:endParaRPr lang="en-US" sz="2800" i="1" u="sng" dirty="0">
              <a:solidFill>
                <a:srgbClr val="060606"/>
              </a:solidFill>
              <a:latin typeface="Arial" panose="020B0604020202020204" pitchFamily="34" charset="0"/>
              <a:cs typeface="Arial" panose="020B0604020202020204" pitchFamily="34" charset="0"/>
            </a:endParaRPr>
          </a:p>
          <a:p>
            <a:pPr marL="1090613" indent="-393700" algn="just" defTabSz="813197">
              <a:spcAft>
                <a:spcPts val="900"/>
              </a:spcAft>
              <a:buFont typeface="Arial" panose="020B0604020202020204" pitchFamily="34" charset="0"/>
              <a:buChar char="•"/>
            </a:pPr>
            <a:r>
              <a:rPr lang="en-US" sz="2800" dirty="0">
                <a:solidFill>
                  <a:srgbClr val="060606"/>
                </a:solidFill>
                <a:latin typeface="Arial" panose="020B0604020202020204" pitchFamily="34" charset="0"/>
                <a:cs typeface="Arial" panose="020B0604020202020204" pitchFamily="34" charset="0"/>
              </a:rPr>
              <a:t>Prior to the Act, tax-free treatment was allowed for any 529 plan distributions that, within 60 days, were rolled over into another 529 plan for the benefit of the SAME designated beneficiary OR to the credit of another beneficiary under a 529 plan who was a family member (a 10 person list).</a:t>
            </a:r>
          </a:p>
          <a:p>
            <a:pPr marL="1090613" indent="-393700" algn="just" defTabSz="813197">
              <a:spcAft>
                <a:spcPts val="900"/>
              </a:spcAft>
              <a:buFont typeface="Arial" panose="020B0604020202020204" pitchFamily="34" charset="0"/>
              <a:buChar char="•"/>
            </a:pPr>
            <a:r>
              <a:rPr lang="en-US" sz="2800" dirty="0">
                <a:solidFill>
                  <a:srgbClr val="060606"/>
                </a:solidFill>
                <a:latin typeface="Arial" panose="020B0604020202020204" pitchFamily="34" charset="0"/>
                <a:cs typeface="Arial" panose="020B0604020202020204" pitchFamily="34" charset="0"/>
              </a:rPr>
              <a:t>However, no rollover provision existed allowing it to go into an ABLE account.</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8" name="TextBox 7">
            <a:extLst>
              <a:ext uri="{FF2B5EF4-FFF2-40B4-BE49-F238E27FC236}">
                <a16:creationId xmlns:a16="http://schemas.microsoft.com/office/drawing/2014/main" id="{29735F00-8AA9-4110-8540-2426DED81AD0}"/>
              </a:ext>
            </a:extLst>
          </p:cNvPr>
          <p:cNvSpPr txBox="1"/>
          <p:nvPr/>
        </p:nvSpPr>
        <p:spPr>
          <a:xfrm>
            <a:off x="628650" y="745293"/>
            <a:ext cx="7886700" cy="400110"/>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000" b="1" dirty="0">
                <a:solidFill>
                  <a:srgbClr val="060606"/>
                </a:solidFill>
                <a:latin typeface="Arial" panose="020B0604020202020204" pitchFamily="34" charset="0"/>
                <a:cs typeface="Arial" panose="020B0604020202020204" pitchFamily="34" charset="0"/>
              </a:rPr>
              <a:t>Retirement Provisions – ABLE Accounts/529 Rollovers</a:t>
            </a:r>
          </a:p>
        </p:txBody>
      </p:sp>
    </p:spTree>
    <p:extLst>
      <p:ext uri="{BB962C8B-B14F-4D97-AF65-F5344CB8AC3E}">
        <p14:creationId xmlns:p14="http://schemas.microsoft.com/office/powerpoint/2010/main" val="22328821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114</a:t>
            </a:fld>
            <a:endParaRPr lang="en-US" dirty="0"/>
          </a:p>
        </p:txBody>
      </p:sp>
      <p:sp>
        <p:nvSpPr>
          <p:cNvPr id="6" name="Content Placeholder 2">
            <a:extLst>
              <a:ext uri="{FF2B5EF4-FFF2-40B4-BE49-F238E27FC236}">
                <a16:creationId xmlns:a16="http://schemas.microsoft.com/office/drawing/2014/main" id="{CB2CCD11-E7EA-4188-9E38-5A6C73815749}"/>
              </a:ext>
            </a:extLst>
          </p:cNvPr>
          <p:cNvSpPr txBox="1">
            <a:spLocks/>
          </p:cNvSpPr>
          <p:nvPr/>
        </p:nvSpPr>
        <p:spPr>
          <a:xfrm>
            <a:off x="419100" y="1421498"/>
            <a:ext cx="8305800" cy="482690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7525" indent="-514350" algn="just" defTabSz="813197">
              <a:spcAft>
                <a:spcPts val="0"/>
              </a:spcAft>
              <a:buFont typeface="Arial" panose="020B0604020202020204" pitchFamily="34" charset="0"/>
              <a:buChar char="•"/>
            </a:pPr>
            <a:r>
              <a:rPr lang="en-US" sz="2800" u="sng" dirty="0">
                <a:solidFill>
                  <a:srgbClr val="060606"/>
                </a:solidFill>
                <a:latin typeface="Arial" panose="020B0604020202020204" pitchFamily="34" charset="0"/>
                <a:cs typeface="Arial" panose="020B0604020202020204" pitchFamily="34" charset="0"/>
              </a:rPr>
              <a:t>529 plan rollovers to an ABLE account</a:t>
            </a:r>
            <a:endParaRPr lang="en-US" sz="2800" i="1" u="sng" dirty="0">
              <a:solidFill>
                <a:srgbClr val="060606"/>
              </a:solidFill>
              <a:latin typeface="Arial" panose="020B0604020202020204" pitchFamily="34" charset="0"/>
              <a:cs typeface="Arial" panose="020B0604020202020204" pitchFamily="34" charset="0"/>
            </a:endParaRPr>
          </a:p>
          <a:p>
            <a:pPr marL="1090613" indent="-393700" algn="just" defTabSz="813197">
              <a:spcAft>
                <a:spcPts val="900"/>
              </a:spcAft>
              <a:buFont typeface="Arial" panose="020B0604020202020204" pitchFamily="34" charset="0"/>
              <a:buChar char="•"/>
            </a:pPr>
            <a:r>
              <a:rPr lang="en-US" sz="2800" dirty="0">
                <a:solidFill>
                  <a:srgbClr val="060606"/>
                </a:solidFill>
                <a:latin typeface="Arial" panose="020B0604020202020204" pitchFamily="34" charset="0"/>
                <a:cs typeface="Arial" panose="020B0604020202020204" pitchFamily="34" charset="0"/>
              </a:rPr>
              <a:t>Now, the Act allows such a rollover (through 2025) as long as it is to an ABLE account of the designated beneficiary or one of the 10 family members.</a:t>
            </a:r>
          </a:p>
          <a:p>
            <a:pPr marL="1090613" indent="-393700" algn="just" defTabSz="813197">
              <a:spcAft>
                <a:spcPts val="900"/>
              </a:spcAft>
              <a:buFont typeface="Arial" panose="020B0604020202020204" pitchFamily="34" charset="0"/>
              <a:buChar char="•"/>
            </a:pPr>
            <a:r>
              <a:rPr lang="en-US" sz="2800" i="1" u="sng" dirty="0">
                <a:solidFill>
                  <a:srgbClr val="FF0000"/>
                </a:solidFill>
                <a:latin typeface="Arial" panose="020B0604020202020204" pitchFamily="34" charset="0"/>
                <a:cs typeface="Arial" panose="020B0604020202020204" pitchFamily="34" charset="0"/>
              </a:rPr>
              <a:t>Observation #1:</a:t>
            </a:r>
            <a:r>
              <a:rPr lang="en-US" sz="2800" dirty="0">
                <a:solidFill>
                  <a:srgbClr val="060606"/>
                </a:solidFill>
                <a:latin typeface="Arial" panose="020B0604020202020204" pitchFamily="34" charset="0"/>
                <a:cs typeface="Arial" panose="020B0604020202020204" pitchFamily="34" charset="0"/>
              </a:rPr>
              <a:t> this might come in handy when a 529 beneficiary does not need the funds for qualified higher education expenses AND that beneficiary is disabled or blind and could use those funds for disability expenses.</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8" name="TextBox 7">
            <a:extLst>
              <a:ext uri="{FF2B5EF4-FFF2-40B4-BE49-F238E27FC236}">
                <a16:creationId xmlns:a16="http://schemas.microsoft.com/office/drawing/2014/main" id="{29735F00-8AA9-4110-8540-2426DED81AD0}"/>
              </a:ext>
            </a:extLst>
          </p:cNvPr>
          <p:cNvSpPr txBox="1"/>
          <p:nvPr/>
        </p:nvSpPr>
        <p:spPr>
          <a:xfrm>
            <a:off x="628650" y="745293"/>
            <a:ext cx="7886700" cy="400110"/>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000" b="1" dirty="0">
                <a:solidFill>
                  <a:srgbClr val="060606"/>
                </a:solidFill>
                <a:latin typeface="Arial" panose="020B0604020202020204" pitchFamily="34" charset="0"/>
                <a:cs typeface="Arial" panose="020B0604020202020204" pitchFamily="34" charset="0"/>
              </a:rPr>
              <a:t>Retirement Provisions – ABLE Accounts/529 Rollovers</a:t>
            </a:r>
          </a:p>
        </p:txBody>
      </p:sp>
    </p:spTree>
    <p:extLst>
      <p:ext uri="{BB962C8B-B14F-4D97-AF65-F5344CB8AC3E}">
        <p14:creationId xmlns:p14="http://schemas.microsoft.com/office/powerpoint/2010/main" val="23709874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115</a:t>
            </a:fld>
            <a:endParaRPr lang="en-US" dirty="0"/>
          </a:p>
        </p:txBody>
      </p:sp>
      <p:sp>
        <p:nvSpPr>
          <p:cNvPr id="6" name="Content Placeholder 2">
            <a:extLst>
              <a:ext uri="{FF2B5EF4-FFF2-40B4-BE49-F238E27FC236}">
                <a16:creationId xmlns:a16="http://schemas.microsoft.com/office/drawing/2014/main" id="{CB2CCD11-E7EA-4188-9E38-5A6C73815749}"/>
              </a:ext>
            </a:extLst>
          </p:cNvPr>
          <p:cNvSpPr txBox="1">
            <a:spLocks/>
          </p:cNvSpPr>
          <p:nvPr/>
        </p:nvSpPr>
        <p:spPr>
          <a:xfrm>
            <a:off x="419100" y="1620533"/>
            <a:ext cx="8305800" cy="3637268"/>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7525" indent="-514350" algn="just" defTabSz="813197">
              <a:spcAft>
                <a:spcPts val="1800"/>
              </a:spcAft>
              <a:buFont typeface="Arial" panose="020B0604020202020204" pitchFamily="34" charset="0"/>
              <a:buChar char="•"/>
            </a:pPr>
            <a:r>
              <a:rPr lang="en-US" sz="2800" u="sng" dirty="0">
                <a:solidFill>
                  <a:srgbClr val="060606"/>
                </a:solidFill>
                <a:latin typeface="Arial" panose="020B0604020202020204" pitchFamily="34" charset="0"/>
                <a:cs typeface="Arial" panose="020B0604020202020204" pitchFamily="34" charset="0"/>
              </a:rPr>
              <a:t>529 plan rollovers to an ABLE account</a:t>
            </a:r>
            <a:endParaRPr lang="en-US" sz="2800" i="1" u="sng" dirty="0">
              <a:solidFill>
                <a:srgbClr val="060606"/>
              </a:solidFill>
              <a:latin typeface="Arial" panose="020B0604020202020204" pitchFamily="34" charset="0"/>
              <a:cs typeface="Arial" panose="020B0604020202020204" pitchFamily="34" charset="0"/>
            </a:endParaRPr>
          </a:p>
          <a:p>
            <a:pPr marL="1090613" indent="-393700" algn="just" defTabSz="813197">
              <a:spcAft>
                <a:spcPts val="900"/>
              </a:spcAft>
              <a:buFont typeface="Arial" panose="020B0604020202020204" pitchFamily="34" charset="0"/>
              <a:buChar char="•"/>
            </a:pPr>
            <a:r>
              <a:rPr lang="en-US" sz="2800" i="1" u="sng" dirty="0">
                <a:solidFill>
                  <a:srgbClr val="FF0000"/>
                </a:solidFill>
                <a:latin typeface="Arial" panose="020B0604020202020204" pitchFamily="34" charset="0"/>
                <a:cs typeface="Arial" panose="020B0604020202020204" pitchFamily="34" charset="0"/>
              </a:rPr>
              <a:t>Observation #2:</a:t>
            </a:r>
            <a:r>
              <a:rPr lang="en-US" sz="2800" dirty="0">
                <a:solidFill>
                  <a:srgbClr val="060606"/>
                </a:solidFill>
                <a:latin typeface="Arial" panose="020B0604020202020204" pitchFamily="34" charset="0"/>
                <a:cs typeface="Arial" panose="020B0604020202020204" pitchFamily="34" charset="0"/>
              </a:rPr>
              <a:t> this might also come in handy when a 529 beneficiary does not need the funds for qualified higher education expenses and that beneficiary has a family member who is disabled or blind and could use those funds for disability expenses.</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8" name="TextBox 7">
            <a:extLst>
              <a:ext uri="{FF2B5EF4-FFF2-40B4-BE49-F238E27FC236}">
                <a16:creationId xmlns:a16="http://schemas.microsoft.com/office/drawing/2014/main" id="{29735F00-8AA9-4110-8540-2426DED81AD0}"/>
              </a:ext>
            </a:extLst>
          </p:cNvPr>
          <p:cNvSpPr txBox="1"/>
          <p:nvPr/>
        </p:nvSpPr>
        <p:spPr>
          <a:xfrm>
            <a:off x="628650" y="745293"/>
            <a:ext cx="7886700" cy="400110"/>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000" b="1" dirty="0">
                <a:solidFill>
                  <a:srgbClr val="060606"/>
                </a:solidFill>
                <a:latin typeface="Arial" panose="020B0604020202020204" pitchFamily="34" charset="0"/>
                <a:cs typeface="Arial" panose="020B0604020202020204" pitchFamily="34" charset="0"/>
              </a:rPr>
              <a:t>Retirement Provisions – ABLE Accounts/529 Rollovers</a:t>
            </a:r>
          </a:p>
        </p:txBody>
      </p:sp>
    </p:spTree>
    <p:extLst>
      <p:ext uri="{BB962C8B-B14F-4D97-AF65-F5344CB8AC3E}">
        <p14:creationId xmlns:p14="http://schemas.microsoft.com/office/powerpoint/2010/main" val="17077129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116</a:t>
            </a:fld>
            <a:endParaRPr lang="en-US" dirty="0"/>
          </a:p>
        </p:txBody>
      </p:sp>
      <p:sp>
        <p:nvSpPr>
          <p:cNvPr id="6" name="Content Placeholder 2">
            <a:extLst>
              <a:ext uri="{FF2B5EF4-FFF2-40B4-BE49-F238E27FC236}">
                <a16:creationId xmlns:a16="http://schemas.microsoft.com/office/drawing/2014/main" id="{CB2CCD11-E7EA-4188-9E38-5A6C73815749}"/>
              </a:ext>
            </a:extLst>
          </p:cNvPr>
          <p:cNvSpPr txBox="1">
            <a:spLocks/>
          </p:cNvSpPr>
          <p:nvPr/>
        </p:nvSpPr>
        <p:spPr>
          <a:xfrm>
            <a:off x="626341" y="1905000"/>
            <a:ext cx="7886700" cy="340866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7525" indent="-514350" algn="just" defTabSz="813197">
              <a:spcAft>
                <a:spcPts val="1800"/>
              </a:spcAft>
              <a:buFont typeface="Arial" panose="020B0604020202020204" pitchFamily="34" charset="0"/>
              <a:buChar char="•"/>
            </a:pPr>
            <a:r>
              <a:rPr lang="en-US" sz="3200" u="sng" dirty="0">
                <a:solidFill>
                  <a:srgbClr val="060606"/>
                </a:solidFill>
                <a:latin typeface="Arial" panose="020B0604020202020204" pitchFamily="34" charset="0"/>
                <a:cs typeface="Arial" panose="020B0604020202020204" pitchFamily="34" charset="0"/>
              </a:rPr>
              <a:t>529 plan rollovers to an ABLE account</a:t>
            </a:r>
            <a:endParaRPr lang="en-US" sz="3200" i="1" u="sng" dirty="0">
              <a:solidFill>
                <a:srgbClr val="060606"/>
              </a:solidFill>
              <a:latin typeface="Arial" panose="020B0604020202020204" pitchFamily="34" charset="0"/>
              <a:cs typeface="Arial" panose="020B0604020202020204" pitchFamily="34" charset="0"/>
            </a:endParaRPr>
          </a:p>
          <a:p>
            <a:pPr marL="1090613" indent="-393700" algn="just" defTabSz="813197">
              <a:spcAft>
                <a:spcPts val="900"/>
              </a:spcAft>
              <a:buFont typeface="Arial" panose="020B0604020202020204" pitchFamily="34" charset="0"/>
              <a:buChar char="•"/>
            </a:pPr>
            <a:r>
              <a:rPr lang="en-US" sz="3200" i="1" u="sng" dirty="0">
                <a:solidFill>
                  <a:srgbClr val="FF0000"/>
                </a:solidFill>
                <a:latin typeface="Arial" panose="020B0604020202020204" pitchFamily="34" charset="0"/>
                <a:cs typeface="Arial" panose="020B0604020202020204" pitchFamily="34" charset="0"/>
              </a:rPr>
              <a:t>Limitation (of course!):</a:t>
            </a:r>
            <a:r>
              <a:rPr lang="en-US" sz="3200" dirty="0">
                <a:solidFill>
                  <a:srgbClr val="060606"/>
                </a:solidFill>
                <a:latin typeface="Arial" panose="020B0604020202020204" pitchFamily="34" charset="0"/>
                <a:cs typeface="Arial" panose="020B0604020202020204" pitchFamily="34" charset="0"/>
              </a:rPr>
              <a:t> the tax-free treatment of any such rollover doesn’t apply to any portion of the rollover that exceeds the contribution limit (the annual gift exclusion).</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8" name="TextBox 7">
            <a:extLst>
              <a:ext uri="{FF2B5EF4-FFF2-40B4-BE49-F238E27FC236}">
                <a16:creationId xmlns:a16="http://schemas.microsoft.com/office/drawing/2014/main" id="{29735F00-8AA9-4110-8540-2426DED81AD0}"/>
              </a:ext>
            </a:extLst>
          </p:cNvPr>
          <p:cNvSpPr txBox="1"/>
          <p:nvPr/>
        </p:nvSpPr>
        <p:spPr>
          <a:xfrm>
            <a:off x="628650" y="745293"/>
            <a:ext cx="7886700" cy="400110"/>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000" b="1" dirty="0">
                <a:solidFill>
                  <a:srgbClr val="060606"/>
                </a:solidFill>
                <a:latin typeface="Arial" panose="020B0604020202020204" pitchFamily="34" charset="0"/>
                <a:cs typeface="Arial" panose="020B0604020202020204" pitchFamily="34" charset="0"/>
              </a:rPr>
              <a:t>Retirement Provisions – ABLE Accounts/529 Rollovers</a:t>
            </a:r>
          </a:p>
        </p:txBody>
      </p:sp>
    </p:spTree>
    <p:extLst>
      <p:ext uri="{BB962C8B-B14F-4D97-AF65-F5344CB8AC3E}">
        <p14:creationId xmlns:p14="http://schemas.microsoft.com/office/powerpoint/2010/main" val="29042776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117</a:t>
            </a:fld>
            <a:endParaRPr lang="en-US" dirty="0"/>
          </a:p>
        </p:txBody>
      </p:sp>
      <p:sp>
        <p:nvSpPr>
          <p:cNvPr id="6" name="Content Placeholder 2">
            <a:extLst>
              <a:ext uri="{FF2B5EF4-FFF2-40B4-BE49-F238E27FC236}">
                <a16:creationId xmlns:a16="http://schemas.microsoft.com/office/drawing/2014/main" id="{CB2CCD11-E7EA-4188-9E38-5A6C73815749}"/>
              </a:ext>
            </a:extLst>
          </p:cNvPr>
          <p:cNvSpPr txBox="1">
            <a:spLocks/>
          </p:cNvSpPr>
          <p:nvPr/>
        </p:nvSpPr>
        <p:spPr>
          <a:xfrm>
            <a:off x="628650" y="1371600"/>
            <a:ext cx="7886700" cy="48768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7525" indent="-514350" algn="just" defTabSz="813197">
              <a:spcAft>
                <a:spcPts val="0"/>
              </a:spcAft>
              <a:buFont typeface="Arial" panose="020B0604020202020204" pitchFamily="34" charset="0"/>
              <a:buChar char="•"/>
            </a:pPr>
            <a:r>
              <a:rPr lang="en-US" sz="2800" u="sng" dirty="0">
                <a:solidFill>
                  <a:srgbClr val="060606"/>
                </a:solidFill>
                <a:latin typeface="Arial" panose="020B0604020202020204" pitchFamily="34" charset="0"/>
                <a:cs typeface="Arial" panose="020B0604020202020204" pitchFamily="34" charset="0"/>
              </a:rPr>
              <a:t>529 plan rollovers to an ABLE account</a:t>
            </a:r>
            <a:endParaRPr lang="en-US" sz="2800" i="1" u="sng" dirty="0">
              <a:solidFill>
                <a:srgbClr val="060606"/>
              </a:solidFill>
              <a:latin typeface="Arial" panose="020B0604020202020204" pitchFamily="34" charset="0"/>
              <a:cs typeface="Arial" panose="020B0604020202020204" pitchFamily="34" charset="0"/>
            </a:endParaRPr>
          </a:p>
          <a:p>
            <a:pPr marL="858838" indent="-282575" algn="just" defTabSz="813197">
              <a:spcAft>
                <a:spcPts val="900"/>
              </a:spcAft>
              <a:buFont typeface="Arial" panose="020B0604020202020204" pitchFamily="34" charset="0"/>
              <a:buChar char="•"/>
            </a:pPr>
            <a:r>
              <a:rPr lang="en-US" sz="2800" i="1" u="sng" dirty="0">
                <a:solidFill>
                  <a:srgbClr val="FF0000"/>
                </a:solidFill>
                <a:latin typeface="Arial" panose="020B0604020202020204" pitchFamily="34" charset="0"/>
                <a:cs typeface="Arial" panose="020B0604020202020204" pitchFamily="34" charset="0"/>
              </a:rPr>
              <a:t>Limitation example:</a:t>
            </a:r>
            <a:r>
              <a:rPr lang="en-US" sz="2800" dirty="0">
                <a:solidFill>
                  <a:srgbClr val="060606"/>
                </a:solidFill>
                <a:latin typeface="Arial" panose="020B0604020202020204" pitchFamily="34" charset="0"/>
                <a:cs typeface="Arial" panose="020B0604020202020204" pitchFamily="34" charset="0"/>
              </a:rPr>
              <a:t> Mike receives a $10,000 distribution from a 529 plan in 2018 (when the gift tax exclusion amount is $18,000) and rolls it over right away into an ABLE account for the benefit of his niece (who is blind). Her account also received $15,000 of other contributions in 2018.</a:t>
            </a:r>
          </a:p>
          <a:p>
            <a:pPr marL="858838" algn="just" defTabSz="813197">
              <a:spcAft>
                <a:spcPts val="900"/>
              </a:spcAft>
            </a:pPr>
            <a:r>
              <a:rPr lang="en-US" sz="2800" dirty="0">
                <a:solidFill>
                  <a:srgbClr val="060606"/>
                </a:solidFill>
                <a:latin typeface="Arial" panose="020B0604020202020204" pitchFamily="34" charset="0"/>
                <a:cs typeface="Arial" panose="020B0604020202020204" pitchFamily="34" charset="0"/>
              </a:rPr>
              <a:t>Annual limit? $18,000. Total contributions? $25,000. Therefore, $7,000 will be includible in the niece’s income.</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8" name="TextBox 7">
            <a:extLst>
              <a:ext uri="{FF2B5EF4-FFF2-40B4-BE49-F238E27FC236}">
                <a16:creationId xmlns:a16="http://schemas.microsoft.com/office/drawing/2014/main" id="{29735F00-8AA9-4110-8540-2426DED81AD0}"/>
              </a:ext>
            </a:extLst>
          </p:cNvPr>
          <p:cNvSpPr txBox="1"/>
          <p:nvPr/>
        </p:nvSpPr>
        <p:spPr>
          <a:xfrm>
            <a:off x="628650" y="745293"/>
            <a:ext cx="7886700" cy="400110"/>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000" b="1" dirty="0">
                <a:solidFill>
                  <a:srgbClr val="060606"/>
                </a:solidFill>
                <a:latin typeface="Arial" panose="020B0604020202020204" pitchFamily="34" charset="0"/>
                <a:cs typeface="Arial" panose="020B0604020202020204" pitchFamily="34" charset="0"/>
              </a:rPr>
              <a:t>Retirement Provisions – ABLE Accounts/529 Rollovers</a:t>
            </a:r>
          </a:p>
        </p:txBody>
      </p:sp>
    </p:spTree>
    <p:extLst>
      <p:ext uri="{BB962C8B-B14F-4D97-AF65-F5344CB8AC3E}">
        <p14:creationId xmlns:p14="http://schemas.microsoft.com/office/powerpoint/2010/main" val="38643867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118</a:t>
            </a:fld>
            <a:endParaRPr lang="en-US" dirty="0"/>
          </a:p>
        </p:txBody>
      </p:sp>
      <p:sp>
        <p:nvSpPr>
          <p:cNvPr id="6" name="Content Placeholder 2">
            <a:extLst>
              <a:ext uri="{FF2B5EF4-FFF2-40B4-BE49-F238E27FC236}">
                <a16:creationId xmlns:a16="http://schemas.microsoft.com/office/drawing/2014/main" id="{CB2CCD11-E7EA-4188-9E38-5A6C73815749}"/>
              </a:ext>
            </a:extLst>
          </p:cNvPr>
          <p:cNvSpPr txBox="1">
            <a:spLocks/>
          </p:cNvSpPr>
          <p:nvPr/>
        </p:nvSpPr>
        <p:spPr>
          <a:xfrm>
            <a:off x="628650" y="1371600"/>
            <a:ext cx="7886700" cy="48768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7525" indent="-514350" algn="just" defTabSz="813197">
              <a:spcAft>
                <a:spcPts val="0"/>
              </a:spcAft>
              <a:buFont typeface="Arial" panose="020B0604020202020204" pitchFamily="34" charset="0"/>
              <a:buChar char="•"/>
            </a:pPr>
            <a:r>
              <a:rPr lang="en-US" sz="2800" u="sng" dirty="0">
                <a:solidFill>
                  <a:srgbClr val="060606"/>
                </a:solidFill>
                <a:latin typeface="Arial" panose="020B0604020202020204" pitchFamily="34" charset="0"/>
                <a:cs typeface="Arial" panose="020B0604020202020204" pitchFamily="34" charset="0"/>
              </a:rPr>
              <a:t>529 plan distributions</a:t>
            </a:r>
            <a:endParaRPr lang="en-US" sz="2800" i="1" u="sng" dirty="0">
              <a:solidFill>
                <a:srgbClr val="060606"/>
              </a:solidFill>
              <a:latin typeface="Arial" panose="020B0604020202020204" pitchFamily="34" charset="0"/>
              <a:cs typeface="Arial" panose="020B0604020202020204" pitchFamily="34" charset="0"/>
            </a:endParaRPr>
          </a:p>
          <a:p>
            <a:pPr marL="858838" indent="-282575" algn="just" defTabSz="813197">
              <a:spcAft>
                <a:spcPts val="900"/>
              </a:spcAft>
              <a:buFont typeface="Arial" panose="020B0604020202020204" pitchFamily="34" charset="0"/>
              <a:buChar char="•"/>
            </a:pPr>
            <a:r>
              <a:rPr lang="en-US" sz="2800" i="1" u="sng" dirty="0">
                <a:solidFill>
                  <a:srgbClr val="FF0000"/>
                </a:solidFill>
                <a:latin typeface="Arial" panose="020B0604020202020204" pitchFamily="34" charset="0"/>
                <a:cs typeface="Arial" panose="020B0604020202020204" pitchFamily="34" charset="0"/>
              </a:rPr>
              <a:t>Prior to the Act:</a:t>
            </a:r>
            <a:r>
              <a:rPr lang="en-US" sz="2800" dirty="0">
                <a:solidFill>
                  <a:srgbClr val="060606"/>
                </a:solidFill>
                <a:latin typeface="Arial" panose="020B0604020202020204" pitchFamily="34" charset="0"/>
                <a:cs typeface="Arial" panose="020B0604020202020204" pitchFamily="34" charset="0"/>
              </a:rPr>
              <a:t> An “eligible educational institution” did NOT include an elementary or secondary school. So, distributions to cover tuition for these institutions were not tax-free.</a:t>
            </a:r>
          </a:p>
          <a:p>
            <a:pPr marL="858838" indent="-282575" algn="just" defTabSz="813197">
              <a:spcAft>
                <a:spcPts val="900"/>
              </a:spcAft>
              <a:buFont typeface="Arial" panose="020B0604020202020204" pitchFamily="34" charset="0"/>
              <a:buChar char="•"/>
            </a:pPr>
            <a:r>
              <a:rPr lang="en-US" sz="2800" dirty="0">
                <a:solidFill>
                  <a:srgbClr val="060606"/>
                </a:solidFill>
                <a:latin typeface="Arial" panose="020B0604020202020204" pitchFamily="34" charset="0"/>
                <a:cs typeface="Arial" panose="020B0604020202020204" pitchFamily="34" charset="0"/>
              </a:rPr>
              <a:t>Now, the Act includes them and allows distributions up to $10,000 </a:t>
            </a:r>
            <a:r>
              <a:rPr lang="en-US" sz="2800" i="1" u="sng" dirty="0">
                <a:solidFill>
                  <a:srgbClr val="060606"/>
                </a:solidFill>
                <a:latin typeface="Arial" panose="020B0604020202020204" pitchFamily="34" charset="0"/>
                <a:cs typeface="Arial" panose="020B0604020202020204" pitchFamily="34" charset="0"/>
              </a:rPr>
              <a:t>per beneficiary</a:t>
            </a:r>
            <a:r>
              <a:rPr lang="en-US" sz="2800" dirty="0">
                <a:solidFill>
                  <a:srgbClr val="060606"/>
                </a:solidFill>
                <a:latin typeface="Arial" panose="020B0604020202020204" pitchFamily="34" charset="0"/>
                <a:cs typeface="Arial" panose="020B0604020202020204" pitchFamily="34" charset="0"/>
              </a:rPr>
              <a:t> (</a:t>
            </a:r>
            <a:r>
              <a:rPr lang="en-US" sz="2800" i="1" u="sng" dirty="0">
                <a:solidFill>
                  <a:srgbClr val="060606"/>
                </a:solidFill>
                <a:latin typeface="Arial" panose="020B0604020202020204" pitchFamily="34" charset="0"/>
                <a:cs typeface="Arial" panose="020B0604020202020204" pitchFamily="34" charset="0"/>
              </a:rPr>
              <a:t>NOT per account</a:t>
            </a:r>
            <a:r>
              <a:rPr lang="en-US" sz="2800" dirty="0">
                <a:solidFill>
                  <a:srgbClr val="060606"/>
                </a:solidFill>
                <a:latin typeface="Arial" panose="020B0604020202020204" pitchFamily="34" charset="0"/>
                <a:cs typeface="Arial" panose="020B0604020202020204" pitchFamily="34" charset="0"/>
              </a:rPr>
              <a:t>…in the event one beneficiary has multiple 529 accounts) to cover tuition.</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8" name="TextBox 7">
            <a:extLst>
              <a:ext uri="{FF2B5EF4-FFF2-40B4-BE49-F238E27FC236}">
                <a16:creationId xmlns:a16="http://schemas.microsoft.com/office/drawing/2014/main" id="{29735F00-8AA9-4110-8540-2426DED81AD0}"/>
              </a:ext>
            </a:extLst>
          </p:cNvPr>
          <p:cNvSpPr txBox="1"/>
          <p:nvPr/>
        </p:nvSpPr>
        <p:spPr>
          <a:xfrm>
            <a:off x="628650" y="745293"/>
            <a:ext cx="7886700" cy="461665"/>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400" b="1" dirty="0">
                <a:solidFill>
                  <a:srgbClr val="060606"/>
                </a:solidFill>
                <a:latin typeface="Arial" panose="020B0604020202020204" pitchFamily="34" charset="0"/>
                <a:cs typeface="Arial" panose="020B0604020202020204" pitchFamily="34" charset="0"/>
              </a:rPr>
              <a:t>Retirement Provisions – 529 Plans</a:t>
            </a:r>
          </a:p>
        </p:txBody>
      </p:sp>
    </p:spTree>
    <p:extLst>
      <p:ext uri="{BB962C8B-B14F-4D97-AF65-F5344CB8AC3E}">
        <p14:creationId xmlns:p14="http://schemas.microsoft.com/office/powerpoint/2010/main" val="40407801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119</a:t>
            </a:fld>
            <a:endParaRPr lang="en-US" dirty="0"/>
          </a:p>
        </p:txBody>
      </p:sp>
      <p:sp>
        <p:nvSpPr>
          <p:cNvPr id="6" name="Content Placeholder 2">
            <a:extLst>
              <a:ext uri="{FF2B5EF4-FFF2-40B4-BE49-F238E27FC236}">
                <a16:creationId xmlns:a16="http://schemas.microsoft.com/office/drawing/2014/main" id="{CB2CCD11-E7EA-4188-9E38-5A6C73815749}"/>
              </a:ext>
            </a:extLst>
          </p:cNvPr>
          <p:cNvSpPr txBox="1">
            <a:spLocks/>
          </p:cNvSpPr>
          <p:nvPr/>
        </p:nvSpPr>
        <p:spPr>
          <a:xfrm>
            <a:off x="628650" y="1652069"/>
            <a:ext cx="7886700" cy="36576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7525" indent="-514350" algn="just" defTabSz="813197">
              <a:spcAft>
                <a:spcPts val="0"/>
              </a:spcAft>
              <a:buFont typeface="Arial" panose="020B0604020202020204" pitchFamily="34" charset="0"/>
              <a:buChar char="•"/>
            </a:pPr>
            <a:r>
              <a:rPr lang="en-US" sz="2800" dirty="0">
                <a:solidFill>
                  <a:srgbClr val="060606"/>
                </a:solidFill>
                <a:latin typeface="Arial" panose="020B0604020202020204" pitchFamily="34" charset="0"/>
                <a:cs typeface="Arial" panose="020B0604020202020204" pitchFamily="34" charset="0"/>
              </a:rPr>
              <a:t>Current law allows us to recharacterize Roth IRA contributions and traditional IRA contributions.</a:t>
            </a:r>
          </a:p>
          <a:p>
            <a:pPr marL="517525" indent="-514350" algn="just" defTabSz="813197">
              <a:spcAft>
                <a:spcPts val="2400"/>
              </a:spcAft>
              <a:buFont typeface="Arial" panose="020B0604020202020204" pitchFamily="34" charset="0"/>
              <a:buChar char="•"/>
            </a:pPr>
            <a:r>
              <a:rPr lang="en-US" sz="2800" dirty="0">
                <a:solidFill>
                  <a:srgbClr val="060606"/>
                </a:solidFill>
                <a:latin typeface="Arial" panose="020B0604020202020204" pitchFamily="34" charset="0"/>
                <a:cs typeface="Arial" panose="020B0604020202020204" pitchFamily="34" charset="0"/>
              </a:rPr>
              <a:t>Under the Act, the provisions referred to above </a:t>
            </a:r>
            <a:r>
              <a:rPr lang="en-US" sz="2800" i="1" u="sng" dirty="0">
                <a:solidFill>
                  <a:srgbClr val="FF0000"/>
                </a:solidFill>
                <a:latin typeface="Arial" panose="020B0604020202020204" pitchFamily="34" charset="0"/>
                <a:cs typeface="Arial" panose="020B0604020202020204" pitchFamily="34" charset="0"/>
              </a:rPr>
              <a:t>NO LONGER</a:t>
            </a:r>
            <a:r>
              <a:rPr lang="en-US" sz="2800" dirty="0">
                <a:solidFill>
                  <a:srgbClr val="060606"/>
                </a:solidFill>
                <a:latin typeface="Arial" panose="020B0604020202020204" pitchFamily="34" charset="0"/>
                <a:cs typeface="Arial" panose="020B0604020202020204" pitchFamily="34" charset="0"/>
              </a:rPr>
              <a:t> apply to a conversion contribution to a Roth IRA.</a:t>
            </a:r>
          </a:p>
          <a:p>
            <a:pPr marL="3175" defTabSz="813197">
              <a:spcAft>
                <a:spcPts val="0"/>
              </a:spcAft>
            </a:pPr>
            <a:r>
              <a:rPr lang="en-US" sz="4000" b="1" u="sng" dirty="0">
                <a:solidFill>
                  <a:srgbClr val="FF0000"/>
                </a:solidFill>
                <a:latin typeface="Arial" panose="020B0604020202020204" pitchFamily="34" charset="0"/>
                <a:cs typeface="Arial" panose="020B0604020202020204" pitchFamily="34" charset="0"/>
              </a:rPr>
              <a:t>So, is this a total tragedy?</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8" name="TextBox 7">
            <a:extLst>
              <a:ext uri="{FF2B5EF4-FFF2-40B4-BE49-F238E27FC236}">
                <a16:creationId xmlns:a16="http://schemas.microsoft.com/office/drawing/2014/main" id="{29735F00-8AA9-4110-8540-2426DED81AD0}"/>
              </a:ext>
            </a:extLst>
          </p:cNvPr>
          <p:cNvSpPr txBox="1"/>
          <p:nvPr/>
        </p:nvSpPr>
        <p:spPr>
          <a:xfrm>
            <a:off x="628650" y="745293"/>
            <a:ext cx="7886700" cy="461665"/>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400" b="1" dirty="0">
                <a:solidFill>
                  <a:srgbClr val="060606"/>
                </a:solidFill>
                <a:latin typeface="Arial" panose="020B0604020202020204" pitchFamily="34" charset="0"/>
                <a:cs typeface="Arial" panose="020B0604020202020204" pitchFamily="34" charset="0"/>
              </a:rPr>
              <a:t>Retirement Provisions – IRA recharacterizations</a:t>
            </a:r>
          </a:p>
        </p:txBody>
      </p:sp>
    </p:spTree>
    <p:extLst>
      <p:ext uri="{BB962C8B-B14F-4D97-AF65-F5344CB8AC3E}">
        <p14:creationId xmlns:p14="http://schemas.microsoft.com/office/powerpoint/2010/main" val="4159087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12</a:t>
            </a:fld>
            <a:endParaRPr lang="en-US" dirty="0"/>
          </a:p>
        </p:txBody>
      </p:sp>
      <p:sp>
        <p:nvSpPr>
          <p:cNvPr id="5" name="TextBox 4">
            <a:extLst>
              <a:ext uri="{FF2B5EF4-FFF2-40B4-BE49-F238E27FC236}">
                <a16:creationId xmlns:a16="http://schemas.microsoft.com/office/drawing/2014/main" id="{5ACC177E-F172-4A36-A7A4-11970E0EB8C7}"/>
              </a:ext>
            </a:extLst>
          </p:cNvPr>
          <p:cNvSpPr txBox="1"/>
          <p:nvPr/>
        </p:nvSpPr>
        <p:spPr>
          <a:xfrm>
            <a:off x="628650" y="745293"/>
            <a:ext cx="7886700" cy="461665"/>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400" b="1" dirty="0">
                <a:solidFill>
                  <a:srgbClr val="060606"/>
                </a:solidFill>
                <a:latin typeface="Arial" panose="020B0604020202020204" pitchFamily="34" charset="0"/>
                <a:cs typeface="Arial" panose="020B0604020202020204" pitchFamily="34" charset="0"/>
              </a:rPr>
              <a:t>Itemized Deductions </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6" name="TextBox 5">
            <a:extLst>
              <a:ext uri="{FF2B5EF4-FFF2-40B4-BE49-F238E27FC236}">
                <a16:creationId xmlns:a16="http://schemas.microsoft.com/office/drawing/2014/main" id="{2491E306-68EE-4364-9F3B-794CC735B21E}"/>
              </a:ext>
            </a:extLst>
          </p:cNvPr>
          <p:cNvSpPr txBox="1"/>
          <p:nvPr/>
        </p:nvSpPr>
        <p:spPr>
          <a:xfrm>
            <a:off x="914400" y="2090172"/>
            <a:ext cx="7391400" cy="3416320"/>
          </a:xfrm>
          <a:prstGeom prst="rect">
            <a:avLst/>
          </a:prstGeom>
          <a:noFill/>
          <a:ln>
            <a:solidFill>
              <a:schemeClr val="tx1"/>
            </a:solidFill>
          </a:ln>
        </p:spPr>
        <p:txBody>
          <a:bodyPr wrap="square" rtlCol="0">
            <a:spAutoFit/>
          </a:bodyPr>
          <a:lstStyle/>
          <a:p>
            <a:pPr marL="342900" indent="-342900" algn="just">
              <a:spcAft>
                <a:spcPts val="1800"/>
              </a:spcAft>
              <a:buFont typeface="Arial" panose="020B0604020202020204" pitchFamily="34" charset="0"/>
              <a:buChar char="•"/>
            </a:pPr>
            <a:r>
              <a:rPr lang="en-US" sz="2800" u="sng" dirty="0">
                <a:solidFill>
                  <a:srgbClr val="060606"/>
                </a:solidFill>
              </a:rPr>
              <a:t>Gambling Loss Limitation is Broadened.</a:t>
            </a:r>
          </a:p>
          <a:p>
            <a:pPr marL="803275" indent="-342900" algn="just">
              <a:spcAft>
                <a:spcPts val="600"/>
              </a:spcAft>
              <a:buFont typeface="Arial" panose="020B0604020202020204" pitchFamily="34" charset="0"/>
              <a:buChar char="•"/>
            </a:pPr>
            <a:r>
              <a:rPr lang="en-US" sz="2800" dirty="0">
                <a:solidFill>
                  <a:srgbClr val="060606"/>
                </a:solidFill>
              </a:rPr>
              <a:t>Now, the deduction for ANY expense incurred in gambling (not just gambling losses) is limited to gambling winnings.</a:t>
            </a:r>
          </a:p>
          <a:p>
            <a:pPr marL="803275" indent="-342900" algn="just">
              <a:spcAft>
                <a:spcPts val="600"/>
              </a:spcAft>
              <a:buFont typeface="Arial" panose="020B0604020202020204" pitchFamily="34" charset="0"/>
              <a:buChar char="•"/>
            </a:pPr>
            <a:r>
              <a:rPr lang="en-US" sz="2800" dirty="0">
                <a:solidFill>
                  <a:srgbClr val="060606"/>
                </a:solidFill>
              </a:rPr>
              <a:t>This provision is clearly meant to reverse the 2011 </a:t>
            </a:r>
            <a:r>
              <a:rPr lang="en-US" sz="2800" i="1" dirty="0">
                <a:solidFill>
                  <a:srgbClr val="060606"/>
                </a:solidFill>
              </a:rPr>
              <a:t>Mayo</a:t>
            </a:r>
            <a:r>
              <a:rPr lang="en-US" sz="2800" dirty="0">
                <a:solidFill>
                  <a:srgbClr val="060606"/>
                </a:solidFill>
              </a:rPr>
              <a:t> decision  (the committee reports confirm this).</a:t>
            </a:r>
          </a:p>
        </p:txBody>
      </p:sp>
    </p:spTree>
    <p:extLst>
      <p:ext uri="{BB962C8B-B14F-4D97-AF65-F5344CB8AC3E}">
        <p14:creationId xmlns:p14="http://schemas.microsoft.com/office/powerpoint/2010/main" val="32943457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120</a:t>
            </a:fld>
            <a:endParaRPr lang="en-US" dirty="0"/>
          </a:p>
        </p:txBody>
      </p:sp>
      <p:sp>
        <p:nvSpPr>
          <p:cNvPr id="6" name="Content Placeholder 2">
            <a:extLst>
              <a:ext uri="{FF2B5EF4-FFF2-40B4-BE49-F238E27FC236}">
                <a16:creationId xmlns:a16="http://schemas.microsoft.com/office/drawing/2014/main" id="{CB2CCD11-E7EA-4188-9E38-5A6C73815749}"/>
              </a:ext>
            </a:extLst>
          </p:cNvPr>
          <p:cNvSpPr txBox="1">
            <a:spLocks/>
          </p:cNvSpPr>
          <p:nvPr/>
        </p:nvSpPr>
        <p:spPr>
          <a:xfrm>
            <a:off x="628650" y="1371599"/>
            <a:ext cx="7886700" cy="4741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7525" indent="-514350" algn="just" defTabSz="813197">
              <a:spcAft>
                <a:spcPts val="1200"/>
              </a:spcAft>
              <a:buFont typeface="Arial" panose="020B0604020202020204" pitchFamily="34" charset="0"/>
              <a:buChar char="•"/>
            </a:pPr>
            <a:r>
              <a:rPr lang="en-US" sz="4000" b="1" dirty="0">
                <a:solidFill>
                  <a:srgbClr val="FF0000"/>
                </a:solidFill>
                <a:latin typeface="Arial" panose="020B0604020202020204" pitchFamily="34" charset="0"/>
                <a:cs typeface="Arial" panose="020B0604020202020204" pitchFamily="34" charset="0"/>
              </a:rPr>
              <a:t>NO</a:t>
            </a:r>
            <a:r>
              <a:rPr lang="en-US" sz="2800" dirty="0">
                <a:solidFill>
                  <a:srgbClr val="060606"/>
                </a:solidFill>
                <a:latin typeface="Arial" panose="020B0604020202020204" pitchFamily="34" charset="0"/>
                <a:cs typeface="Arial" panose="020B0604020202020204" pitchFamily="34" charset="0"/>
              </a:rPr>
              <a:t>…all it means is that recharacterization cannot be used to unwind a Roth conversion.</a:t>
            </a:r>
          </a:p>
          <a:p>
            <a:pPr marL="517525" indent="-514350" algn="just" defTabSz="813197">
              <a:spcAft>
                <a:spcPts val="0"/>
              </a:spcAft>
              <a:buFont typeface="Arial" panose="020B0604020202020204" pitchFamily="34" charset="0"/>
              <a:buChar char="•"/>
            </a:pPr>
            <a:r>
              <a:rPr lang="en-US" sz="2800" i="1" u="sng" dirty="0">
                <a:solidFill>
                  <a:srgbClr val="FF0000"/>
                </a:solidFill>
                <a:latin typeface="Arial" panose="020B0604020202020204" pitchFamily="34" charset="0"/>
                <a:cs typeface="Arial" panose="020B0604020202020204" pitchFamily="34" charset="0"/>
              </a:rPr>
              <a:t>We can still…..</a:t>
            </a:r>
          </a:p>
          <a:p>
            <a:pPr marL="969963" indent="-338138" algn="just" defTabSz="813197">
              <a:spcBef>
                <a:spcPts val="600"/>
              </a:spcBef>
              <a:spcAft>
                <a:spcPts val="600"/>
              </a:spcAft>
              <a:buFont typeface="Arial" panose="020B0604020202020204" pitchFamily="34" charset="0"/>
              <a:buChar char="•"/>
            </a:pPr>
            <a:r>
              <a:rPr lang="en-US" sz="2800" dirty="0">
                <a:solidFill>
                  <a:srgbClr val="060606"/>
                </a:solidFill>
                <a:latin typeface="Arial" panose="020B0604020202020204" pitchFamily="34" charset="0"/>
                <a:cs typeface="Arial" panose="020B0604020202020204" pitchFamily="34" charset="0"/>
              </a:rPr>
              <a:t>Contribute to a Roth IRA and, before the due date of the tax return, recharacterize it as a contribution to a traditional IRA.</a:t>
            </a:r>
          </a:p>
          <a:p>
            <a:pPr marL="969963" indent="-338138" algn="just" defTabSz="813197">
              <a:spcBef>
                <a:spcPts val="600"/>
              </a:spcBef>
              <a:spcAft>
                <a:spcPts val="2400"/>
              </a:spcAft>
              <a:buFont typeface="Arial" panose="020B0604020202020204" pitchFamily="34" charset="0"/>
              <a:buChar char="•"/>
            </a:pPr>
            <a:r>
              <a:rPr lang="en-US" sz="2800" dirty="0">
                <a:solidFill>
                  <a:srgbClr val="060606"/>
                </a:solidFill>
                <a:latin typeface="Arial" panose="020B0604020202020204" pitchFamily="34" charset="0"/>
                <a:cs typeface="Arial" panose="020B0604020202020204" pitchFamily="34" charset="0"/>
              </a:rPr>
              <a:t>Contribute to a traditional IRA and convert it to a Roth IRA….but, under the Act, you cannot later unwind it through a recharacterization.</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8" name="TextBox 7">
            <a:extLst>
              <a:ext uri="{FF2B5EF4-FFF2-40B4-BE49-F238E27FC236}">
                <a16:creationId xmlns:a16="http://schemas.microsoft.com/office/drawing/2014/main" id="{29735F00-8AA9-4110-8540-2426DED81AD0}"/>
              </a:ext>
            </a:extLst>
          </p:cNvPr>
          <p:cNvSpPr txBox="1"/>
          <p:nvPr/>
        </p:nvSpPr>
        <p:spPr>
          <a:xfrm>
            <a:off x="628650" y="745293"/>
            <a:ext cx="7886700" cy="461665"/>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400" b="1" dirty="0">
                <a:solidFill>
                  <a:srgbClr val="060606"/>
                </a:solidFill>
                <a:latin typeface="Arial" panose="020B0604020202020204" pitchFamily="34" charset="0"/>
                <a:cs typeface="Arial" panose="020B0604020202020204" pitchFamily="34" charset="0"/>
              </a:rPr>
              <a:t>Retirement Provisions – IRA recharacterizations</a:t>
            </a:r>
          </a:p>
        </p:txBody>
      </p:sp>
    </p:spTree>
    <p:extLst>
      <p:ext uri="{BB962C8B-B14F-4D97-AF65-F5344CB8AC3E}">
        <p14:creationId xmlns:p14="http://schemas.microsoft.com/office/powerpoint/2010/main" val="236224973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121</a:t>
            </a:fld>
            <a:endParaRPr lang="en-US" dirty="0"/>
          </a:p>
        </p:txBody>
      </p:sp>
      <p:sp>
        <p:nvSpPr>
          <p:cNvPr id="6" name="Content Placeholder 2">
            <a:extLst>
              <a:ext uri="{FF2B5EF4-FFF2-40B4-BE49-F238E27FC236}">
                <a16:creationId xmlns:a16="http://schemas.microsoft.com/office/drawing/2014/main" id="{CB2CCD11-E7EA-4188-9E38-5A6C73815749}"/>
              </a:ext>
            </a:extLst>
          </p:cNvPr>
          <p:cNvSpPr txBox="1">
            <a:spLocks/>
          </p:cNvSpPr>
          <p:nvPr/>
        </p:nvSpPr>
        <p:spPr>
          <a:xfrm>
            <a:off x="628650" y="1752600"/>
            <a:ext cx="7886700" cy="436010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7525" indent="-514350" algn="just" defTabSz="813197">
              <a:spcAft>
                <a:spcPts val="1200"/>
              </a:spcAft>
              <a:buFont typeface="Arial" panose="020B0604020202020204" pitchFamily="34" charset="0"/>
              <a:buChar char="•"/>
            </a:pPr>
            <a:endParaRPr lang="en-US" sz="2800" dirty="0">
              <a:solidFill>
                <a:srgbClr val="060606"/>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8" name="TextBox 7">
            <a:extLst>
              <a:ext uri="{FF2B5EF4-FFF2-40B4-BE49-F238E27FC236}">
                <a16:creationId xmlns:a16="http://schemas.microsoft.com/office/drawing/2014/main" id="{29735F00-8AA9-4110-8540-2426DED81AD0}"/>
              </a:ext>
            </a:extLst>
          </p:cNvPr>
          <p:cNvSpPr txBox="1"/>
          <p:nvPr/>
        </p:nvSpPr>
        <p:spPr>
          <a:xfrm>
            <a:off x="628650" y="745293"/>
            <a:ext cx="7886700" cy="707886"/>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000" b="1" dirty="0">
                <a:solidFill>
                  <a:srgbClr val="060606"/>
                </a:solidFill>
                <a:latin typeface="Arial" panose="020B0604020202020204" pitchFamily="34" charset="0"/>
                <a:cs typeface="Arial" panose="020B0604020202020204" pitchFamily="34" charset="0"/>
              </a:rPr>
              <a:t>Retirement Provisions – Rollover period for loan offset amounts extended to return due date.</a:t>
            </a:r>
          </a:p>
        </p:txBody>
      </p:sp>
      <p:sp>
        <p:nvSpPr>
          <p:cNvPr id="2" name="TextBox 1">
            <a:extLst>
              <a:ext uri="{FF2B5EF4-FFF2-40B4-BE49-F238E27FC236}">
                <a16:creationId xmlns:a16="http://schemas.microsoft.com/office/drawing/2014/main" id="{38CC3766-B3AD-4FF7-AF4B-8078688839FE}"/>
              </a:ext>
            </a:extLst>
          </p:cNvPr>
          <p:cNvSpPr txBox="1"/>
          <p:nvPr/>
        </p:nvSpPr>
        <p:spPr>
          <a:xfrm>
            <a:off x="628650" y="1752600"/>
            <a:ext cx="7886700" cy="427809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dirty="0">
                <a:solidFill>
                  <a:srgbClr val="060606"/>
                </a:solidFill>
              </a:rPr>
              <a:t>What is a “loan offset amount”?</a:t>
            </a:r>
          </a:p>
          <a:p>
            <a:pPr marL="628650" indent="-285750">
              <a:spcAft>
                <a:spcPts val="1200"/>
              </a:spcAft>
              <a:buFont typeface="Arial" panose="020B0604020202020204" pitchFamily="34" charset="0"/>
              <a:buChar char="•"/>
            </a:pPr>
            <a:r>
              <a:rPr lang="en-US" sz="2800" dirty="0">
                <a:solidFill>
                  <a:srgbClr val="060606"/>
                </a:solidFill>
              </a:rPr>
              <a:t>Normally seen when a participant takes a loan from a qualified employer plan and then leaves that employer (or the plan is terminated) with the loan still outstanding.</a:t>
            </a:r>
          </a:p>
          <a:p>
            <a:pPr marL="628650" indent="-285750">
              <a:buFont typeface="Arial" panose="020B0604020202020204" pitchFamily="34" charset="0"/>
              <a:buChar char="•"/>
            </a:pPr>
            <a:r>
              <a:rPr lang="en-US" sz="2800" dirty="0">
                <a:solidFill>
                  <a:srgbClr val="060606"/>
                </a:solidFill>
              </a:rPr>
              <a:t>Generally, at that time, the accrued benefits under the plan are reduced in order to repay the loan. This can be considered a taxable distribution if not rolled over within 60 days.</a:t>
            </a:r>
          </a:p>
        </p:txBody>
      </p:sp>
    </p:spTree>
    <p:extLst>
      <p:ext uri="{BB962C8B-B14F-4D97-AF65-F5344CB8AC3E}">
        <p14:creationId xmlns:p14="http://schemas.microsoft.com/office/powerpoint/2010/main" val="27726452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122</a:t>
            </a:fld>
            <a:endParaRPr lang="en-US" dirty="0"/>
          </a:p>
        </p:txBody>
      </p:sp>
      <p:sp>
        <p:nvSpPr>
          <p:cNvPr id="6" name="Content Placeholder 2">
            <a:extLst>
              <a:ext uri="{FF2B5EF4-FFF2-40B4-BE49-F238E27FC236}">
                <a16:creationId xmlns:a16="http://schemas.microsoft.com/office/drawing/2014/main" id="{CB2CCD11-E7EA-4188-9E38-5A6C73815749}"/>
              </a:ext>
            </a:extLst>
          </p:cNvPr>
          <p:cNvSpPr txBox="1">
            <a:spLocks/>
          </p:cNvSpPr>
          <p:nvPr/>
        </p:nvSpPr>
        <p:spPr>
          <a:xfrm>
            <a:off x="628650" y="1752600"/>
            <a:ext cx="7886700" cy="436010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7525" indent="-514350" algn="just" defTabSz="813197">
              <a:spcAft>
                <a:spcPts val="1200"/>
              </a:spcAft>
              <a:buFont typeface="Arial" panose="020B0604020202020204" pitchFamily="34" charset="0"/>
              <a:buChar char="•"/>
            </a:pPr>
            <a:endParaRPr lang="en-US" sz="2800" dirty="0">
              <a:solidFill>
                <a:srgbClr val="060606"/>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8" name="TextBox 7">
            <a:extLst>
              <a:ext uri="{FF2B5EF4-FFF2-40B4-BE49-F238E27FC236}">
                <a16:creationId xmlns:a16="http://schemas.microsoft.com/office/drawing/2014/main" id="{29735F00-8AA9-4110-8540-2426DED81AD0}"/>
              </a:ext>
            </a:extLst>
          </p:cNvPr>
          <p:cNvSpPr txBox="1"/>
          <p:nvPr/>
        </p:nvSpPr>
        <p:spPr>
          <a:xfrm>
            <a:off x="628650" y="745293"/>
            <a:ext cx="7886700" cy="707886"/>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000" b="1" dirty="0">
                <a:solidFill>
                  <a:srgbClr val="060606"/>
                </a:solidFill>
                <a:latin typeface="Arial" panose="020B0604020202020204" pitchFamily="34" charset="0"/>
                <a:cs typeface="Arial" panose="020B0604020202020204" pitchFamily="34" charset="0"/>
              </a:rPr>
              <a:t>Retirement Provisions – Rollover period for loan offset amounts extended to return due date.</a:t>
            </a:r>
          </a:p>
        </p:txBody>
      </p:sp>
      <p:sp>
        <p:nvSpPr>
          <p:cNvPr id="2" name="TextBox 1">
            <a:extLst>
              <a:ext uri="{FF2B5EF4-FFF2-40B4-BE49-F238E27FC236}">
                <a16:creationId xmlns:a16="http://schemas.microsoft.com/office/drawing/2014/main" id="{38CC3766-B3AD-4FF7-AF4B-8078688839FE}"/>
              </a:ext>
            </a:extLst>
          </p:cNvPr>
          <p:cNvSpPr txBox="1"/>
          <p:nvPr/>
        </p:nvSpPr>
        <p:spPr>
          <a:xfrm>
            <a:off x="628650" y="1752600"/>
            <a:ext cx="7886700" cy="369331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dirty="0">
                <a:solidFill>
                  <a:srgbClr val="060606"/>
                </a:solidFill>
              </a:rPr>
              <a:t>New law….</a:t>
            </a:r>
          </a:p>
          <a:p>
            <a:pPr marL="628650" indent="-285750" algn="just">
              <a:spcAft>
                <a:spcPts val="1200"/>
              </a:spcAft>
              <a:buFont typeface="Arial" panose="020B0604020202020204" pitchFamily="34" charset="0"/>
              <a:buChar char="•"/>
            </a:pPr>
            <a:r>
              <a:rPr lang="en-US" sz="2800" dirty="0">
                <a:solidFill>
                  <a:srgbClr val="060606"/>
                </a:solidFill>
              </a:rPr>
              <a:t>Now, the period during which a qualified plan offset amount may be contributed to an eligible retirement plan as a tax-free rollover is extended from 60 days after the date of the official offset to the due date (including extensions) for filing the federal income tax return</a:t>
            </a:r>
          </a:p>
        </p:txBody>
      </p:sp>
    </p:spTree>
    <p:extLst>
      <p:ext uri="{BB962C8B-B14F-4D97-AF65-F5344CB8AC3E}">
        <p14:creationId xmlns:p14="http://schemas.microsoft.com/office/powerpoint/2010/main" val="19992464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123</a:t>
            </a:fld>
            <a:endParaRPr lang="en-US" dirty="0"/>
          </a:p>
        </p:txBody>
      </p:sp>
      <p:sp>
        <p:nvSpPr>
          <p:cNvPr id="6" name="Content Placeholder 2">
            <a:extLst>
              <a:ext uri="{FF2B5EF4-FFF2-40B4-BE49-F238E27FC236}">
                <a16:creationId xmlns:a16="http://schemas.microsoft.com/office/drawing/2014/main" id="{CB2CCD11-E7EA-4188-9E38-5A6C73815749}"/>
              </a:ext>
            </a:extLst>
          </p:cNvPr>
          <p:cNvSpPr txBox="1">
            <a:spLocks/>
          </p:cNvSpPr>
          <p:nvPr/>
        </p:nvSpPr>
        <p:spPr>
          <a:xfrm>
            <a:off x="628650" y="1752600"/>
            <a:ext cx="7886700" cy="436010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7525" indent="-514350" algn="just" defTabSz="813197">
              <a:spcAft>
                <a:spcPts val="1200"/>
              </a:spcAft>
              <a:buFont typeface="Arial" panose="020B0604020202020204" pitchFamily="34" charset="0"/>
              <a:buChar char="•"/>
            </a:pPr>
            <a:endParaRPr lang="en-US" sz="2800" dirty="0">
              <a:solidFill>
                <a:srgbClr val="060606"/>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8" name="TextBox 7">
            <a:extLst>
              <a:ext uri="{FF2B5EF4-FFF2-40B4-BE49-F238E27FC236}">
                <a16:creationId xmlns:a16="http://schemas.microsoft.com/office/drawing/2014/main" id="{29735F00-8AA9-4110-8540-2426DED81AD0}"/>
              </a:ext>
            </a:extLst>
          </p:cNvPr>
          <p:cNvSpPr txBox="1"/>
          <p:nvPr/>
        </p:nvSpPr>
        <p:spPr>
          <a:xfrm>
            <a:off x="628650" y="745293"/>
            <a:ext cx="7886700" cy="707886"/>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000" b="1" dirty="0">
                <a:solidFill>
                  <a:srgbClr val="060606"/>
                </a:solidFill>
                <a:latin typeface="Arial" panose="020B0604020202020204" pitchFamily="34" charset="0"/>
                <a:cs typeface="Arial" panose="020B0604020202020204" pitchFamily="34" charset="0"/>
              </a:rPr>
              <a:t>Retirement Provisions – Rollover period for loan offset amounts extended to return due date.</a:t>
            </a:r>
          </a:p>
        </p:txBody>
      </p:sp>
      <p:sp>
        <p:nvSpPr>
          <p:cNvPr id="2" name="TextBox 1">
            <a:extLst>
              <a:ext uri="{FF2B5EF4-FFF2-40B4-BE49-F238E27FC236}">
                <a16:creationId xmlns:a16="http://schemas.microsoft.com/office/drawing/2014/main" id="{38CC3766-B3AD-4FF7-AF4B-8078688839FE}"/>
              </a:ext>
            </a:extLst>
          </p:cNvPr>
          <p:cNvSpPr txBox="1"/>
          <p:nvPr/>
        </p:nvSpPr>
        <p:spPr>
          <a:xfrm>
            <a:off x="628650" y="1752600"/>
            <a:ext cx="7886700" cy="369331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dirty="0">
                <a:solidFill>
                  <a:srgbClr val="060606"/>
                </a:solidFill>
              </a:rPr>
              <a:t>New law….</a:t>
            </a:r>
            <a:r>
              <a:rPr lang="en-US" sz="2800" i="1" u="sng" dirty="0">
                <a:solidFill>
                  <a:srgbClr val="060606"/>
                </a:solidFill>
              </a:rPr>
              <a:t>continued</a:t>
            </a:r>
          </a:p>
          <a:p>
            <a:pPr marL="628650" indent="-285750" algn="just">
              <a:spcAft>
                <a:spcPts val="1200"/>
              </a:spcAft>
              <a:buFont typeface="Arial" panose="020B0604020202020204" pitchFamily="34" charset="0"/>
              <a:buChar char="•"/>
            </a:pPr>
            <a:r>
              <a:rPr lang="en-US" sz="2800" i="1" u="sng" dirty="0">
                <a:solidFill>
                  <a:srgbClr val="FF0000"/>
                </a:solidFill>
              </a:rPr>
              <a:t>Observation:</a:t>
            </a:r>
            <a:r>
              <a:rPr lang="en-US" sz="2800" dirty="0">
                <a:solidFill>
                  <a:srgbClr val="060606"/>
                </a:solidFill>
              </a:rPr>
              <a:t> since the tax return due date may occur more than 60 days following the date of the offset, the Act is providing an exception to the 60-day rollover requirement by allowing  tax-free rollovers of qualified plan loan offset amounts more than 60 days following the date of the offset.</a:t>
            </a:r>
          </a:p>
        </p:txBody>
      </p:sp>
    </p:spTree>
    <p:extLst>
      <p:ext uri="{BB962C8B-B14F-4D97-AF65-F5344CB8AC3E}">
        <p14:creationId xmlns:p14="http://schemas.microsoft.com/office/powerpoint/2010/main" val="14396591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990600" y="337066"/>
            <a:ext cx="7239000" cy="971782"/>
          </a:xfrm>
        </p:spPr>
        <p:txBody>
          <a:bodyPr/>
          <a:lstStyle/>
          <a:p>
            <a:pPr algn="ctr" defTabSz="912813"/>
            <a:r>
              <a:rPr lang="en-US" altLang="en-US" sz="3200" b="1" dirty="0"/>
              <a:t>Retirement Resources</a:t>
            </a:r>
            <a:br>
              <a:rPr lang="en-US" altLang="en-US" sz="3600" b="1" dirty="0"/>
            </a:br>
            <a:r>
              <a:rPr lang="en-US" altLang="en-US" sz="2400" b="1" dirty="0"/>
              <a:t>Chapter 38</a:t>
            </a:r>
            <a:endParaRPr lang="en-US" altLang="en-US" sz="2400" b="1" i="1" dirty="0"/>
          </a:p>
        </p:txBody>
      </p:sp>
      <p:sp>
        <p:nvSpPr>
          <p:cNvPr id="2" name="Content Placeholder 1"/>
          <p:cNvSpPr>
            <a:spLocks noGrp="1"/>
          </p:cNvSpPr>
          <p:nvPr>
            <p:ph idx="1"/>
          </p:nvPr>
        </p:nvSpPr>
        <p:spPr>
          <a:xfrm>
            <a:off x="1122362" y="2819400"/>
            <a:ext cx="6975475" cy="609600"/>
          </a:xfrm>
        </p:spPr>
        <p:txBody>
          <a:bodyPr/>
          <a:lstStyle/>
          <a:p>
            <a:pPr marL="0" indent="0" algn="ctr">
              <a:lnSpc>
                <a:spcPct val="90000"/>
              </a:lnSpc>
              <a:buNone/>
              <a:defRPr/>
            </a:pPr>
            <a:r>
              <a:rPr lang="en-US" sz="3200" dirty="0">
                <a:solidFill>
                  <a:srgbClr val="060606"/>
                </a:solidFill>
                <a:ea typeface="ＭＳ Ｐゴシック" charset="-128"/>
              </a:rPr>
              <a:t>Item I.A. page 541….interesting stats!</a:t>
            </a:r>
          </a:p>
        </p:txBody>
      </p:sp>
      <p:sp>
        <p:nvSpPr>
          <p:cNvPr id="3" name="TextBox 2"/>
          <p:cNvSpPr txBox="1"/>
          <p:nvPr/>
        </p:nvSpPr>
        <p:spPr>
          <a:xfrm>
            <a:off x="843970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8000"/>
                </a:solidFill>
              </a:rPr>
              <a:t>541</a:t>
            </a:r>
            <a:endPar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29465979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5361" name="Title 1"/>
          <p:cNvSpPr>
            <a:spLocks noGrp="1"/>
          </p:cNvSpPr>
          <p:nvPr>
            <p:ph type="title"/>
          </p:nvPr>
        </p:nvSpPr>
        <p:spPr>
          <a:xfrm>
            <a:off x="990600" y="337066"/>
            <a:ext cx="7239000" cy="971782"/>
          </a:xfrm>
        </p:spPr>
        <p:txBody>
          <a:bodyPr/>
          <a:lstStyle/>
          <a:p>
            <a:pPr algn="ctr" defTabSz="912813"/>
            <a:r>
              <a:rPr lang="en-US" altLang="en-US" sz="3200" b="1" dirty="0"/>
              <a:t>Retirement Resources</a:t>
            </a:r>
            <a:br>
              <a:rPr lang="en-US" altLang="en-US" sz="3600" b="1" dirty="0"/>
            </a:br>
            <a:r>
              <a:rPr lang="en-US" altLang="en-US" sz="2400" b="1" dirty="0"/>
              <a:t>Chapter 38</a:t>
            </a:r>
            <a:endParaRPr lang="en-US" altLang="en-US" sz="2400" b="1" i="1" dirty="0"/>
          </a:p>
        </p:txBody>
      </p:sp>
      <p:sp>
        <p:nvSpPr>
          <p:cNvPr id="2" name="Content Placeholder 1"/>
          <p:cNvSpPr>
            <a:spLocks noGrp="1"/>
          </p:cNvSpPr>
          <p:nvPr>
            <p:ph idx="1"/>
          </p:nvPr>
        </p:nvSpPr>
        <p:spPr>
          <a:xfrm>
            <a:off x="1122362" y="1981200"/>
            <a:ext cx="6975475" cy="1905000"/>
          </a:xfrm>
        </p:spPr>
        <p:txBody>
          <a:bodyPr/>
          <a:lstStyle/>
          <a:p>
            <a:pPr marL="0" indent="0" algn="ctr">
              <a:lnSpc>
                <a:spcPct val="90000"/>
              </a:lnSpc>
              <a:spcAft>
                <a:spcPts val="2400"/>
              </a:spcAft>
              <a:buNone/>
              <a:defRPr/>
            </a:pPr>
            <a:r>
              <a:rPr lang="en-US" sz="3200" dirty="0">
                <a:solidFill>
                  <a:srgbClr val="060606"/>
                </a:solidFill>
                <a:ea typeface="ＭＳ Ｐゴシック" charset="-128"/>
              </a:rPr>
              <a:t>EXAMPLE pg. 542, last paragraph.</a:t>
            </a:r>
          </a:p>
          <a:p>
            <a:pPr marL="0" indent="0" algn="ctr">
              <a:lnSpc>
                <a:spcPct val="90000"/>
              </a:lnSpc>
              <a:buNone/>
              <a:defRPr/>
            </a:pPr>
            <a:r>
              <a:rPr lang="en-US" sz="3200" dirty="0">
                <a:solidFill>
                  <a:srgbClr val="FF0000"/>
                </a:solidFill>
                <a:ea typeface="ＭＳ Ｐゴシック" charset="-128"/>
              </a:rPr>
              <a:t>Anyone ever use the free calculator?</a:t>
            </a:r>
          </a:p>
        </p:txBody>
      </p:sp>
      <p:sp>
        <p:nvSpPr>
          <p:cNvPr id="3" name="TextBox 2"/>
          <p:cNvSpPr txBox="1"/>
          <p:nvPr/>
        </p:nvSpPr>
        <p:spPr>
          <a:xfrm>
            <a:off x="843970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8000"/>
                </a:solidFill>
              </a:rPr>
              <a:t>542</a:t>
            </a:r>
            <a:endPar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17500114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126</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r>
              <a:rPr lang="en-US" dirty="0"/>
              <a:t>Annuity distributions</a:t>
            </a:r>
          </a:p>
          <a:p>
            <a:pPr lvl="2"/>
            <a:r>
              <a:rPr lang="en-US" sz="2400" b="1" dirty="0"/>
              <a:t>PLR 201625001</a:t>
            </a:r>
          </a:p>
          <a:p>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545</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9392" y="1425039"/>
            <a:ext cx="3737330" cy="3657600"/>
          </a:xfrm>
          <a:prstGeom prst="rect">
            <a:avLst/>
          </a:prstGeom>
        </p:spPr>
      </p:pic>
    </p:spTree>
    <p:extLst>
      <p:ext uri="{BB962C8B-B14F-4D97-AF65-F5344CB8AC3E}">
        <p14:creationId xmlns:p14="http://schemas.microsoft.com/office/powerpoint/2010/main" val="150328260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127</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547</a:t>
            </a:r>
          </a:p>
        </p:txBody>
      </p:sp>
      <p:graphicFrame>
        <p:nvGraphicFramePr>
          <p:cNvPr id="7" name="Table 6"/>
          <p:cNvGraphicFramePr>
            <a:graphicFrameLocks noGrp="1"/>
          </p:cNvGraphicFramePr>
          <p:nvPr>
            <p:extLst>
              <p:ext uri="{D42A27DB-BD31-4B8C-83A1-F6EECF244321}">
                <p14:modId xmlns:p14="http://schemas.microsoft.com/office/powerpoint/2010/main" val="4173275548"/>
              </p:ext>
            </p:extLst>
          </p:nvPr>
        </p:nvGraphicFramePr>
        <p:xfrm>
          <a:off x="463875" y="1981200"/>
          <a:ext cx="8241477" cy="2270447"/>
        </p:xfrm>
        <a:graphic>
          <a:graphicData uri="http://schemas.openxmlformats.org/drawingml/2006/table">
            <a:tbl>
              <a:tblPr firstRow="1" bandRow="1">
                <a:tableStyleId>{BC89EF96-8CEA-46FF-86C4-4CE0E7609802}</a:tableStyleId>
              </a:tblPr>
              <a:tblGrid>
                <a:gridCol w="5118266">
                  <a:extLst>
                    <a:ext uri="{9D8B030D-6E8A-4147-A177-3AD203B41FA5}">
                      <a16:colId xmlns:a16="http://schemas.microsoft.com/office/drawing/2014/main" val="20000"/>
                    </a:ext>
                  </a:extLst>
                </a:gridCol>
                <a:gridCol w="376052">
                  <a:extLst>
                    <a:ext uri="{9D8B030D-6E8A-4147-A177-3AD203B41FA5}">
                      <a16:colId xmlns:a16="http://schemas.microsoft.com/office/drawing/2014/main" val="20001"/>
                    </a:ext>
                  </a:extLst>
                </a:gridCol>
                <a:gridCol w="2747159">
                  <a:extLst>
                    <a:ext uri="{9D8B030D-6E8A-4147-A177-3AD203B41FA5}">
                      <a16:colId xmlns:a16="http://schemas.microsoft.com/office/drawing/2014/main" val="20002"/>
                    </a:ext>
                  </a:extLst>
                </a:gridCol>
              </a:tblGrid>
              <a:tr h="624527">
                <a:tc>
                  <a:txBody>
                    <a:bodyPr/>
                    <a:lstStyle/>
                    <a:p>
                      <a:pPr algn="ctr"/>
                      <a:endParaRPr lang="en-US" sz="2400" dirty="0"/>
                    </a:p>
                  </a:txBody>
                  <a:tcPr/>
                </a:tc>
                <a:tc>
                  <a:txBody>
                    <a:bodyPr/>
                    <a:lstStyle/>
                    <a:p>
                      <a:pPr algn="ctr"/>
                      <a:endParaRPr lang="en-US" sz="2400" dirty="0"/>
                    </a:p>
                  </a:txBody>
                  <a:tcPr/>
                </a:tc>
                <a:tc>
                  <a:txBody>
                    <a:bodyPr/>
                    <a:lstStyle/>
                    <a:p>
                      <a:pPr algn="ctr"/>
                      <a:r>
                        <a:rPr lang="en-US" sz="2400" dirty="0"/>
                        <a:t>2017</a:t>
                      </a:r>
                    </a:p>
                  </a:txBody>
                  <a:tcPr/>
                </a:tc>
                <a:extLst>
                  <a:ext uri="{0D108BD9-81ED-4DB2-BD59-A6C34878D82A}">
                    <a16:rowId xmlns:a16="http://schemas.microsoft.com/office/drawing/2014/main" val="10000"/>
                  </a:ext>
                </a:extLst>
              </a:tr>
              <a:tr h="624527">
                <a:tc>
                  <a:txBody>
                    <a:bodyPr/>
                    <a:lstStyle/>
                    <a:p>
                      <a:pPr algn="ctr"/>
                      <a:endParaRPr lang="en-US" sz="2400" dirty="0"/>
                    </a:p>
                    <a:p>
                      <a:pPr algn="ctr"/>
                      <a:r>
                        <a:rPr lang="en-US" sz="2400" dirty="0"/>
                        <a:t>Quarter of credit</a:t>
                      </a:r>
                      <a:r>
                        <a:rPr lang="en-US" sz="2400" baseline="0" dirty="0"/>
                        <a:t> earned</a:t>
                      </a:r>
                      <a:endParaRPr lang="en-US" sz="2400" dirty="0"/>
                    </a:p>
                  </a:txBody>
                  <a:tcPr/>
                </a:tc>
                <a:tc>
                  <a:txBody>
                    <a:bodyPr/>
                    <a:lstStyle/>
                    <a:p>
                      <a:pPr algn="ctr"/>
                      <a:endParaRPr lang="en-US" sz="2400" dirty="0"/>
                    </a:p>
                  </a:txBody>
                  <a:tcPr/>
                </a:tc>
                <a:tc>
                  <a:txBody>
                    <a:bodyPr/>
                    <a:lstStyle/>
                    <a:p>
                      <a:pPr algn="ctr"/>
                      <a:r>
                        <a:rPr lang="en-US" sz="2400" dirty="0"/>
                        <a:t>$1,300 </a:t>
                      </a:r>
                    </a:p>
                    <a:p>
                      <a:pPr algn="ctr"/>
                      <a:r>
                        <a:rPr lang="en-US" sz="2400" dirty="0"/>
                        <a:t>(FICA</a:t>
                      </a:r>
                      <a:r>
                        <a:rPr lang="en-US" sz="2400" baseline="0" dirty="0"/>
                        <a:t> income)</a:t>
                      </a:r>
                      <a:endParaRPr lang="en-US" sz="2400" dirty="0"/>
                    </a:p>
                  </a:txBody>
                  <a:tcPr/>
                </a:tc>
                <a:extLst>
                  <a:ext uri="{0D108BD9-81ED-4DB2-BD59-A6C34878D82A}">
                    <a16:rowId xmlns:a16="http://schemas.microsoft.com/office/drawing/2014/main" val="10001"/>
                  </a:ext>
                </a:extLst>
              </a:tr>
              <a:tr h="624527">
                <a:tc>
                  <a:txBody>
                    <a:bodyPr/>
                    <a:lstStyle/>
                    <a:p>
                      <a:pPr algn="ctr"/>
                      <a:endParaRPr lang="en-US" sz="2400" dirty="0"/>
                    </a:p>
                    <a:p>
                      <a:pPr algn="ctr"/>
                      <a:r>
                        <a:rPr lang="en-US" sz="2400" dirty="0"/>
                        <a:t>Minimum</a:t>
                      </a:r>
                      <a:r>
                        <a:rPr lang="en-US" sz="2400" baseline="0" dirty="0"/>
                        <a:t> earnings for (4) quarters</a:t>
                      </a:r>
                      <a:endParaRPr lang="en-US" sz="2400" dirty="0"/>
                    </a:p>
                  </a:txBody>
                  <a:tcPr/>
                </a:tc>
                <a:tc>
                  <a:txBody>
                    <a:bodyPr/>
                    <a:lstStyle/>
                    <a:p>
                      <a:pPr algn="ctr"/>
                      <a:endParaRPr lang="en-US" sz="2400"/>
                    </a:p>
                  </a:txBody>
                  <a:tcPr/>
                </a:tc>
                <a:tc>
                  <a:txBody>
                    <a:bodyPr/>
                    <a:lstStyle/>
                    <a:p>
                      <a:pPr algn="ctr"/>
                      <a:r>
                        <a:rPr lang="en-US" sz="2400" dirty="0"/>
                        <a:t>$5,200</a:t>
                      </a:r>
                    </a:p>
                    <a:p>
                      <a:pPr algn="ctr"/>
                      <a:r>
                        <a:rPr lang="en-US" sz="2400" dirty="0"/>
                        <a:t>(FICA</a:t>
                      </a:r>
                      <a:r>
                        <a:rPr lang="en-US" sz="2400" baseline="0" dirty="0"/>
                        <a:t> income)</a:t>
                      </a:r>
                      <a:endParaRPr lang="en-US" sz="2400" dirty="0"/>
                    </a:p>
                  </a:txBody>
                  <a:tcPr/>
                </a:tc>
                <a:extLst>
                  <a:ext uri="{0D108BD9-81ED-4DB2-BD59-A6C34878D82A}">
                    <a16:rowId xmlns:a16="http://schemas.microsoft.com/office/drawing/2014/main" val="10002"/>
                  </a:ext>
                </a:extLst>
              </a:tr>
            </a:tbl>
          </a:graphicData>
        </a:graphic>
      </p:graphicFrame>
      <p:sp>
        <p:nvSpPr>
          <p:cNvPr id="10" name="TextBox 9">
            <a:extLst>
              <a:ext uri="{FF2B5EF4-FFF2-40B4-BE49-F238E27FC236}">
                <a16:creationId xmlns:a16="http://schemas.microsoft.com/office/drawing/2014/main" id="{9A7FC3D3-BE5A-4AE8-A65E-0DE74069DDBA}"/>
              </a:ext>
            </a:extLst>
          </p:cNvPr>
          <p:cNvSpPr txBox="1"/>
          <p:nvPr/>
        </p:nvSpPr>
        <p:spPr>
          <a:xfrm>
            <a:off x="463875" y="1470276"/>
            <a:ext cx="4495800" cy="533400"/>
          </a:xfrm>
          <a:prstGeom prst="rect">
            <a:avLst/>
          </a:prstGeom>
          <a:noFill/>
        </p:spPr>
        <p:txBody>
          <a:bodyPr wrap="square" lIns="0" tIns="0" rIns="0" bIns="0" rtlCol="0" anchor="t">
            <a:noAutofit/>
          </a:bodyPr>
          <a:lstStyle/>
          <a:p>
            <a:r>
              <a:rPr lang="en-US" sz="2800" u="sng" dirty="0"/>
              <a:t>Page 547, item VI.B.2</a:t>
            </a:r>
          </a:p>
        </p:txBody>
      </p:sp>
    </p:spTree>
    <p:extLst>
      <p:ext uri="{BB962C8B-B14F-4D97-AF65-F5344CB8AC3E}">
        <p14:creationId xmlns:p14="http://schemas.microsoft.com/office/powerpoint/2010/main" val="6486346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128</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550</a:t>
            </a:r>
          </a:p>
        </p:txBody>
      </p:sp>
      <p:graphicFrame>
        <p:nvGraphicFramePr>
          <p:cNvPr id="7" name="Table 6"/>
          <p:cNvGraphicFramePr>
            <a:graphicFrameLocks noGrp="1"/>
          </p:cNvGraphicFramePr>
          <p:nvPr>
            <p:extLst/>
          </p:nvPr>
        </p:nvGraphicFramePr>
        <p:xfrm>
          <a:off x="451262" y="1397000"/>
          <a:ext cx="8241477" cy="3733487"/>
        </p:xfrm>
        <a:graphic>
          <a:graphicData uri="http://schemas.openxmlformats.org/drawingml/2006/table">
            <a:tbl>
              <a:tblPr firstRow="1" bandRow="1">
                <a:tableStyleId>{BC89EF96-8CEA-46FF-86C4-4CE0E7609802}</a:tableStyleId>
              </a:tblPr>
              <a:tblGrid>
                <a:gridCol w="5118266">
                  <a:extLst>
                    <a:ext uri="{9D8B030D-6E8A-4147-A177-3AD203B41FA5}">
                      <a16:colId xmlns:a16="http://schemas.microsoft.com/office/drawing/2014/main" val="20000"/>
                    </a:ext>
                  </a:extLst>
                </a:gridCol>
                <a:gridCol w="376052">
                  <a:extLst>
                    <a:ext uri="{9D8B030D-6E8A-4147-A177-3AD203B41FA5}">
                      <a16:colId xmlns:a16="http://schemas.microsoft.com/office/drawing/2014/main" val="20001"/>
                    </a:ext>
                  </a:extLst>
                </a:gridCol>
                <a:gridCol w="2747159">
                  <a:extLst>
                    <a:ext uri="{9D8B030D-6E8A-4147-A177-3AD203B41FA5}">
                      <a16:colId xmlns:a16="http://schemas.microsoft.com/office/drawing/2014/main" val="20002"/>
                    </a:ext>
                  </a:extLst>
                </a:gridCol>
              </a:tblGrid>
              <a:tr h="624527">
                <a:tc>
                  <a:txBody>
                    <a:bodyPr/>
                    <a:lstStyle/>
                    <a:p>
                      <a:pPr algn="ctr"/>
                      <a:endParaRPr lang="en-US" sz="2400" dirty="0"/>
                    </a:p>
                  </a:txBody>
                  <a:tcPr/>
                </a:tc>
                <a:tc>
                  <a:txBody>
                    <a:bodyPr/>
                    <a:lstStyle/>
                    <a:p>
                      <a:pPr algn="ctr"/>
                      <a:endParaRPr lang="en-US" sz="2400" dirty="0"/>
                    </a:p>
                  </a:txBody>
                  <a:tcPr/>
                </a:tc>
                <a:tc>
                  <a:txBody>
                    <a:bodyPr/>
                    <a:lstStyle/>
                    <a:p>
                      <a:pPr algn="ctr"/>
                      <a:r>
                        <a:rPr lang="en-US" sz="2400" dirty="0"/>
                        <a:t>2017</a:t>
                      </a:r>
                    </a:p>
                  </a:txBody>
                  <a:tcPr/>
                </a:tc>
                <a:extLst>
                  <a:ext uri="{0D108BD9-81ED-4DB2-BD59-A6C34878D82A}">
                    <a16:rowId xmlns:a16="http://schemas.microsoft.com/office/drawing/2014/main" val="10000"/>
                  </a:ext>
                </a:extLst>
              </a:tr>
              <a:tr h="62452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n-lt"/>
                          <a:ea typeface="+mn-ea"/>
                          <a:cs typeface="+mn-cs"/>
                        </a:rPr>
                        <a:t>Year individual reaches full retirement age (FRA) and only for those months for which an individual is not actually at full retirement age for a full month</a:t>
                      </a:r>
                    </a:p>
                  </a:txBody>
                  <a:tcPr/>
                </a:tc>
                <a:tc>
                  <a:txBody>
                    <a:bodyPr/>
                    <a:lstStyle/>
                    <a:p>
                      <a:pPr algn="ctr"/>
                      <a:endParaRPr lang="en-US" sz="2400" dirty="0"/>
                    </a:p>
                  </a:txBody>
                  <a:tcPr/>
                </a:tc>
                <a:tc>
                  <a:txBody>
                    <a:bodyPr/>
                    <a:lstStyle/>
                    <a:p>
                      <a:pPr algn="ctr"/>
                      <a:endParaRPr lang="en-US" sz="2400" dirty="0"/>
                    </a:p>
                    <a:p>
                      <a:pPr algn="ctr"/>
                      <a:r>
                        <a:rPr lang="en-US" sz="2400" dirty="0"/>
                        <a:t>$44,880</a:t>
                      </a:r>
                      <a:r>
                        <a:rPr lang="en-US" sz="2400" baseline="0" dirty="0"/>
                        <a:t> / year</a:t>
                      </a:r>
                    </a:p>
                    <a:p>
                      <a:pPr algn="ctr"/>
                      <a:endParaRPr lang="en-US" sz="2400" baseline="0" dirty="0"/>
                    </a:p>
                    <a:p>
                      <a:pPr algn="ctr"/>
                      <a:r>
                        <a:rPr lang="en-US" sz="2400" baseline="0" dirty="0"/>
                        <a:t>   $ 3,740 / month</a:t>
                      </a:r>
                      <a:endParaRPr lang="en-US" sz="2400" dirty="0"/>
                    </a:p>
                  </a:txBody>
                  <a:tcPr/>
                </a:tc>
                <a:extLst>
                  <a:ext uri="{0D108BD9-81ED-4DB2-BD59-A6C34878D82A}">
                    <a16:rowId xmlns:a16="http://schemas.microsoft.com/office/drawing/2014/main" val="10001"/>
                  </a:ext>
                </a:extLst>
              </a:tr>
              <a:tr h="624527">
                <a:tc>
                  <a:txBody>
                    <a:bodyPr/>
                    <a:lstStyle/>
                    <a:p>
                      <a:r>
                        <a:rPr lang="en-US" sz="2400" b="0" kern="1200" dirty="0">
                          <a:solidFill>
                            <a:schemeClr val="tx1"/>
                          </a:solidFill>
                          <a:effectLst/>
                          <a:latin typeface="+mn-lt"/>
                          <a:ea typeface="+mn-ea"/>
                          <a:cs typeface="+mn-cs"/>
                        </a:rPr>
                        <a:t>For any year in which an individual does not attain full retirement, but is at least age 62</a:t>
                      </a:r>
                      <a:endParaRPr lang="en-US" sz="2400" b="0" dirty="0"/>
                    </a:p>
                  </a:txBody>
                  <a:tcPr/>
                </a:tc>
                <a:tc>
                  <a:txBody>
                    <a:bodyPr/>
                    <a:lstStyle/>
                    <a:p>
                      <a:pPr algn="ctr"/>
                      <a:endParaRPr lang="en-US" sz="2400"/>
                    </a:p>
                  </a:txBody>
                  <a:tcPr/>
                </a:tc>
                <a:tc>
                  <a:txBody>
                    <a:bodyPr/>
                    <a:lstStyle/>
                    <a:p>
                      <a:pPr algn="ctr"/>
                      <a:r>
                        <a:rPr lang="en-US" sz="2400" dirty="0"/>
                        <a:t>$16,920 / year</a:t>
                      </a:r>
                    </a:p>
                    <a:p>
                      <a:pPr algn="ctr"/>
                      <a:endParaRPr lang="en-US" sz="2400" dirty="0"/>
                    </a:p>
                    <a:p>
                      <a:pPr algn="ctr"/>
                      <a:r>
                        <a:rPr lang="en-US" sz="2400" dirty="0"/>
                        <a:t>  $ 1,410</a:t>
                      </a:r>
                      <a:r>
                        <a:rPr lang="en-US" sz="2400" baseline="0" dirty="0"/>
                        <a:t> / month</a:t>
                      </a:r>
                      <a:endParaRPr lang="en-US" sz="24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9990934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A7CFE5-4334-4AE3-9D63-206AD24271D3}"/>
              </a:ext>
            </a:extLst>
          </p:cNvPr>
          <p:cNvSpPr>
            <a:spLocks noGrp="1"/>
          </p:cNvSpPr>
          <p:nvPr>
            <p:ph idx="1"/>
          </p:nvPr>
        </p:nvSpPr>
        <p:spPr>
          <a:xfrm>
            <a:off x="917575" y="1447800"/>
            <a:ext cx="7369175" cy="4648200"/>
          </a:xfrm>
          <a:solidFill>
            <a:schemeClr val="accent1"/>
          </a:solidFill>
        </p:spPr>
        <p:txBody>
          <a:bodyPr/>
          <a:lstStyle/>
          <a:p>
            <a:endParaRPr lang="en-US" dirty="0"/>
          </a:p>
        </p:txBody>
      </p:sp>
    </p:spTree>
    <p:extLst>
      <p:ext uri="{BB962C8B-B14F-4D97-AF65-F5344CB8AC3E}">
        <p14:creationId xmlns:p14="http://schemas.microsoft.com/office/powerpoint/2010/main" val="2200209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endParaRPr lang="en-US" sz="2400" dirty="0"/>
          </a:p>
          <a:p>
            <a:endParaRPr lang="en-US" dirty="0"/>
          </a:p>
          <a:p>
            <a:endParaRPr lang="en-US" dirty="0"/>
          </a:p>
          <a:p>
            <a:endParaRPr lang="en-US" dirty="0"/>
          </a:p>
          <a:p>
            <a:endParaRPr lang="en-US" dirty="0"/>
          </a:p>
          <a:p>
            <a:endParaRPr lang="en-US" dirty="0"/>
          </a:p>
        </p:txBody>
      </p:sp>
      <p:sp>
        <p:nvSpPr>
          <p:cNvPr id="6" name="TextBox 5"/>
          <p:cNvSpPr txBox="1"/>
          <p:nvPr/>
        </p:nvSpPr>
        <p:spPr>
          <a:xfrm>
            <a:off x="7757260" y="118752"/>
            <a:ext cx="1386739"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D4D4D"/>
                </a:solidFill>
                <a:effectLst/>
                <a:uLnTx/>
                <a:uFillTx/>
                <a:latin typeface="Arial"/>
                <a:ea typeface="+mn-ea"/>
                <a:cs typeface="+mn-cs"/>
              </a:rPr>
              <a:t>Page 443</a:t>
            </a:r>
            <a:endParaRPr kumimoji="0" lang="en-US" sz="2400" b="0" i="0" u="none" strike="noStrike" kern="1200" cap="none" spc="0" normalizeH="0" baseline="0" noProof="0" dirty="0">
              <a:ln>
                <a:noFill/>
              </a:ln>
              <a:solidFill>
                <a:srgbClr val="4D4D4D"/>
              </a:solidFill>
              <a:effectLst/>
              <a:uLnTx/>
              <a:uFillTx/>
              <a:latin typeface="Arial"/>
              <a:ea typeface="+mn-ea"/>
              <a:cs typeface="+mn-cs"/>
            </a:endParaRPr>
          </a:p>
        </p:txBody>
      </p:sp>
      <p:pic>
        <p:nvPicPr>
          <p:cNvPr id="8" name="Picture 7"/>
          <p:cNvPicPr>
            <a:picLocks noChangeAspect="1"/>
          </p:cNvPicPr>
          <p:nvPr/>
        </p:nvPicPr>
        <p:blipFill>
          <a:blip r:embed="rId2"/>
          <a:stretch>
            <a:fillRect/>
          </a:stretch>
        </p:blipFill>
        <p:spPr>
          <a:xfrm>
            <a:off x="0" y="1054849"/>
            <a:ext cx="9144000" cy="3244980"/>
          </a:xfrm>
          <a:prstGeom prst="rect">
            <a:avLst/>
          </a:prstGeom>
        </p:spPr>
      </p:pic>
    </p:spTree>
    <p:extLst>
      <p:ext uri="{BB962C8B-B14F-4D97-AF65-F5344CB8AC3E}">
        <p14:creationId xmlns:p14="http://schemas.microsoft.com/office/powerpoint/2010/main" val="3169252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990600" y="337066"/>
            <a:ext cx="7239000" cy="971782"/>
          </a:xfrm>
        </p:spPr>
        <p:txBody>
          <a:bodyPr/>
          <a:lstStyle/>
          <a:p>
            <a:pPr algn="ctr" defTabSz="912813"/>
            <a:r>
              <a:rPr lang="en-US" altLang="en-US" sz="3200" b="1" dirty="0"/>
              <a:t>Retirement Savings</a:t>
            </a:r>
            <a:br>
              <a:rPr lang="en-US" altLang="en-US" sz="3600" b="1" dirty="0"/>
            </a:br>
            <a:r>
              <a:rPr lang="en-US" altLang="en-US" sz="2400" b="1" dirty="0"/>
              <a:t>Chapter 39</a:t>
            </a:r>
            <a:endParaRPr lang="en-US" altLang="en-US" sz="2400" b="1" i="1" dirty="0"/>
          </a:p>
        </p:txBody>
      </p:sp>
      <p:sp>
        <p:nvSpPr>
          <p:cNvPr id="2" name="Content Placeholder 1"/>
          <p:cNvSpPr>
            <a:spLocks noGrp="1"/>
          </p:cNvSpPr>
          <p:nvPr>
            <p:ph idx="1"/>
          </p:nvPr>
        </p:nvSpPr>
        <p:spPr>
          <a:xfrm>
            <a:off x="928810" y="2465150"/>
            <a:ext cx="7473950" cy="1783086"/>
          </a:xfrm>
        </p:spPr>
        <p:txBody>
          <a:bodyPr/>
          <a:lstStyle/>
          <a:p>
            <a:pPr marL="0" indent="0" algn="ctr">
              <a:lnSpc>
                <a:spcPct val="90000"/>
              </a:lnSpc>
              <a:buNone/>
              <a:defRPr/>
            </a:pPr>
            <a:endParaRPr lang="en-US" i="1" dirty="0">
              <a:ea typeface="ＭＳ Ｐゴシック" charset="-128"/>
            </a:endParaRPr>
          </a:p>
          <a:p>
            <a:pPr marL="0" indent="0" algn="ctr">
              <a:spcBef>
                <a:spcPts val="0"/>
              </a:spcBef>
              <a:spcAft>
                <a:spcPts val="600"/>
              </a:spcAft>
              <a:buNone/>
              <a:defRPr/>
            </a:pPr>
            <a:r>
              <a:rPr lang="en-US" b="1" dirty="0">
                <a:solidFill>
                  <a:srgbClr val="060606"/>
                </a:solidFill>
                <a:latin typeface="+mj-lt"/>
                <a:ea typeface="ＭＳ Ｐゴシック" charset="-128"/>
              </a:rPr>
              <a:t>Presented by:</a:t>
            </a:r>
          </a:p>
          <a:p>
            <a:pPr marL="0" indent="0" algn="ctr">
              <a:spcBef>
                <a:spcPts val="0"/>
              </a:spcBef>
              <a:spcAft>
                <a:spcPts val="600"/>
              </a:spcAft>
              <a:buNone/>
              <a:defRPr/>
            </a:pPr>
            <a:r>
              <a:rPr lang="en-US" b="1" dirty="0">
                <a:solidFill>
                  <a:srgbClr val="060606"/>
                </a:solidFill>
                <a:latin typeface="Times New Roman" panose="02020603050405020304" pitchFamily="18" charset="0"/>
                <a:ea typeface="ＭＳ Ｐゴシック" charset="-128"/>
                <a:cs typeface="Times New Roman" panose="02020603050405020304" pitchFamily="18" charset="0"/>
              </a:rPr>
              <a:t>Michael A. Gordon, CPA</a:t>
            </a:r>
          </a:p>
          <a:p>
            <a:pPr marL="0" indent="0" algn="ctr">
              <a:spcBef>
                <a:spcPts val="0"/>
              </a:spcBef>
              <a:spcAft>
                <a:spcPts val="600"/>
              </a:spcAft>
              <a:buNone/>
              <a:defRPr/>
            </a:pPr>
            <a:r>
              <a:rPr lang="en-US" b="1" i="1" dirty="0">
                <a:solidFill>
                  <a:srgbClr val="FF0000"/>
                </a:solidFill>
                <a:latin typeface="Times New Roman" panose="02020603050405020304" pitchFamily="18" charset="0"/>
                <a:ea typeface="ＭＳ Ｐゴシック" charset="-128"/>
                <a:cs typeface="Times New Roman" panose="02020603050405020304" pitchFamily="18" charset="0"/>
              </a:rPr>
              <a:t>Not Your Basic Bean Counter</a:t>
            </a:r>
            <a:endParaRPr lang="en-US" i="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62000" y="5105400"/>
            <a:ext cx="4374916" cy="58477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8000"/>
                </a:solidFill>
                <a:effectLst/>
                <a:uLnTx/>
                <a:uFillTx/>
                <a:latin typeface="Arial"/>
                <a:ea typeface="ＭＳ Ｐゴシック" pitchFamily="-106" charset="-128"/>
                <a:cs typeface="Arial" charset="0"/>
              </a:rPr>
              <a:t>Gear Up Tax Seminars</a:t>
            </a:r>
            <a:endParaRPr kumimoji="0" lang="en-US" sz="2400" b="0" i="0" u="none" strike="noStrike" kern="1200" cap="none" spc="0" normalizeH="0" baseline="0" noProof="0" dirty="0">
              <a:ln>
                <a:noFill/>
              </a:ln>
              <a:solidFill>
                <a:srgbClr val="666666"/>
              </a:solidFill>
              <a:effectLst/>
              <a:uLnTx/>
              <a:uFillTx/>
              <a:latin typeface="Arial" charset="0"/>
              <a:ea typeface="ＭＳ Ｐゴシック" pitchFamily="34" charset="-128"/>
              <a:cs typeface="Arial" charset="0"/>
            </a:endParaRPr>
          </a:p>
        </p:txBody>
      </p:sp>
      <p:sp>
        <p:nvSpPr>
          <p:cNvPr id="3" name="TextBox 2"/>
          <p:cNvSpPr txBox="1"/>
          <p:nvPr/>
        </p:nvSpPr>
        <p:spPr>
          <a:xfrm>
            <a:off x="843970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8000"/>
                </a:solidFill>
              </a:rPr>
              <a:t>553</a:t>
            </a:r>
            <a:endPar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396016610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131</a:t>
            </a:fld>
            <a:endParaRPr kumimoji="0" lang="en-US" sz="1000" b="0" i="0" u="none" strike="noStrike" kern="1200" cap="none" spc="0" normalizeH="0" baseline="0" noProof="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p>
        </p:txBody>
      </p:sp>
      <p:sp>
        <p:nvSpPr>
          <p:cNvPr id="6" name="Content Placeholder 5"/>
          <p:cNvSpPr>
            <a:spLocks noGrp="1"/>
          </p:cNvSpPr>
          <p:nvPr>
            <p:ph sz="quarter" idx="14"/>
          </p:nvPr>
        </p:nvSpPr>
        <p:spPr/>
        <p:txBody>
          <a:bodyPr/>
          <a:lstStyle/>
          <a:p>
            <a:r>
              <a:rPr lang="en-US" dirty="0"/>
              <a:t>Determine allowable IRA contributions, both traditional and Roth</a:t>
            </a:r>
          </a:p>
          <a:p>
            <a:r>
              <a:rPr lang="en-US" dirty="0"/>
              <a:t>Select appropriate defined contribution plans for clients</a:t>
            </a:r>
          </a:p>
          <a:p>
            <a:r>
              <a:rPr lang="en-US" dirty="0"/>
              <a:t>Calculate allowable contributions for owners and employees</a:t>
            </a:r>
          </a:p>
          <a:p>
            <a:endParaRPr lang="en-US" dirty="0"/>
          </a:p>
        </p:txBody>
      </p:sp>
      <p:sp>
        <p:nvSpPr>
          <p:cNvPr id="4" name="TextBox 3"/>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553</a:t>
            </a:r>
          </a:p>
        </p:txBody>
      </p:sp>
    </p:spTree>
    <p:extLst>
      <p:ext uri="{BB962C8B-B14F-4D97-AF65-F5344CB8AC3E}">
        <p14:creationId xmlns:p14="http://schemas.microsoft.com/office/powerpoint/2010/main" val="12587290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132</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553</a:t>
            </a:r>
          </a:p>
        </p:txBody>
      </p:sp>
      <p:graphicFrame>
        <p:nvGraphicFramePr>
          <p:cNvPr id="7" name="Table 6"/>
          <p:cNvGraphicFramePr>
            <a:graphicFrameLocks noGrp="1"/>
          </p:cNvGraphicFramePr>
          <p:nvPr>
            <p:extLst/>
          </p:nvPr>
        </p:nvGraphicFramePr>
        <p:xfrm>
          <a:off x="368136" y="1397000"/>
          <a:ext cx="8300850" cy="1371600"/>
        </p:xfrm>
        <a:graphic>
          <a:graphicData uri="http://schemas.openxmlformats.org/drawingml/2006/table">
            <a:tbl>
              <a:tblPr firstRow="1" bandRow="1">
                <a:tableStyleId>{BC89EF96-8CEA-46FF-86C4-4CE0E7609802}</a:tableStyleId>
              </a:tblPr>
              <a:tblGrid>
                <a:gridCol w="5209351">
                  <a:extLst>
                    <a:ext uri="{9D8B030D-6E8A-4147-A177-3AD203B41FA5}">
                      <a16:colId xmlns:a16="http://schemas.microsoft.com/office/drawing/2014/main" val="20000"/>
                    </a:ext>
                  </a:extLst>
                </a:gridCol>
                <a:gridCol w="324549">
                  <a:extLst>
                    <a:ext uri="{9D8B030D-6E8A-4147-A177-3AD203B41FA5}">
                      <a16:colId xmlns:a16="http://schemas.microsoft.com/office/drawing/2014/main" val="20001"/>
                    </a:ext>
                  </a:extLst>
                </a:gridCol>
                <a:gridCol w="2766950">
                  <a:extLst>
                    <a:ext uri="{9D8B030D-6E8A-4147-A177-3AD203B41FA5}">
                      <a16:colId xmlns:a16="http://schemas.microsoft.com/office/drawing/2014/main" val="20002"/>
                    </a:ext>
                  </a:extLst>
                </a:gridCol>
              </a:tblGrid>
              <a:tr h="370840">
                <a:tc>
                  <a:txBody>
                    <a:bodyPr/>
                    <a:lstStyle/>
                    <a:p>
                      <a:pPr algn="ctr"/>
                      <a:endParaRPr lang="en-US" sz="2400" dirty="0"/>
                    </a:p>
                  </a:txBody>
                  <a:tcPr/>
                </a:tc>
                <a:tc>
                  <a:txBody>
                    <a:bodyPr/>
                    <a:lstStyle/>
                    <a:p>
                      <a:pPr algn="ctr"/>
                      <a:endParaRPr lang="en-US" sz="2400"/>
                    </a:p>
                  </a:txBody>
                  <a:tcPr/>
                </a:tc>
                <a:tc>
                  <a:txBody>
                    <a:bodyPr/>
                    <a:lstStyle/>
                    <a:p>
                      <a:pPr algn="ctr"/>
                      <a:r>
                        <a:rPr lang="en-US" sz="2400" dirty="0"/>
                        <a:t>2017</a:t>
                      </a:r>
                    </a:p>
                  </a:txBody>
                  <a:tcPr/>
                </a:tc>
                <a:extLst>
                  <a:ext uri="{0D108BD9-81ED-4DB2-BD59-A6C34878D82A}">
                    <a16:rowId xmlns:a16="http://schemas.microsoft.com/office/drawing/2014/main" val="10000"/>
                  </a:ext>
                </a:extLst>
              </a:tr>
              <a:tr h="370840">
                <a:tc>
                  <a:txBody>
                    <a:bodyPr/>
                    <a:lstStyle/>
                    <a:p>
                      <a:pPr algn="ctr"/>
                      <a:r>
                        <a:rPr lang="en-US" sz="2400" dirty="0"/>
                        <a:t>IRA contribution</a:t>
                      </a:r>
                      <a:r>
                        <a:rPr lang="en-US" sz="2400" baseline="0" dirty="0"/>
                        <a:t> limitation</a:t>
                      </a:r>
                      <a:endParaRPr lang="en-US" sz="2400" dirty="0"/>
                    </a:p>
                  </a:txBody>
                  <a:tcPr/>
                </a:tc>
                <a:tc>
                  <a:txBody>
                    <a:bodyPr/>
                    <a:lstStyle/>
                    <a:p>
                      <a:pPr algn="ctr"/>
                      <a:endParaRPr lang="en-US" sz="2400" dirty="0"/>
                    </a:p>
                  </a:txBody>
                  <a:tcPr/>
                </a:tc>
                <a:tc>
                  <a:txBody>
                    <a:bodyPr/>
                    <a:lstStyle/>
                    <a:p>
                      <a:pPr algn="ctr"/>
                      <a:r>
                        <a:rPr lang="en-US" sz="2400" dirty="0"/>
                        <a:t>$5,500 </a:t>
                      </a:r>
                      <a:r>
                        <a:rPr lang="en-US" sz="2400" b="1" dirty="0"/>
                        <a:t>*</a:t>
                      </a:r>
                    </a:p>
                  </a:txBody>
                  <a:tcPr/>
                </a:tc>
                <a:extLst>
                  <a:ext uri="{0D108BD9-81ED-4DB2-BD59-A6C34878D82A}">
                    <a16:rowId xmlns:a16="http://schemas.microsoft.com/office/drawing/2014/main" val="10001"/>
                  </a:ext>
                </a:extLst>
              </a:tr>
              <a:tr h="370840">
                <a:tc>
                  <a:txBody>
                    <a:bodyPr/>
                    <a:lstStyle/>
                    <a:p>
                      <a:pPr algn="ctr"/>
                      <a:r>
                        <a:rPr lang="en-US" sz="2400" dirty="0"/>
                        <a:t>IRA “catch-up” contribution limitation</a:t>
                      </a:r>
                    </a:p>
                  </a:txBody>
                  <a:tcPr/>
                </a:tc>
                <a:tc>
                  <a:txBody>
                    <a:bodyPr/>
                    <a:lstStyle/>
                    <a:p>
                      <a:pPr algn="ctr"/>
                      <a:endParaRPr lang="en-US" sz="2400"/>
                    </a:p>
                  </a:txBody>
                  <a:tcPr/>
                </a:tc>
                <a:tc>
                  <a:txBody>
                    <a:bodyPr/>
                    <a:lstStyle/>
                    <a:p>
                      <a:pPr algn="ctr"/>
                      <a:r>
                        <a:rPr lang="en-US" sz="2400" dirty="0"/>
                        <a:t>$1,000 </a:t>
                      </a:r>
                      <a:r>
                        <a:rPr lang="en-US" sz="2400" b="1" dirty="0"/>
                        <a:t>*</a:t>
                      </a:r>
                    </a:p>
                  </a:txBody>
                  <a:tcPr/>
                </a:tc>
                <a:extLst>
                  <a:ext uri="{0D108BD9-81ED-4DB2-BD59-A6C34878D82A}">
                    <a16:rowId xmlns:a16="http://schemas.microsoft.com/office/drawing/2014/main" val="10002"/>
                  </a:ext>
                </a:extLst>
              </a:tr>
            </a:tbl>
          </a:graphicData>
        </a:graphic>
      </p:graphicFrame>
      <p:sp>
        <p:nvSpPr>
          <p:cNvPr id="8" name="TextBox 7"/>
          <p:cNvSpPr txBox="1"/>
          <p:nvPr/>
        </p:nvSpPr>
        <p:spPr>
          <a:xfrm>
            <a:off x="368136" y="3241964"/>
            <a:ext cx="8300850" cy="558140"/>
          </a:xfrm>
          <a:prstGeom prst="rect">
            <a:avLst/>
          </a:prstGeom>
          <a:noFill/>
        </p:spPr>
        <p:txBody>
          <a:bodyPr wrap="square" lIns="0" tIns="0" rIns="0" bIns="0"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D4D4D"/>
                </a:solidFill>
                <a:effectLst/>
                <a:uLnTx/>
                <a:uFillTx/>
                <a:latin typeface="Arial"/>
                <a:ea typeface="+mn-ea"/>
                <a:cs typeface="+mn-cs"/>
              </a:rPr>
              <a:t>*</a:t>
            </a:r>
            <a:r>
              <a:rPr kumimoji="0" lang="en-US" sz="2400" b="0" i="0" u="none" strike="noStrike" kern="1200" cap="none" spc="0" normalizeH="0" baseline="0" noProof="0" dirty="0">
                <a:ln>
                  <a:noFill/>
                </a:ln>
                <a:solidFill>
                  <a:srgbClr val="4D4D4D"/>
                </a:solidFill>
                <a:effectLst/>
                <a:uLnTx/>
                <a:uFillTx/>
                <a:latin typeface="Arial"/>
                <a:ea typeface="+mn-ea"/>
                <a:cs typeface="+mn-cs"/>
              </a:rPr>
              <a:t> Amounts remain unchanged for 2018 contributions.</a:t>
            </a:r>
          </a:p>
        </p:txBody>
      </p:sp>
    </p:spTree>
    <p:extLst>
      <p:ext uri="{BB962C8B-B14F-4D97-AF65-F5344CB8AC3E}">
        <p14:creationId xmlns:p14="http://schemas.microsoft.com/office/powerpoint/2010/main" val="17711214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133</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556</a:t>
            </a:r>
          </a:p>
        </p:txBody>
      </p:sp>
      <p:pic>
        <p:nvPicPr>
          <p:cNvPr id="7" name="Picture 6"/>
          <p:cNvPicPr>
            <a:picLocks noChangeAspect="1"/>
          </p:cNvPicPr>
          <p:nvPr/>
        </p:nvPicPr>
        <p:blipFill>
          <a:blip r:embed="rId2"/>
          <a:stretch>
            <a:fillRect/>
          </a:stretch>
        </p:blipFill>
        <p:spPr>
          <a:xfrm>
            <a:off x="0" y="1158301"/>
            <a:ext cx="9144000" cy="4541398"/>
          </a:xfrm>
          <a:prstGeom prst="rect">
            <a:avLst/>
          </a:prstGeom>
        </p:spPr>
      </p:pic>
    </p:spTree>
    <p:extLst>
      <p:ext uri="{BB962C8B-B14F-4D97-AF65-F5344CB8AC3E}">
        <p14:creationId xmlns:p14="http://schemas.microsoft.com/office/powerpoint/2010/main" val="2682037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134</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557</a:t>
            </a:r>
          </a:p>
        </p:txBody>
      </p:sp>
      <p:pic>
        <p:nvPicPr>
          <p:cNvPr id="7" name="Picture 6"/>
          <p:cNvPicPr>
            <a:picLocks noChangeAspect="1"/>
          </p:cNvPicPr>
          <p:nvPr/>
        </p:nvPicPr>
        <p:blipFill>
          <a:blip r:embed="rId2"/>
          <a:stretch>
            <a:fillRect/>
          </a:stretch>
        </p:blipFill>
        <p:spPr>
          <a:xfrm>
            <a:off x="12614" y="1204893"/>
            <a:ext cx="9144000" cy="2904420"/>
          </a:xfrm>
          <a:prstGeom prst="rect">
            <a:avLst/>
          </a:prstGeom>
        </p:spPr>
      </p:pic>
    </p:spTree>
    <p:extLst>
      <p:ext uri="{BB962C8B-B14F-4D97-AF65-F5344CB8AC3E}">
        <p14:creationId xmlns:p14="http://schemas.microsoft.com/office/powerpoint/2010/main" val="15865889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135</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558</a:t>
            </a:r>
          </a:p>
        </p:txBody>
      </p:sp>
      <p:graphicFrame>
        <p:nvGraphicFramePr>
          <p:cNvPr id="7" name="Table 6"/>
          <p:cNvGraphicFramePr>
            <a:graphicFrameLocks noGrp="1"/>
          </p:cNvGraphicFramePr>
          <p:nvPr>
            <p:extLst/>
          </p:nvPr>
        </p:nvGraphicFramePr>
        <p:xfrm>
          <a:off x="451263" y="1396998"/>
          <a:ext cx="8336478" cy="4297680"/>
        </p:xfrm>
        <a:graphic>
          <a:graphicData uri="http://schemas.openxmlformats.org/drawingml/2006/table">
            <a:tbl>
              <a:tblPr firstRow="1" bandRow="1">
                <a:tableStyleId>{BC89EF96-8CEA-46FF-86C4-4CE0E7609802}</a:tableStyleId>
              </a:tblPr>
              <a:tblGrid>
                <a:gridCol w="3550721">
                  <a:extLst>
                    <a:ext uri="{9D8B030D-6E8A-4147-A177-3AD203B41FA5}">
                      <a16:colId xmlns:a16="http://schemas.microsoft.com/office/drawing/2014/main" val="20000"/>
                    </a:ext>
                  </a:extLst>
                </a:gridCol>
                <a:gridCol w="2291938">
                  <a:extLst>
                    <a:ext uri="{9D8B030D-6E8A-4147-A177-3AD203B41FA5}">
                      <a16:colId xmlns:a16="http://schemas.microsoft.com/office/drawing/2014/main" val="20001"/>
                    </a:ext>
                  </a:extLst>
                </a:gridCol>
                <a:gridCol w="2493819">
                  <a:extLst>
                    <a:ext uri="{9D8B030D-6E8A-4147-A177-3AD203B41FA5}">
                      <a16:colId xmlns:a16="http://schemas.microsoft.com/office/drawing/2014/main" val="20002"/>
                    </a:ext>
                  </a:extLst>
                </a:gridCol>
              </a:tblGrid>
              <a:tr h="719172">
                <a:tc>
                  <a:txBody>
                    <a:bodyPr/>
                    <a:lstStyle/>
                    <a:p>
                      <a:pPr algn="ctr"/>
                      <a:endParaRPr lang="en-US" sz="2400" dirty="0"/>
                    </a:p>
                  </a:txBody>
                  <a:tcPr/>
                </a:tc>
                <a:tc>
                  <a:txBody>
                    <a:bodyPr/>
                    <a:lstStyle/>
                    <a:p>
                      <a:pPr algn="ctr"/>
                      <a:endParaRPr lang="en-US" sz="2400" dirty="0"/>
                    </a:p>
                    <a:p>
                      <a:pPr algn="ctr"/>
                      <a:r>
                        <a:rPr lang="en-US" sz="2400" dirty="0"/>
                        <a:t>2016</a:t>
                      </a:r>
                    </a:p>
                  </a:txBody>
                  <a:tcPr/>
                </a:tc>
                <a:tc>
                  <a:txBody>
                    <a:bodyPr/>
                    <a:lstStyle/>
                    <a:p>
                      <a:pPr algn="ctr"/>
                      <a:endParaRPr lang="en-US" sz="2400" dirty="0"/>
                    </a:p>
                    <a:p>
                      <a:pPr algn="ctr"/>
                      <a:r>
                        <a:rPr lang="en-US" sz="2400" dirty="0"/>
                        <a:t>2017</a:t>
                      </a:r>
                    </a:p>
                  </a:txBody>
                  <a:tcPr/>
                </a:tc>
                <a:extLst>
                  <a:ext uri="{0D108BD9-81ED-4DB2-BD59-A6C34878D82A}">
                    <a16:rowId xmlns:a16="http://schemas.microsoft.com/office/drawing/2014/main" val="10000"/>
                  </a:ext>
                </a:extLst>
              </a:tr>
              <a:tr h="719172">
                <a:tc>
                  <a:txBody>
                    <a:bodyPr/>
                    <a:lstStyle/>
                    <a:p>
                      <a:pPr algn="ctr"/>
                      <a:r>
                        <a:rPr lang="en-US" sz="2400" dirty="0"/>
                        <a:t>SEP</a:t>
                      </a:r>
                      <a:r>
                        <a:rPr lang="en-US" sz="2400" baseline="0" dirty="0"/>
                        <a:t> maximum compensation</a:t>
                      </a:r>
                      <a:endParaRPr lang="en-US" sz="2400" dirty="0"/>
                    </a:p>
                    <a:p>
                      <a:pPr algn="ctr"/>
                      <a:endParaRPr lang="en-US" sz="2400" dirty="0"/>
                    </a:p>
                    <a:p>
                      <a:pPr algn="ctr"/>
                      <a:r>
                        <a:rPr lang="en-US" sz="2400" dirty="0"/>
                        <a:t>[Code Sec. 408(k)(3)(C)]</a:t>
                      </a:r>
                    </a:p>
                  </a:txBody>
                  <a:tcPr/>
                </a:tc>
                <a:tc>
                  <a:txBody>
                    <a:bodyPr/>
                    <a:lstStyle/>
                    <a:p>
                      <a:pPr algn="ctr"/>
                      <a:endParaRPr lang="en-US" sz="2400" dirty="0"/>
                    </a:p>
                    <a:p>
                      <a:pPr algn="ctr"/>
                      <a:endParaRPr lang="en-US" sz="2400" dirty="0"/>
                    </a:p>
                    <a:p>
                      <a:pPr algn="ctr"/>
                      <a:r>
                        <a:rPr lang="en-US" sz="2400" dirty="0"/>
                        <a:t>$265,000</a:t>
                      </a:r>
                    </a:p>
                  </a:txBody>
                  <a:tcPr/>
                </a:tc>
                <a:tc>
                  <a:txBody>
                    <a:bodyPr/>
                    <a:lstStyle/>
                    <a:p>
                      <a:pPr algn="ctr"/>
                      <a:endParaRPr lang="en-US" sz="2400" dirty="0"/>
                    </a:p>
                    <a:p>
                      <a:pPr algn="ctr"/>
                      <a:endParaRPr lang="en-US" sz="2400" dirty="0"/>
                    </a:p>
                    <a:p>
                      <a:pPr algn="ctr"/>
                      <a:r>
                        <a:rPr lang="en-US" sz="2400" dirty="0"/>
                        <a:t>$270,000</a:t>
                      </a:r>
                    </a:p>
                  </a:txBody>
                  <a:tcPr/>
                </a:tc>
                <a:extLst>
                  <a:ext uri="{0D108BD9-81ED-4DB2-BD59-A6C34878D82A}">
                    <a16:rowId xmlns:a16="http://schemas.microsoft.com/office/drawing/2014/main" val="10001"/>
                  </a:ext>
                </a:extLst>
              </a:tr>
              <a:tr h="719172">
                <a:tc>
                  <a:txBody>
                    <a:bodyPr/>
                    <a:lstStyle/>
                    <a:p>
                      <a:pPr algn="ctr"/>
                      <a:endParaRPr lang="en-US" sz="2400" dirty="0"/>
                    </a:p>
                    <a:p>
                      <a:pPr algn="ctr"/>
                      <a:r>
                        <a:rPr lang="en-US" sz="2400" dirty="0"/>
                        <a:t>SEP mandatory</a:t>
                      </a:r>
                      <a:r>
                        <a:rPr lang="en-US" sz="2400" baseline="0" dirty="0"/>
                        <a:t> participation</a:t>
                      </a:r>
                    </a:p>
                    <a:p>
                      <a:pPr algn="ctr"/>
                      <a:endParaRPr lang="en-US" sz="2400" baseline="0" dirty="0"/>
                    </a:p>
                    <a:p>
                      <a:pPr algn="ctr"/>
                      <a:r>
                        <a:rPr lang="en-US" sz="2400" baseline="0" dirty="0"/>
                        <a:t>[Code Sec. 408(k)(2)(C)]</a:t>
                      </a:r>
                    </a:p>
                  </a:txBody>
                  <a:tcPr/>
                </a:tc>
                <a:tc>
                  <a:txBody>
                    <a:bodyPr/>
                    <a:lstStyle/>
                    <a:p>
                      <a:pPr algn="ctr"/>
                      <a:endParaRPr lang="en-US" sz="2400" dirty="0"/>
                    </a:p>
                    <a:p>
                      <a:pPr algn="ctr"/>
                      <a:endParaRPr lang="en-US" sz="2400" dirty="0"/>
                    </a:p>
                    <a:p>
                      <a:pPr algn="ctr"/>
                      <a:r>
                        <a:rPr lang="en-US" sz="2400" dirty="0"/>
                        <a:t>$600</a:t>
                      </a:r>
                    </a:p>
                  </a:txBody>
                  <a:tcPr/>
                </a:tc>
                <a:tc>
                  <a:txBody>
                    <a:bodyPr/>
                    <a:lstStyle/>
                    <a:p>
                      <a:pPr algn="ctr"/>
                      <a:endParaRPr lang="en-US" sz="2400" dirty="0"/>
                    </a:p>
                    <a:p>
                      <a:pPr algn="ctr"/>
                      <a:endParaRPr lang="en-US" sz="2400" dirty="0"/>
                    </a:p>
                    <a:p>
                      <a:pPr algn="ctr"/>
                      <a:r>
                        <a:rPr lang="en-US" sz="2400" dirty="0"/>
                        <a:t>$600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42578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136</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559</a:t>
            </a:r>
          </a:p>
        </p:txBody>
      </p:sp>
      <p:graphicFrame>
        <p:nvGraphicFramePr>
          <p:cNvPr id="7" name="Table 6"/>
          <p:cNvGraphicFramePr>
            <a:graphicFrameLocks noGrp="1"/>
          </p:cNvGraphicFramePr>
          <p:nvPr>
            <p:extLst/>
          </p:nvPr>
        </p:nvGraphicFramePr>
        <p:xfrm>
          <a:off x="451263" y="1396998"/>
          <a:ext cx="8336478" cy="3931920"/>
        </p:xfrm>
        <a:graphic>
          <a:graphicData uri="http://schemas.openxmlformats.org/drawingml/2006/table">
            <a:tbl>
              <a:tblPr firstRow="1" bandRow="1">
                <a:tableStyleId>{BC89EF96-8CEA-46FF-86C4-4CE0E7609802}</a:tableStyleId>
              </a:tblPr>
              <a:tblGrid>
                <a:gridCol w="3550721">
                  <a:extLst>
                    <a:ext uri="{9D8B030D-6E8A-4147-A177-3AD203B41FA5}">
                      <a16:colId xmlns:a16="http://schemas.microsoft.com/office/drawing/2014/main" val="20000"/>
                    </a:ext>
                  </a:extLst>
                </a:gridCol>
                <a:gridCol w="2291938">
                  <a:extLst>
                    <a:ext uri="{9D8B030D-6E8A-4147-A177-3AD203B41FA5}">
                      <a16:colId xmlns:a16="http://schemas.microsoft.com/office/drawing/2014/main" val="20001"/>
                    </a:ext>
                  </a:extLst>
                </a:gridCol>
                <a:gridCol w="2493819">
                  <a:extLst>
                    <a:ext uri="{9D8B030D-6E8A-4147-A177-3AD203B41FA5}">
                      <a16:colId xmlns:a16="http://schemas.microsoft.com/office/drawing/2014/main" val="20002"/>
                    </a:ext>
                  </a:extLst>
                </a:gridCol>
              </a:tblGrid>
              <a:tr h="719172">
                <a:tc>
                  <a:txBody>
                    <a:bodyPr/>
                    <a:lstStyle/>
                    <a:p>
                      <a:pPr algn="ctr"/>
                      <a:endParaRPr lang="en-US" sz="2400" dirty="0"/>
                    </a:p>
                  </a:txBody>
                  <a:tcPr/>
                </a:tc>
                <a:tc>
                  <a:txBody>
                    <a:bodyPr/>
                    <a:lstStyle/>
                    <a:p>
                      <a:pPr algn="ctr"/>
                      <a:endParaRPr lang="en-US" sz="2400" dirty="0"/>
                    </a:p>
                    <a:p>
                      <a:pPr algn="ctr"/>
                      <a:r>
                        <a:rPr lang="en-US" sz="2400" dirty="0"/>
                        <a:t>2016</a:t>
                      </a:r>
                    </a:p>
                  </a:txBody>
                  <a:tcPr/>
                </a:tc>
                <a:tc>
                  <a:txBody>
                    <a:bodyPr/>
                    <a:lstStyle/>
                    <a:p>
                      <a:pPr algn="ctr"/>
                      <a:endParaRPr lang="en-US" sz="2400" dirty="0"/>
                    </a:p>
                    <a:p>
                      <a:pPr algn="ctr"/>
                      <a:r>
                        <a:rPr lang="en-US" sz="2400" dirty="0"/>
                        <a:t>2017</a:t>
                      </a:r>
                    </a:p>
                  </a:txBody>
                  <a:tcPr/>
                </a:tc>
                <a:extLst>
                  <a:ext uri="{0D108BD9-81ED-4DB2-BD59-A6C34878D82A}">
                    <a16:rowId xmlns:a16="http://schemas.microsoft.com/office/drawing/2014/main" val="10000"/>
                  </a:ext>
                </a:extLst>
              </a:tr>
              <a:tr h="719172">
                <a:tc>
                  <a:txBody>
                    <a:bodyPr/>
                    <a:lstStyle/>
                    <a:p>
                      <a:pPr algn="ctr"/>
                      <a:r>
                        <a:rPr lang="en-US" sz="2400" dirty="0"/>
                        <a:t>Limitation</a:t>
                      </a:r>
                      <a:r>
                        <a:rPr lang="en-US" sz="2400" baseline="0" dirty="0"/>
                        <a:t> on SIMPLE</a:t>
                      </a:r>
                      <a:endParaRPr lang="en-US" sz="2400" dirty="0"/>
                    </a:p>
                    <a:p>
                      <a:pPr algn="ctr"/>
                      <a:r>
                        <a:rPr lang="en-US" sz="2400" dirty="0"/>
                        <a:t>retirement</a:t>
                      </a:r>
                      <a:r>
                        <a:rPr lang="en-US" sz="2400" baseline="0" dirty="0"/>
                        <a:t> </a:t>
                      </a:r>
                      <a:r>
                        <a:rPr lang="en-US" sz="2400" dirty="0"/>
                        <a:t>plans</a:t>
                      </a:r>
                    </a:p>
                    <a:p>
                      <a:pPr algn="ctr"/>
                      <a:endParaRPr lang="en-US" sz="2400" dirty="0"/>
                    </a:p>
                    <a:p>
                      <a:pPr algn="ctr"/>
                      <a:r>
                        <a:rPr lang="en-US" sz="2400" dirty="0"/>
                        <a:t>[Code Sec. 408(p)(2)</a:t>
                      </a:r>
                      <a:r>
                        <a:rPr lang="de-DE" sz="2400" dirty="0"/>
                        <a:t>(E)</a:t>
                      </a:r>
                      <a:r>
                        <a:rPr lang="en-US" sz="2400" dirty="0"/>
                        <a:t>]</a:t>
                      </a:r>
                    </a:p>
                  </a:txBody>
                  <a:tcPr/>
                </a:tc>
                <a:tc>
                  <a:txBody>
                    <a:bodyPr/>
                    <a:lstStyle/>
                    <a:p>
                      <a:pPr algn="ctr"/>
                      <a:endParaRPr lang="en-US" sz="2400" dirty="0"/>
                    </a:p>
                    <a:p>
                      <a:pPr algn="ctr"/>
                      <a:r>
                        <a:rPr lang="en-US" sz="2400" dirty="0"/>
                        <a:t>$12,500</a:t>
                      </a:r>
                    </a:p>
                  </a:txBody>
                  <a:tcPr/>
                </a:tc>
                <a:tc>
                  <a:txBody>
                    <a:bodyPr/>
                    <a:lstStyle/>
                    <a:p>
                      <a:pPr algn="ctr"/>
                      <a:endParaRPr lang="en-US" sz="2400" dirty="0"/>
                    </a:p>
                    <a:p>
                      <a:pPr algn="ctr"/>
                      <a:r>
                        <a:rPr lang="en-US" sz="2400" dirty="0"/>
                        <a:t>$12,500</a:t>
                      </a:r>
                    </a:p>
                  </a:txBody>
                  <a:tcPr/>
                </a:tc>
                <a:extLst>
                  <a:ext uri="{0D108BD9-81ED-4DB2-BD59-A6C34878D82A}">
                    <a16:rowId xmlns:a16="http://schemas.microsoft.com/office/drawing/2014/main" val="10001"/>
                  </a:ext>
                </a:extLst>
              </a:tr>
              <a:tr h="719172">
                <a:tc>
                  <a:txBody>
                    <a:bodyPr/>
                    <a:lstStyle/>
                    <a:p>
                      <a:pPr algn="ctr"/>
                      <a:endParaRPr lang="en-US" sz="2400" dirty="0"/>
                    </a:p>
                    <a:p>
                      <a:pPr algn="ctr"/>
                      <a:r>
                        <a:rPr lang="en-US" sz="2400" baseline="0" dirty="0"/>
                        <a:t>Age 50 “catch-up”</a:t>
                      </a:r>
                    </a:p>
                    <a:p>
                      <a:pPr algn="ctr"/>
                      <a:endParaRPr lang="en-US" sz="2400" baseline="0" dirty="0"/>
                    </a:p>
                    <a:p>
                      <a:pPr algn="ctr"/>
                      <a:r>
                        <a:rPr lang="en-US" sz="2400" baseline="0" dirty="0"/>
                        <a:t>[Code Sec. 414(v)(2)</a:t>
                      </a:r>
                      <a:r>
                        <a:rPr lang="de-DE" sz="2400" baseline="0" dirty="0"/>
                        <a:t>(B)</a:t>
                      </a:r>
                      <a:r>
                        <a:rPr lang="en-US" sz="2400" baseline="0" dirty="0"/>
                        <a:t>]</a:t>
                      </a:r>
                    </a:p>
                  </a:txBody>
                  <a:tcPr/>
                </a:tc>
                <a:tc>
                  <a:txBody>
                    <a:bodyPr/>
                    <a:lstStyle/>
                    <a:p>
                      <a:pPr algn="ctr"/>
                      <a:endParaRPr lang="en-US" sz="2400" dirty="0"/>
                    </a:p>
                    <a:p>
                      <a:pPr algn="ctr"/>
                      <a:r>
                        <a:rPr lang="en-US" sz="2400" dirty="0"/>
                        <a:t>$3,000</a:t>
                      </a:r>
                    </a:p>
                  </a:txBody>
                  <a:tcPr/>
                </a:tc>
                <a:tc>
                  <a:txBody>
                    <a:bodyPr/>
                    <a:lstStyle/>
                    <a:p>
                      <a:pPr algn="ctr"/>
                      <a:endParaRPr lang="en-US" sz="2400" dirty="0"/>
                    </a:p>
                    <a:p>
                      <a:pPr algn="ctr"/>
                      <a:r>
                        <a:rPr lang="en-US" sz="2400" dirty="0"/>
                        <a:t>$3,000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555170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137</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r>
              <a:rPr lang="en-US" dirty="0"/>
              <a:t>The U.S. Department of the Treasury has decided to phase out the </a:t>
            </a:r>
            <a:r>
              <a:rPr lang="en-US" dirty="0" err="1"/>
              <a:t>myRA</a:t>
            </a:r>
            <a:r>
              <a:rPr lang="en-US" dirty="0"/>
              <a:t>® retirement savings program.</a:t>
            </a:r>
          </a:p>
          <a:p>
            <a:r>
              <a:rPr lang="en-US" dirty="0"/>
              <a:t>The program is no longer accepting new enrollments. </a:t>
            </a:r>
          </a:p>
          <a:p>
            <a:endParaRPr lang="en-US" sz="2400" dirty="0"/>
          </a:p>
          <a:p>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560</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4801" y="3183577"/>
            <a:ext cx="3657600" cy="2438400"/>
          </a:xfrm>
          <a:prstGeom prst="rect">
            <a:avLst/>
          </a:prstGeom>
        </p:spPr>
      </p:pic>
    </p:spTree>
    <p:extLst>
      <p:ext uri="{BB962C8B-B14F-4D97-AF65-F5344CB8AC3E}">
        <p14:creationId xmlns:p14="http://schemas.microsoft.com/office/powerpoint/2010/main" val="68420405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138</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Polling Question</a:t>
            </a:r>
          </a:p>
        </p:txBody>
      </p:sp>
      <p:sp>
        <p:nvSpPr>
          <p:cNvPr id="5" name="Content Placeholder 4"/>
          <p:cNvSpPr>
            <a:spLocks noGrp="1"/>
          </p:cNvSpPr>
          <p:nvPr>
            <p:ph idx="1"/>
          </p:nvPr>
        </p:nvSpPr>
        <p:spPr>
          <a:xfrm>
            <a:off x="1905000" y="1752600"/>
            <a:ext cx="5486401" cy="2678951"/>
          </a:xfrm>
        </p:spPr>
        <p:txBody>
          <a:bodyPr>
            <a:noAutofit/>
          </a:bodyPr>
          <a:lstStyle/>
          <a:p>
            <a:pPr marL="0" indent="0" algn="ctr">
              <a:buNone/>
            </a:pPr>
            <a:r>
              <a:rPr lang="en-US" sz="4000" dirty="0"/>
              <a:t>How many of you had a client (or multiple clients) fund a </a:t>
            </a:r>
            <a:r>
              <a:rPr lang="en-US" sz="4000" dirty="0" err="1"/>
              <a:t>myRA</a:t>
            </a:r>
            <a:r>
              <a:rPr lang="en-US" sz="4000" dirty="0"/>
              <a:t> account?</a:t>
            </a:r>
          </a:p>
        </p:txBody>
      </p:sp>
    </p:spTree>
    <p:extLst>
      <p:ext uri="{BB962C8B-B14F-4D97-AF65-F5344CB8AC3E}">
        <p14:creationId xmlns:p14="http://schemas.microsoft.com/office/powerpoint/2010/main" val="38111996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139</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r>
              <a:rPr lang="en-US" dirty="0"/>
              <a:t>Self-directed IRA accounts</a:t>
            </a:r>
          </a:p>
          <a:p>
            <a:pPr lvl="2"/>
            <a:r>
              <a:rPr lang="en-US" sz="2400" b="1" dirty="0"/>
              <a:t>TC Memo 2016-28 </a:t>
            </a:r>
            <a:r>
              <a:rPr lang="en-US" sz="2400" dirty="0"/>
              <a:t>(</a:t>
            </a:r>
            <a:r>
              <a:rPr lang="en-US" sz="2400" i="1" dirty="0" err="1"/>
              <a:t>McGaugh</a:t>
            </a:r>
            <a:r>
              <a:rPr lang="en-US" sz="2400" dirty="0"/>
              <a:t>)</a:t>
            </a:r>
          </a:p>
          <a:p>
            <a:pPr lvl="2"/>
            <a:endParaRPr lang="en-US" sz="2400" dirty="0"/>
          </a:p>
          <a:p>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561</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4700" y="2286000"/>
            <a:ext cx="4008730" cy="3657600"/>
          </a:xfrm>
          <a:prstGeom prst="rect">
            <a:avLst/>
          </a:prstGeom>
        </p:spPr>
      </p:pic>
    </p:spTree>
    <p:extLst>
      <p:ext uri="{BB962C8B-B14F-4D97-AF65-F5344CB8AC3E}">
        <p14:creationId xmlns:p14="http://schemas.microsoft.com/office/powerpoint/2010/main" val="1081944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endParaRPr lang="en-US" sz="2400" dirty="0"/>
          </a:p>
          <a:p>
            <a:endParaRPr lang="en-US" dirty="0"/>
          </a:p>
          <a:p>
            <a:endParaRPr lang="en-US" dirty="0"/>
          </a:p>
          <a:p>
            <a:endParaRPr lang="en-US" dirty="0"/>
          </a:p>
          <a:p>
            <a:endParaRPr lang="en-US" dirty="0"/>
          </a:p>
          <a:p>
            <a:endParaRPr lang="en-US" dirty="0"/>
          </a:p>
        </p:txBody>
      </p:sp>
      <p:sp>
        <p:nvSpPr>
          <p:cNvPr id="6" name="TextBox 5"/>
          <p:cNvSpPr txBox="1"/>
          <p:nvPr/>
        </p:nvSpPr>
        <p:spPr>
          <a:xfrm>
            <a:off x="7757260" y="118752"/>
            <a:ext cx="1386739"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444</a:t>
            </a:r>
          </a:p>
        </p:txBody>
      </p:sp>
      <p:pic>
        <p:nvPicPr>
          <p:cNvPr id="7" name="Picture 6"/>
          <p:cNvPicPr>
            <a:picLocks noChangeAspect="1"/>
          </p:cNvPicPr>
          <p:nvPr/>
        </p:nvPicPr>
        <p:blipFill>
          <a:blip r:embed="rId2"/>
          <a:stretch>
            <a:fillRect/>
          </a:stretch>
        </p:blipFill>
        <p:spPr>
          <a:xfrm>
            <a:off x="12614" y="1054849"/>
            <a:ext cx="9144000" cy="3398748"/>
          </a:xfrm>
          <a:prstGeom prst="rect">
            <a:avLst/>
          </a:prstGeom>
        </p:spPr>
      </p:pic>
    </p:spTree>
    <p:extLst>
      <p:ext uri="{BB962C8B-B14F-4D97-AF65-F5344CB8AC3E}">
        <p14:creationId xmlns:p14="http://schemas.microsoft.com/office/powerpoint/2010/main" val="12896242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140</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565</a:t>
            </a:r>
          </a:p>
        </p:txBody>
      </p:sp>
      <p:graphicFrame>
        <p:nvGraphicFramePr>
          <p:cNvPr id="7" name="Table 6"/>
          <p:cNvGraphicFramePr>
            <a:graphicFrameLocks noGrp="1"/>
          </p:cNvGraphicFramePr>
          <p:nvPr>
            <p:extLst/>
          </p:nvPr>
        </p:nvGraphicFramePr>
        <p:xfrm>
          <a:off x="451263" y="1396999"/>
          <a:ext cx="8336478" cy="4588166"/>
        </p:xfrm>
        <a:graphic>
          <a:graphicData uri="http://schemas.openxmlformats.org/drawingml/2006/table">
            <a:tbl>
              <a:tblPr firstRow="1" bandRow="1">
                <a:tableStyleId>{BC89EF96-8CEA-46FF-86C4-4CE0E7609802}</a:tableStyleId>
              </a:tblPr>
              <a:tblGrid>
                <a:gridCol w="3515095">
                  <a:extLst>
                    <a:ext uri="{9D8B030D-6E8A-4147-A177-3AD203B41FA5}">
                      <a16:colId xmlns:a16="http://schemas.microsoft.com/office/drawing/2014/main" val="20000"/>
                    </a:ext>
                  </a:extLst>
                </a:gridCol>
                <a:gridCol w="2327564">
                  <a:extLst>
                    <a:ext uri="{9D8B030D-6E8A-4147-A177-3AD203B41FA5}">
                      <a16:colId xmlns:a16="http://schemas.microsoft.com/office/drawing/2014/main" val="20001"/>
                    </a:ext>
                  </a:extLst>
                </a:gridCol>
                <a:gridCol w="2493819">
                  <a:extLst>
                    <a:ext uri="{9D8B030D-6E8A-4147-A177-3AD203B41FA5}">
                      <a16:colId xmlns:a16="http://schemas.microsoft.com/office/drawing/2014/main" val="20002"/>
                    </a:ext>
                  </a:extLst>
                </a:gridCol>
              </a:tblGrid>
              <a:tr h="470595">
                <a:tc>
                  <a:txBody>
                    <a:bodyPr/>
                    <a:lstStyle/>
                    <a:p>
                      <a:pPr algn="ctr"/>
                      <a:endParaRPr lang="en-US" sz="2400" dirty="0"/>
                    </a:p>
                  </a:txBody>
                  <a:tcPr/>
                </a:tc>
                <a:tc>
                  <a:txBody>
                    <a:bodyPr/>
                    <a:lstStyle/>
                    <a:p>
                      <a:pPr algn="ctr"/>
                      <a:r>
                        <a:rPr lang="en-US" sz="2400" dirty="0"/>
                        <a:t>2016</a:t>
                      </a:r>
                    </a:p>
                  </a:txBody>
                  <a:tcPr/>
                </a:tc>
                <a:tc>
                  <a:txBody>
                    <a:bodyPr/>
                    <a:lstStyle/>
                    <a:p>
                      <a:pPr algn="ctr"/>
                      <a:r>
                        <a:rPr lang="en-US" sz="2400" dirty="0"/>
                        <a:t>2017</a:t>
                      </a:r>
                    </a:p>
                  </a:txBody>
                  <a:tcPr/>
                </a:tc>
                <a:extLst>
                  <a:ext uri="{0D108BD9-81ED-4DB2-BD59-A6C34878D82A}">
                    <a16:rowId xmlns:a16="http://schemas.microsoft.com/office/drawing/2014/main" val="10000"/>
                  </a:ext>
                </a:extLst>
              </a:tr>
              <a:tr h="1489334">
                <a:tc>
                  <a:txBody>
                    <a:bodyPr/>
                    <a:lstStyle/>
                    <a:p>
                      <a:pPr algn="ctr"/>
                      <a:r>
                        <a:rPr lang="en-US" sz="2400" baseline="0" dirty="0"/>
                        <a:t>Exclusion for elective deferrals</a:t>
                      </a:r>
                      <a:endParaRPr lang="en-US" sz="2400" dirty="0"/>
                    </a:p>
                    <a:p>
                      <a:pPr algn="ctr"/>
                      <a:r>
                        <a:rPr lang="en-US" sz="2400" dirty="0"/>
                        <a:t>[Code Sec. 402(g)(1)]</a:t>
                      </a:r>
                    </a:p>
                  </a:txBody>
                  <a:tcPr/>
                </a:tc>
                <a:tc>
                  <a:txBody>
                    <a:bodyPr/>
                    <a:lstStyle/>
                    <a:p>
                      <a:pPr algn="ctr"/>
                      <a:endParaRPr lang="en-US" sz="2400" dirty="0"/>
                    </a:p>
                    <a:p>
                      <a:pPr algn="ctr"/>
                      <a:r>
                        <a:rPr lang="en-US" sz="2400" dirty="0"/>
                        <a:t>$18,000</a:t>
                      </a:r>
                    </a:p>
                  </a:txBody>
                  <a:tcPr/>
                </a:tc>
                <a:tc>
                  <a:txBody>
                    <a:bodyPr/>
                    <a:lstStyle/>
                    <a:p>
                      <a:pPr algn="ctr"/>
                      <a:endParaRPr lang="en-US" sz="2400" dirty="0"/>
                    </a:p>
                    <a:p>
                      <a:pPr algn="ctr"/>
                      <a:r>
                        <a:rPr lang="en-US" sz="2400" dirty="0"/>
                        <a:t>$18,000</a:t>
                      </a:r>
                    </a:p>
                  </a:txBody>
                  <a:tcPr/>
                </a:tc>
                <a:extLst>
                  <a:ext uri="{0D108BD9-81ED-4DB2-BD59-A6C34878D82A}">
                    <a16:rowId xmlns:a16="http://schemas.microsoft.com/office/drawing/2014/main" val="10001"/>
                  </a:ext>
                </a:extLst>
              </a:tr>
              <a:tr h="1138903">
                <a:tc>
                  <a:txBody>
                    <a:bodyPr/>
                    <a:lstStyle/>
                    <a:p>
                      <a:pPr algn="ctr"/>
                      <a:r>
                        <a:rPr lang="en-US" sz="2400" baseline="0" dirty="0"/>
                        <a:t>Age 50 “catch-up”</a:t>
                      </a:r>
                    </a:p>
                    <a:p>
                      <a:pPr algn="ctr"/>
                      <a:r>
                        <a:rPr lang="en-US" sz="2400" baseline="0" dirty="0"/>
                        <a:t>[Code Sec. 414(v)(2)</a:t>
                      </a:r>
                      <a:r>
                        <a:rPr lang="de-DE" sz="2400" baseline="0" dirty="0"/>
                        <a:t>(B)</a:t>
                      </a:r>
                      <a:r>
                        <a:rPr lang="en-US" sz="2400" baseline="0" dirty="0"/>
                        <a:t>]</a:t>
                      </a:r>
                    </a:p>
                  </a:txBody>
                  <a:tcPr/>
                </a:tc>
                <a:tc>
                  <a:txBody>
                    <a:bodyPr/>
                    <a:lstStyle/>
                    <a:p>
                      <a:pPr algn="ctr"/>
                      <a:endParaRPr lang="en-US" sz="2400" dirty="0"/>
                    </a:p>
                    <a:p>
                      <a:pPr algn="ctr"/>
                      <a:r>
                        <a:rPr lang="en-US" sz="2400" dirty="0"/>
                        <a:t>$6,000</a:t>
                      </a:r>
                    </a:p>
                  </a:txBody>
                  <a:tcPr/>
                </a:tc>
                <a:tc>
                  <a:txBody>
                    <a:bodyPr/>
                    <a:lstStyle/>
                    <a:p>
                      <a:pPr algn="ctr"/>
                      <a:endParaRPr lang="en-US" sz="2400" dirty="0"/>
                    </a:p>
                    <a:p>
                      <a:pPr algn="ctr"/>
                      <a:r>
                        <a:rPr lang="en-US" sz="2400" dirty="0"/>
                        <a:t>$6,000</a:t>
                      </a:r>
                    </a:p>
                  </a:txBody>
                  <a:tcPr/>
                </a:tc>
                <a:extLst>
                  <a:ext uri="{0D108BD9-81ED-4DB2-BD59-A6C34878D82A}">
                    <a16:rowId xmlns:a16="http://schemas.microsoft.com/office/drawing/2014/main" val="10002"/>
                  </a:ext>
                </a:extLst>
              </a:tr>
              <a:tr h="1489334">
                <a:tc>
                  <a:txBody>
                    <a:bodyPr/>
                    <a:lstStyle/>
                    <a:p>
                      <a:pPr algn="ctr"/>
                      <a:r>
                        <a:rPr lang="en-US" sz="2400" baseline="0" dirty="0"/>
                        <a:t>Limitation </a:t>
                      </a:r>
                      <a:r>
                        <a:rPr lang="mr-IN" sz="2400" baseline="0" dirty="0"/>
                        <a:t>–</a:t>
                      </a:r>
                      <a:r>
                        <a:rPr lang="en-US" sz="2400" baseline="0" dirty="0"/>
                        <a:t> defined contribution plans </a:t>
                      </a:r>
                    </a:p>
                    <a:p>
                      <a:pPr algn="ctr"/>
                      <a:r>
                        <a:rPr lang="en-US" sz="2400" baseline="0" dirty="0"/>
                        <a:t>[Code Sec. 415(c)(1)(A)]</a:t>
                      </a:r>
                    </a:p>
                  </a:txBody>
                  <a:tcPr/>
                </a:tc>
                <a:tc>
                  <a:txBody>
                    <a:bodyPr/>
                    <a:lstStyle/>
                    <a:p>
                      <a:pPr algn="ctr"/>
                      <a:endParaRPr lang="en-US" sz="2400" dirty="0"/>
                    </a:p>
                    <a:p>
                      <a:pPr algn="ctr"/>
                      <a:r>
                        <a:rPr lang="en-US" sz="2400" dirty="0"/>
                        <a:t>$53,000</a:t>
                      </a:r>
                    </a:p>
                  </a:txBody>
                  <a:tcPr/>
                </a:tc>
                <a:tc>
                  <a:txBody>
                    <a:bodyPr/>
                    <a:lstStyle/>
                    <a:p>
                      <a:pPr algn="ctr"/>
                      <a:endParaRPr lang="en-US" sz="2400" dirty="0"/>
                    </a:p>
                    <a:p>
                      <a:pPr algn="ctr"/>
                      <a:r>
                        <a:rPr lang="en-US" sz="2400" dirty="0"/>
                        <a:t>$54,000</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91440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141</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11" name="Title 10">
            <a:extLst>
              <a:ext uri="{FF2B5EF4-FFF2-40B4-BE49-F238E27FC236}">
                <a16:creationId xmlns:a16="http://schemas.microsoft.com/office/drawing/2014/main" id="{FA0FC9FD-ABC2-4495-9EAC-48F1ACCF027C}"/>
              </a:ext>
            </a:extLst>
          </p:cNvPr>
          <p:cNvSpPr>
            <a:spLocks noGrp="1"/>
          </p:cNvSpPr>
          <p:nvPr>
            <p:ph type="title"/>
          </p:nvPr>
        </p:nvSpPr>
        <p:spPr/>
        <p:txBody>
          <a:bodyPr/>
          <a:lstStyle/>
          <a:p>
            <a:pPr algn="ctr"/>
            <a:r>
              <a:rPr lang="en-US" sz="3200" u="sng" dirty="0">
                <a:solidFill>
                  <a:srgbClr val="FF8000"/>
                </a:solidFill>
              </a:rPr>
              <a:t>Real Estate In An IRA</a:t>
            </a:r>
          </a:p>
        </p:txBody>
      </p:sp>
      <p:sp>
        <p:nvSpPr>
          <p:cNvPr id="12" name="TextBox 11">
            <a:extLst>
              <a:ext uri="{FF2B5EF4-FFF2-40B4-BE49-F238E27FC236}">
                <a16:creationId xmlns:a16="http://schemas.microsoft.com/office/drawing/2014/main" id="{FFE3D4BE-98DB-4169-AFB4-C5F6E5EA9412}"/>
              </a:ext>
            </a:extLst>
          </p:cNvPr>
          <p:cNvSpPr txBox="1"/>
          <p:nvPr/>
        </p:nvSpPr>
        <p:spPr>
          <a:xfrm>
            <a:off x="1370409" y="1981200"/>
            <a:ext cx="6400800" cy="2133600"/>
          </a:xfrm>
          <a:prstGeom prst="rect">
            <a:avLst/>
          </a:prstGeom>
          <a:noFill/>
        </p:spPr>
        <p:txBody>
          <a:bodyPr wrap="square" lIns="0" tIns="0" rIns="0" bIns="0" rtlCol="0" anchor="t">
            <a:noAutofit/>
          </a:bodyPr>
          <a:lstStyle/>
          <a:p>
            <a:pPr marL="285750" indent="-285750">
              <a:spcAft>
                <a:spcPts val="1800"/>
              </a:spcAft>
              <a:buFont typeface="Arial" panose="020B0604020202020204" pitchFamily="34" charset="0"/>
              <a:buChar char="•"/>
            </a:pPr>
            <a:r>
              <a:rPr lang="en-US" sz="2800" dirty="0"/>
              <a:t>How many of you have clients with real estate in their IRA?</a:t>
            </a:r>
          </a:p>
          <a:p>
            <a:pPr marL="285750" indent="-285750">
              <a:spcAft>
                <a:spcPts val="1800"/>
              </a:spcAft>
              <a:buFont typeface="Arial" panose="020B0604020202020204" pitchFamily="34" charset="0"/>
              <a:buChar char="•"/>
            </a:pPr>
            <a:r>
              <a:rPr lang="en-US" sz="2800" dirty="0"/>
              <a:t>How many of you have had clients ask about this?</a:t>
            </a:r>
          </a:p>
        </p:txBody>
      </p:sp>
    </p:spTree>
    <p:extLst>
      <p:ext uri="{BB962C8B-B14F-4D97-AF65-F5344CB8AC3E}">
        <p14:creationId xmlns:p14="http://schemas.microsoft.com/office/powerpoint/2010/main" val="241963821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142</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11" name="Title 10">
            <a:extLst>
              <a:ext uri="{FF2B5EF4-FFF2-40B4-BE49-F238E27FC236}">
                <a16:creationId xmlns:a16="http://schemas.microsoft.com/office/drawing/2014/main" id="{FA0FC9FD-ABC2-4495-9EAC-48F1ACCF027C}"/>
              </a:ext>
            </a:extLst>
          </p:cNvPr>
          <p:cNvSpPr>
            <a:spLocks noGrp="1"/>
          </p:cNvSpPr>
          <p:nvPr>
            <p:ph type="title"/>
          </p:nvPr>
        </p:nvSpPr>
        <p:spPr/>
        <p:txBody>
          <a:bodyPr/>
          <a:lstStyle/>
          <a:p>
            <a:pPr algn="ctr"/>
            <a:r>
              <a:rPr lang="en-US" sz="3200" u="sng" dirty="0">
                <a:solidFill>
                  <a:srgbClr val="FF8000"/>
                </a:solidFill>
              </a:rPr>
              <a:t>Real Estate In An IRA</a:t>
            </a:r>
          </a:p>
        </p:txBody>
      </p:sp>
      <p:sp>
        <p:nvSpPr>
          <p:cNvPr id="12" name="TextBox 11">
            <a:extLst>
              <a:ext uri="{FF2B5EF4-FFF2-40B4-BE49-F238E27FC236}">
                <a16:creationId xmlns:a16="http://schemas.microsoft.com/office/drawing/2014/main" id="{FFE3D4BE-98DB-4169-AFB4-C5F6E5EA9412}"/>
              </a:ext>
            </a:extLst>
          </p:cNvPr>
          <p:cNvSpPr txBox="1"/>
          <p:nvPr/>
        </p:nvSpPr>
        <p:spPr>
          <a:xfrm>
            <a:off x="1370409" y="2133600"/>
            <a:ext cx="6400800" cy="1905000"/>
          </a:xfrm>
          <a:prstGeom prst="rect">
            <a:avLst/>
          </a:prstGeom>
          <a:noFill/>
        </p:spPr>
        <p:txBody>
          <a:bodyPr wrap="square" lIns="0" tIns="0" rIns="0" bIns="0" rtlCol="0" anchor="t">
            <a:noAutofit/>
          </a:bodyPr>
          <a:lstStyle/>
          <a:p>
            <a:pPr marL="285750" indent="-285750" algn="ctr">
              <a:spcAft>
                <a:spcPts val="1800"/>
              </a:spcAft>
              <a:buFont typeface="Arial" panose="020B0604020202020204" pitchFamily="34" charset="0"/>
              <a:buChar char="•"/>
            </a:pPr>
            <a:r>
              <a:rPr lang="en-US" sz="3600" dirty="0"/>
              <a:t>In my firm, we will NOT deal with a client who does this (shame on us!).</a:t>
            </a:r>
          </a:p>
        </p:txBody>
      </p:sp>
    </p:spTree>
    <p:extLst>
      <p:ext uri="{BB962C8B-B14F-4D97-AF65-F5344CB8AC3E}">
        <p14:creationId xmlns:p14="http://schemas.microsoft.com/office/powerpoint/2010/main" val="288296426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143</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11" name="Title 10">
            <a:extLst>
              <a:ext uri="{FF2B5EF4-FFF2-40B4-BE49-F238E27FC236}">
                <a16:creationId xmlns:a16="http://schemas.microsoft.com/office/drawing/2014/main" id="{FA0FC9FD-ABC2-4495-9EAC-48F1ACCF027C}"/>
              </a:ext>
            </a:extLst>
          </p:cNvPr>
          <p:cNvSpPr>
            <a:spLocks noGrp="1"/>
          </p:cNvSpPr>
          <p:nvPr>
            <p:ph type="title"/>
          </p:nvPr>
        </p:nvSpPr>
        <p:spPr/>
        <p:txBody>
          <a:bodyPr/>
          <a:lstStyle/>
          <a:p>
            <a:pPr algn="ctr"/>
            <a:r>
              <a:rPr lang="en-US" sz="3200" u="sng" dirty="0">
                <a:solidFill>
                  <a:srgbClr val="FF8000"/>
                </a:solidFill>
              </a:rPr>
              <a:t>Real Estate In An IRA</a:t>
            </a:r>
          </a:p>
        </p:txBody>
      </p:sp>
      <p:sp>
        <p:nvSpPr>
          <p:cNvPr id="12" name="TextBox 11">
            <a:extLst>
              <a:ext uri="{FF2B5EF4-FFF2-40B4-BE49-F238E27FC236}">
                <a16:creationId xmlns:a16="http://schemas.microsoft.com/office/drawing/2014/main" id="{FFE3D4BE-98DB-4169-AFB4-C5F6E5EA9412}"/>
              </a:ext>
            </a:extLst>
          </p:cNvPr>
          <p:cNvSpPr txBox="1"/>
          <p:nvPr/>
        </p:nvSpPr>
        <p:spPr>
          <a:xfrm>
            <a:off x="599576" y="1371600"/>
            <a:ext cx="8193033" cy="4191000"/>
          </a:xfrm>
          <a:prstGeom prst="rect">
            <a:avLst/>
          </a:prstGeom>
          <a:noFill/>
        </p:spPr>
        <p:txBody>
          <a:bodyPr wrap="square" lIns="0" tIns="0" rIns="0" bIns="0" rtlCol="0" anchor="t">
            <a:noAutofit/>
          </a:bodyPr>
          <a:lstStyle/>
          <a:p>
            <a:pPr>
              <a:spcAft>
                <a:spcPts val="600"/>
              </a:spcAft>
            </a:pPr>
            <a:r>
              <a:rPr lang="en-US" sz="2800" dirty="0"/>
              <a:t>Some issues of concern…</a:t>
            </a:r>
          </a:p>
          <a:p>
            <a:pPr marL="798513" indent="-457200">
              <a:spcAft>
                <a:spcPts val="1800"/>
              </a:spcAft>
              <a:buFont typeface="Arial" panose="020B0604020202020204" pitchFamily="34" charset="0"/>
              <a:buChar char="•"/>
            </a:pPr>
            <a:r>
              <a:rPr lang="en-US" sz="2800" dirty="0"/>
              <a:t>Some clients will “flip” the property. This constitutes a trade or business, which creates UBTI….BAD NEWS.</a:t>
            </a:r>
          </a:p>
          <a:p>
            <a:pPr marL="798513" indent="-457200">
              <a:spcAft>
                <a:spcPts val="1800"/>
              </a:spcAft>
              <a:buFont typeface="Arial" panose="020B0604020202020204" pitchFamily="34" charset="0"/>
              <a:buChar char="•"/>
            </a:pPr>
            <a:r>
              <a:rPr lang="en-US" sz="2800" dirty="0"/>
              <a:t>If it’s a rental and there is a loss, where do you deduct it? ANSWER: You don’t.</a:t>
            </a:r>
          </a:p>
          <a:p>
            <a:pPr marL="798513" indent="-457200">
              <a:spcAft>
                <a:spcPts val="1800"/>
              </a:spcAft>
              <a:buFont typeface="Arial" panose="020B0604020202020204" pitchFamily="34" charset="0"/>
              <a:buChar char="•"/>
            </a:pPr>
            <a:r>
              <a:rPr lang="en-US" sz="2800" dirty="0"/>
              <a:t>Personal use causes all kinds of problems. It can cause a FMV deemed distribution!</a:t>
            </a:r>
          </a:p>
        </p:txBody>
      </p:sp>
    </p:spTree>
    <p:extLst>
      <p:ext uri="{BB962C8B-B14F-4D97-AF65-F5344CB8AC3E}">
        <p14:creationId xmlns:p14="http://schemas.microsoft.com/office/powerpoint/2010/main" val="356945282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144</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11" name="Title 10">
            <a:extLst>
              <a:ext uri="{FF2B5EF4-FFF2-40B4-BE49-F238E27FC236}">
                <a16:creationId xmlns:a16="http://schemas.microsoft.com/office/drawing/2014/main" id="{FA0FC9FD-ABC2-4495-9EAC-48F1ACCF027C}"/>
              </a:ext>
            </a:extLst>
          </p:cNvPr>
          <p:cNvSpPr>
            <a:spLocks noGrp="1"/>
          </p:cNvSpPr>
          <p:nvPr>
            <p:ph type="title"/>
          </p:nvPr>
        </p:nvSpPr>
        <p:spPr/>
        <p:txBody>
          <a:bodyPr/>
          <a:lstStyle/>
          <a:p>
            <a:pPr algn="ctr"/>
            <a:r>
              <a:rPr lang="en-US" sz="3200" u="sng" dirty="0">
                <a:solidFill>
                  <a:srgbClr val="FF8000"/>
                </a:solidFill>
              </a:rPr>
              <a:t>Real Estate In An IRA</a:t>
            </a:r>
          </a:p>
        </p:txBody>
      </p:sp>
      <p:sp>
        <p:nvSpPr>
          <p:cNvPr id="12" name="TextBox 11">
            <a:extLst>
              <a:ext uri="{FF2B5EF4-FFF2-40B4-BE49-F238E27FC236}">
                <a16:creationId xmlns:a16="http://schemas.microsoft.com/office/drawing/2014/main" id="{FFE3D4BE-98DB-4169-AFB4-C5F6E5EA9412}"/>
              </a:ext>
            </a:extLst>
          </p:cNvPr>
          <p:cNvSpPr txBox="1"/>
          <p:nvPr/>
        </p:nvSpPr>
        <p:spPr>
          <a:xfrm>
            <a:off x="599576" y="1371600"/>
            <a:ext cx="8193033" cy="4724400"/>
          </a:xfrm>
          <a:prstGeom prst="rect">
            <a:avLst/>
          </a:prstGeom>
          <a:noFill/>
        </p:spPr>
        <p:txBody>
          <a:bodyPr wrap="square" lIns="0" tIns="0" rIns="0" bIns="0" rtlCol="0" anchor="t">
            <a:noAutofit/>
          </a:bodyPr>
          <a:lstStyle/>
          <a:p>
            <a:pPr>
              <a:spcAft>
                <a:spcPts val="600"/>
              </a:spcAft>
            </a:pPr>
            <a:r>
              <a:rPr lang="en-US" sz="2800" dirty="0"/>
              <a:t>Some issues of concern…</a:t>
            </a:r>
          </a:p>
          <a:p>
            <a:pPr marL="798513" indent="-457200">
              <a:spcAft>
                <a:spcPts val="1800"/>
              </a:spcAft>
              <a:buFont typeface="Arial" panose="020B0604020202020204" pitchFamily="34" charset="0"/>
              <a:buChar char="•"/>
            </a:pPr>
            <a:r>
              <a:rPr lang="en-US" sz="2800" dirty="0"/>
              <a:t>Has anyone found a trustee that really understands all the rules?</a:t>
            </a:r>
          </a:p>
          <a:p>
            <a:pPr marL="798513" indent="-457200">
              <a:spcAft>
                <a:spcPts val="1800"/>
              </a:spcAft>
              <a:buFont typeface="Arial" panose="020B0604020202020204" pitchFamily="34" charset="0"/>
              <a:buChar char="•"/>
            </a:pPr>
            <a:r>
              <a:rPr lang="en-US" sz="2800" dirty="0"/>
              <a:t>How do you accomplish a RMD if the only asset is real estate?</a:t>
            </a:r>
          </a:p>
          <a:p>
            <a:pPr marL="798513" indent="-457200">
              <a:spcAft>
                <a:spcPts val="1800"/>
              </a:spcAft>
              <a:buFont typeface="Arial" panose="020B0604020202020204" pitchFamily="34" charset="0"/>
              <a:buChar char="•"/>
            </a:pPr>
            <a:r>
              <a:rPr lang="en-US" sz="2800" dirty="0"/>
              <a:t>Let’s pretend that additional cash is needed to fund rental operations. How do you get that money into the IRA without triggering the excess contribution problem?</a:t>
            </a:r>
          </a:p>
        </p:txBody>
      </p:sp>
    </p:spTree>
    <p:extLst>
      <p:ext uri="{BB962C8B-B14F-4D97-AF65-F5344CB8AC3E}">
        <p14:creationId xmlns:p14="http://schemas.microsoft.com/office/powerpoint/2010/main" val="47169456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A7CFE5-4334-4AE3-9D63-206AD24271D3}"/>
              </a:ext>
            </a:extLst>
          </p:cNvPr>
          <p:cNvSpPr>
            <a:spLocks noGrp="1"/>
          </p:cNvSpPr>
          <p:nvPr>
            <p:ph idx="1"/>
          </p:nvPr>
        </p:nvSpPr>
        <p:spPr>
          <a:xfrm>
            <a:off x="917575" y="1447800"/>
            <a:ext cx="7369175" cy="4648200"/>
          </a:xfrm>
          <a:solidFill>
            <a:schemeClr val="accent1"/>
          </a:solidFill>
        </p:spPr>
        <p:txBody>
          <a:bodyPr/>
          <a:lstStyle/>
          <a:p>
            <a:endParaRPr lang="en-US" dirty="0"/>
          </a:p>
        </p:txBody>
      </p:sp>
    </p:spTree>
    <p:extLst>
      <p:ext uri="{BB962C8B-B14F-4D97-AF65-F5344CB8AC3E}">
        <p14:creationId xmlns:p14="http://schemas.microsoft.com/office/powerpoint/2010/main" val="221677221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990600" y="337066"/>
            <a:ext cx="7239000" cy="971782"/>
          </a:xfrm>
        </p:spPr>
        <p:txBody>
          <a:bodyPr/>
          <a:lstStyle/>
          <a:p>
            <a:pPr algn="ctr" defTabSz="912813"/>
            <a:r>
              <a:rPr lang="en-US" altLang="en-US" sz="3200" b="1" dirty="0"/>
              <a:t>Retirement Account Distributions</a:t>
            </a:r>
            <a:br>
              <a:rPr lang="en-US" altLang="en-US" sz="3600" b="1" dirty="0"/>
            </a:br>
            <a:r>
              <a:rPr lang="en-US" altLang="en-US" sz="2400" b="1" dirty="0"/>
              <a:t>Chapter 40</a:t>
            </a:r>
            <a:endParaRPr lang="en-US" altLang="en-US" sz="2400" b="1" i="1" dirty="0"/>
          </a:p>
        </p:txBody>
      </p:sp>
      <p:sp>
        <p:nvSpPr>
          <p:cNvPr id="2" name="Content Placeholder 1"/>
          <p:cNvSpPr>
            <a:spLocks noGrp="1"/>
          </p:cNvSpPr>
          <p:nvPr>
            <p:ph idx="1"/>
          </p:nvPr>
        </p:nvSpPr>
        <p:spPr>
          <a:xfrm>
            <a:off x="928810" y="2465150"/>
            <a:ext cx="7473950" cy="1783086"/>
          </a:xfrm>
        </p:spPr>
        <p:txBody>
          <a:bodyPr/>
          <a:lstStyle/>
          <a:p>
            <a:pPr marL="0" indent="0" algn="ctr">
              <a:lnSpc>
                <a:spcPct val="90000"/>
              </a:lnSpc>
              <a:buNone/>
              <a:defRPr/>
            </a:pPr>
            <a:endParaRPr lang="en-US" i="1" dirty="0">
              <a:ea typeface="ＭＳ Ｐゴシック" charset="-128"/>
            </a:endParaRPr>
          </a:p>
          <a:p>
            <a:pPr marL="0" indent="0" algn="ctr">
              <a:spcBef>
                <a:spcPts val="0"/>
              </a:spcBef>
              <a:spcAft>
                <a:spcPts val="600"/>
              </a:spcAft>
              <a:buNone/>
              <a:defRPr/>
            </a:pPr>
            <a:r>
              <a:rPr lang="en-US" b="1" dirty="0">
                <a:solidFill>
                  <a:srgbClr val="060606"/>
                </a:solidFill>
                <a:latin typeface="+mj-lt"/>
                <a:ea typeface="ＭＳ Ｐゴシック" charset="-128"/>
              </a:rPr>
              <a:t>Presented by:</a:t>
            </a:r>
          </a:p>
          <a:p>
            <a:pPr marL="0" indent="0" algn="ctr">
              <a:spcBef>
                <a:spcPts val="0"/>
              </a:spcBef>
              <a:spcAft>
                <a:spcPts val="600"/>
              </a:spcAft>
              <a:buNone/>
              <a:defRPr/>
            </a:pPr>
            <a:r>
              <a:rPr lang="en-US" b="1" dirty="0">
                <a:solidFill>
                  <a:srgbClr val="060606"/>
                </a:solidFill>
                <a:latin typeface="Times New Roman" panose="02020603050405020304" pitchFamily="18" charset="0"/>
                <a:ea typeface="ＭＳ Ｐゴシック" charset="-128"/>
                <a:cs typeface="Times New Roman" panose="02020603050405020304" pitchFamily="18" charset="0"/>
              </a:rPr>
              <a:t>Michael A. Gordon, CPA</a:t>
            </a:r>
          </a:p>
          <a:p>
            <a:pPr marL="0" indent="0" algn="ctr">
              <a:spcBef>
                <a:spcPts val="0"/>
              </a:spcBef>
              <a:spcAft>
                <a:spcPts val="600"/>
              </a:spcAft>
              <a:buNone/>
              <a:defRPr/>
            </a:pPr>
            <a:r>
              <a:rPr lang="en-US" b="1" i="1" dirty="0">
                <a:solidFill>
                  <a:srgbClr val="FF0000"/>
                </a:solidFill>
                <a:latin typeface="Times New Roman" panose="02020603050405020304" pitchFamily="18" charset="0"/>
                <a:ea typeface="ＭＳ Ｐゴシック" charset="-128"/>
                <a:cs typeface="Times New Roman" panose="02020603050405020304" pitchFamily="18" charset="0"/>
              </a:rPr>
              <a:t>Not Your Basic Bean Counter</a:t>
            </a:r>
            <a:endParaRPr lang="en-US" i="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62000" y="5105400"/>
            <a:ext cx="4374916" cy="58477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8000"/>
                </a:solidFill>
                <a:effectLst/>
                <a:uLnTx/>
                <a:uFillTx/>
                <a:latin typeface="Arial"/>
                <a:ea typeface="ＭＳ Ｐゴシック" pitchFamily="-106" charset="-128"/>
                <a:cs typeface="Arial" charset="0"/>
              </a:rPr>
              <a:t>Gear Up Tax Seminars</a:t>
            </a:r>
            <a:endParaRPr kumimoji="0" lang="en-US" sz="2400" b="0" i="0" u="none" strike="noStrike" kern="1200" cap="none" spc="0" normalizeH="0" baseline="0" noProof="0" dirty="0">
              <a:ln>
                <a:noFill/>
              </a:ln>
              <a:solidFill>
                <a:srgbClr val="666666"/>
              </a:solidFill>
              <a:effectLst/>
              <a:uLnTx/>
              <a:uFillTx/>
              <a:latin typeface="Arial" charset="0"/>
              <a:ea typeface="ＭＳ Ｐゴシック" pitchFamily="34" charset="-128"/>
              <a:cs typeface="Arial" charset="0"/>
            </a:endParaRPr>
          </a:p>
        </p:txBody>
      </p:sp>
      <p:sp>
        <p:nvSpPr>
          <p:cNvPr id="3" name="TextBox 2"/>
          <p:cNvSpPr txBox="1"/>
          <p:nvPr/>
        </p:nvSpPr>
        <p:spPr>
          <a:xfrm>
            <a:off x="843970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8000"/>
                </a:solidFill>
              </a:rPr>
              <a:t>571</a:t>
            </a:r>
            <a:endPar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372254964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147</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r>
              <a:rPr lang="en-US" b="1" dirty="0"/>
              <a:t>Rev. Proc. 2016-47 </a:t>
            </a:r>
            <a:r>
              <a:rPr lang="en-US" dirty="0"/>
              <a:t>provides a self-certification waiver for failure to meet the 60-day rollover rule.</a:t>
            </a:r>
          </a:p>
          <a:p>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594</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2215" y="2352634"/>
            <a:ext cx="5187142" cy="3657600"/>
          </a:xfrm>
          <a:prstGeom prst="rect">
            <a:avLst/>
          </a:prstGeom>
        </p:spPr>
      </p:pic>
    </p:spTree>
    <p:extLst>
      <p:ext uri="{BB962C8B-B14F-4D97-AF65-F5344CB8AC3E}">
        <p14:creationId xmlns:p14="http://schemas.microsoft.com/office/powerpoint/2010/main" val="134848735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1"/>
            </a:gs>
            <a:gs pos="100000">
              <a:schemeClr val="bg2">
                <a:tint val="88000"/>
                <a:shade val="100000"/>
                <a:satMod val="400000"/>
                <a:lumMod val="100000"/>
              </a:schemeClr>
            </a:gs>
          </a:gsLst>
          <a:lin ang="5400000" scaled="0"/>
          <a:tileRect/>
        </a:gradFill>
        <a:effectLst/>
      </p:bgPr>
    </p:bg>
    <p:spTree>
      <p:nvGrpSpPr>
        <p:cNvPr id="1" name=""/>
        <p:cNvGrpSpPr/>
        <p:nvPr/>
      </p:nvGrpSpPr>
      <p:grpSpPr>
        <a:xfrm>
          <a:off x="0" y="0"/>
          <a:ext cx="0" cy="0"/>
          <a:chOff x="0" y="0"/>
          <a:chExt cx="0" cy="0"/>
        </a:xfrm>
      </p:grpSpPr>
      <p:sp>
        <p:nvSpPr>
          <p:cNvPr id="2054" name="Slide Number Placeholder 4"/>
          <p:cNvSpPr>
            <a:spLocks noGrp="1"/>
          </p:cNvSpPr>
          <p:nvPr>
            <p:ph type="sldNum" sz="quarter" idx="11"/>
          </p:nvPr>
        </p:nvSpPr>
        <p:spPr bwMode="auto">
          <a:xfrm>
            <a:off x="8202612" y="6573838"/>
            <a:ext cx="941388" cy="3016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07DDDE-4012-4117-BB55-BB02E4F16376}" type="slidenum">
              <a:rPr kumimoji="0" lang="en-US" sz="1600" b="0" i="0" u="none" strike="noStrike" kern="1200" cap="none" spc="0" normalizeH="0" baseline="0" noProof="0" smtClean="0">
                <a:ln>
                  <a:noFill/>
                </a:ln>
                <a:solidFill>
                  <a:prstClr val="white"/>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6146" name="Picture 2" descr="http://zdnet4.cbsistatic.com/hub/i/2014/08/18/aaf85bc0-26bf-11e4-8c7f-00505685119a/86b8690e641b0266c03abb43e88bfe99/the-end-of-social.jpg">
            <a:extLst>
              <a:ext uri="{FF2B5EF4-FFF2-40B4-BE49-F238E27FC236}">
                <a16:creationId xmlns:a16="http://schemas.microsoft.com/office/drawing/2014/main" id="{437596C3-3DF6-4FFB-99B6-20E9C04C7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88864"/>
            <a:ext cx="8343900" cy="629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86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a:solidFill>
            <a:schemeClr val="bg1"/>
          </a:solidFill>
        </p:spPr>
        <p:txBody>
          <a:bodyPr/>
          <a:lstStyle/>
          <a:p>
            <a:r>
              <a:rPr lang="en-US" dirty="0"/>
              <a:t>Polling Question</a:t>
            </a:r>
          </a:p>
        </p:txBody>
      </p:sp>
      <p:sp>
        <p:nvSpPr>
          <p:cNvPr id="5" name="Content Placeholder 4"/>
          <p:cNvSpPr>
            <a:spLocks noGrp="1"/>
          </p:cNvSpPr>
          <p:nvPr>
            <p:ph idx="1"/>
          </p:nvPr>
        </p:nvSpPr>
        <p:spPr>
          <a:xfrm>
            <a:off x="279871" y="1054849"/>
            <a:ext cx="8609486" cy="2602751"/>
          </a:xfrm>
        </p:spPr>
        <p:txBody>
          <a:bodyPr/>
          <a:lstStyle/>
          <a:p>
            <a:pPr marL="0" indent="0">
              <a:buNone/>
            </a:pPr>
            <a:r>
              <a:rPr lang="en-US" dirty="0"/>
              <a:t>It is reasonable to assume that lunch today will be _______.</a:t>
            </a:r>
          </a:p>
          <a:p>
            <a:pPr marL="457200" indent="-457200">
              <a:buFont typeface="+mj-lt"/>
              <a:buAutoNum type="alphaUcPeriod"/>
            </a:pPr>
            <a:r>
              <a:rPr lang="en-US" dirty="0"/>
              <a:t>Twin lobster tails</a:t>
            </a:r>
          </a:p>
          <a:p>
            <a:pPr marL="457200" indent="-457200">
              <a:buFont typeface="+mj-lt"/>
              <a:buAutoNum type="alphaUcPeriod"/>
            </a:pPr>
            <a:r>
              <a:rPr lang="en-US" dirty="0"/>
              <a:t>12 oz. filet mignon </a:t>
            </a:r>
          </a:p>
          <a:p>
            <a:pPr marL="457200" indent="-457200">
              <a:buFont typeface="+mj-lt"/>
              <a:buAutoNum type="alphaUcPeriod"/>
            </a:pPr>
            <a:r>
              <a:rPr lang="en-US" dirty="0"/>
              <a:t>Rack of lamb</a:t>
            </a:r>
          </a:p>
          <a:p>
            <a:pPr marL="457200" indent="-457200">
              <a:buFont typeface="+mj-lt"/>
              <a:buAutoNum type="alphaUcPeriod"/>
            </a:pPr>
            <a:r>
              <a:rPr lang="en-US" dirty="0"/>
              <a:t>Good, but none of the above </a:t>
            </a:r>
            <a:r>
              <a:rPr lang="en-US" dirty="0">
                <a:sym typeface="Wingdings"/>
              </a:rPr>
              <a:t></a:t>
            </a:r>
            <a:endParaRPr lang="en-US" dirty="0"/>
          </a:p>
        </p:txBody>
      </p:sp>
      <p:sp>
        <p:nvSpPr>
          <p:cNvPr id="6" name="TextBox 5">
            <a:extLst>
              <a:ext uri="{FF2B5EF4-FFF2-40B4-BE49-F238E27FC236}">
                <a16:creationId xmlns:a16="http://schemas.microsoft.com/office/drawing/2014/main" id="{A7697716-21B8-4F6F-8A30-3D406F1EB329}"/>
              </a:ext>
            </a:extLst>
          </p:cNvPr>
          <p:cNvSpPr txBox="1"/>
          <p:nvPr/>
        </p:nvSpPr>
        <p:spPr>
          <a:xfrm>
            <a:off x="399701" y="4495149"/>
            <a:ext cx="6248400" cy="838200"/>
          </a:xfrm>
          <a:prstGeom prst="rect">
            <a:avLst/>
          </a:prstGeom>
          <a:noFill/>
        </p:spPr>
        <p:txBody>
          <a:bodyPr wrap="square" lIns="0" tIns="0" rIns="0" bIns="0" rtlCol="0" anchor="t">
            <a:noAutofit/>
          </a:bodyPr>
          <a:lstStyle/>
          <a:p>
            <a:r>
              <a:rPr lang="en-US" sz="4000" b="1" i="1" dirty="0">
                <a:solidFill>
                  <a:srgbClr val="FF0000"/>
                </a:solidFill>
              </a:rPr>
              <a:t>Where’s the chicken?!</a:t>
            </a:r>
          </a:p>
        </p:txBody>
      </p:sp>
      <p:pic>
        <p:nvPicPr>
          <p:cNvPr id="1026" name="Picture 2" descr="http://www.mascotdesigngallery.com/wp/wp-content/uploads/2013/11/funny-chicken-cartoon-pictures_4639935813714234.jpg">
            <a:extLst>
              <a:ext uri="{FF2B5EF4-FFF2-40B4-BE49-F238E27FC236}">
                <a16:creationId xmlns:a16="http://schemas.microsoft.com/office/drawing/2014/main" id="{2D83183A-3F0B-4488-B028-27C4FF262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29000"/>
            <a:ext cx="2857500"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1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heel(1)">
                                      <p:cBhvr>
                                        <p:cTn id="10"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a:xfrm>
            <a:off x="279871" y="1054849"/>
            <a:ext cx="8609486" cy="2602751"/>
          </a:xfrm>
        </p:spPr>
        <p:txBody>
          <a:bodyPr/>
          <a:lstStyle/>
          <a:p>
            <a:r>
              <a:rPr lang="en-US" dirty="0"/>
              <a:t>Medical and dental expenses</a:t>
            </a:r>
          </a:p>
          <a:p>
            <a:pPr lvl="2"/>
            <a:r>
              <a:rPr lang="en-US" sz="2400" i="1" dirty="0"/>
              <a:t>Victoria </a:t>
            </a:r>
            <a:r>
              <a:rPr lang="en-US" sz="2400" i="1" dirty="0" err="1"/>
              <a:t>Malev</a:t>
            </a:r>
            <a:r>
              <a:rPr lang="en-US" sz="2400" i="1" dirty="0"/>
              <a:t> v. Comm.</a:t>
            </a:r>
            <a:r>
              <a:rPr lang="en-US" sz="2400" dirty="0"/>
              <a:t>,</a:t>
            </a:r>
            <a:r>
              <a:rPr lang="en-US" sz="2400" i="1" dirty="0"/>
              <a:t> </a:t>
            </a:r>
            <a:r>
              <a:rPr lang="en-US" sz="2400" dirty="0"/>
              <a:t>Docket No. 1282-16S</a:t>
            </a:r>
          </a:p>
          <a:p>
            <a:pPr lvl="2"/>
            <a:r>
              <a:rPr lang="en-US" sz="2400" dirty="0"/>
              <a:t>Medical and moving standard mileage rate (2017) is $.17 per mile (down from $.19 in 2016).</a:t>
            </a:r>
          </a:p>
          <a:p>
            <a:pPr lvl="2"/>
            <a:r>
              <a:rPr lang="en-US" sz="2400" dirty="0"/>
              <a:t>Beginning in 2017, 10% AGI floor applies to all taxpayers.</a:t>
            </a:r>
          </a:p>
        </p:txBody>
      </p:sp>
      <p:sp>
        <p:nvSpPr>
          <p:cNvPr id="6" name="TextBox 5"/>
          <p:cNvSpPr txBox="1"/>
          <p:nvPr/>
        </p:nvSpPr>
        <p:spPr>
          <a:xfrm>
            <a:off x="7298775" y="141164"/>
            <a:ext cx="1676400"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Pages 445</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4550" y="3962401"/>
            <a:ext cx="3137647" cy="2743200"/>
          </a:xfrm>
          <a:prstGeom prst="rect">
            <a:avLst/>
          </a:prstGeom>
        </p:spPr>
      </p:pic>
    </p:spTree>
    <p:extLst>
      <p:ext uri="{BB962C8B-B14F-4D97-AF65-F5344CB8AC3E}">
        <p14:creationId xmlns:p14="http://schemas.microsoft.com/office/powerpoint/2010/main" val="916536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a:xfrm>
            <a:off x="1218008" y="914400"/>
            <a:ext cx="6705601" cy="2743200"/>
          </a:xfrm>
        </p:spPr>
        <p:txBody>
          <a:bodyPr/>
          <a:lstStyle/>
          <a:p>
            <a:r>
              <a:rPr lang="en-US" sz="4000" dirty="0"/>
              <a:t>A fresh look at the “list” of qualified medical deductions. You can find this list in the </a:t>
            </a:r>
            <a:r>
              <a:rPr lang="en-US" sz="4000" dirty="0" err="1"/>
              <a:t>Quickfinder</a:t>
            </a:r>
            <a:r>
              <a:rPr lang="en-US" sz="4000" dirty="0"/>
              <a:t>.</a:t>
            </a:r>
          </a:p>
        </p:txBody>
      </p:sp>
      <p:pic>
        <p:nvPicPr>
          <p:cNvPr id="3074" name="Picture 2" descr="https://rachelledanielle.files.wordpress.com/2009/12/todol.jpg">
            <a:extLst>
              <a:ext uri="{FF2B5EF4-FFF2-40B4-BE49-F238E27FC236}">
                <a16:creationId xmlns:a16="http://schemas.microsoft.com/office/drawing/2014/main" id="{4D3D3397-EB6E-4DAE-8967-0940D6FC8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5370" y="3733800"/>
            <a:ext cx="3190875" cy="2540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942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5" name="Content Placeholder 4"/>
          <p:cNvSpPr>
            <a:spLocks noGrp="1"/>
          </p:cNvSpPr>
          <p:nvPr>
            <p:ph idx="1"/>
          </p:nvPr>
        </p:nvSpPr>
        <p:spPr/>
        <p:txBody>
          <a:bodyPr/>
          <a:lstStyle/>
          <a:p>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449</a:t>
            </a:r>
          </a:p>
        </p:txBody>
      </p:sp>
      <p:graphicFrame>
        <p:nvGraphicFramePr>
          <p:cNvPr id="10" name="Table 9"/>
          <p:cNvGraphicFramePr>
            <a:graphicFrameLocks noGrp="1"/>
          </p:cNvGraphicFramePr>
          <p:nvPr>
            <p:extLst>
              <p:ext uri="{D42A27DB-BD31-4B8C-83A1-F6EECF244321}">
                <p14:modId xmlns:p14="http://schemas.microsoft.com/office/powerpoint/2010/main" val="3358960384"/>
              </p:ext>
            </p:extLst>
          </p:nvPr>
        </p:nvGraphicFramePr>
        <p:xfrm>
          <a:off x="1536614" y="1054849"/>
          <a:ext cx="6096000" cy="3261360"/>
        </p:xfrm>
        <a:graphic>
          <a:graphicData uri="http://schemas.openxmlformats.org/drawingml/2006/table">
            <a:tbl>
              <a:tblPr firstRow="1" bandRow="1">
                <a:tableStyleId>{BC89EF96-8CEA-46FF-86C4-4CE0E7609802}</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gridSpan="2">
                  <a:txBody>
                    <a:bodyPr/>
                    <a:lstStyle/>
                    <a:p>
                      <a:pPr algn="ctr"/>
                      <a:r>
                        <a:rPr lang="en-US" sz="2800" dirty="0">
                          <a:solidFill>
                            <a:srgbClr val="FF0000"/>
                          </a:solidFill>
                        </a:rPr>
                        <a:t>2017 Long-Term</a:t>
                      </a:r>
                      <a:r>
                        <a:rPr lang="en-US" sz="2800" baseline="0" dirty="0">
                          <a:solidFill>
                            <a:srgbClr val="FF0000"/>
                          </a:solidFill>
                        </a:rPr>
                        <a:t> Care Premiums </a:t>
                      </a:r>
                      <a:endParaRPr lang="en-US" sz="2800" dirty="0">
                        <a:solidFill>
                          <a:srgbClr val="FF0000"/>
                        </a:solidFill>
                      </a:endParaRPr>
                    </a:p>
                  </a:txBody>
                  <a:tcPr>
                    <a:solidFill>
                      <a:srgbClr val="FFFF00"/>
                    </a:solidFill>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sz="2400" b="1" dirty="0"/>
                        <a:t>AGE</a:t>
                      </a:r>
                    </a:p>
                  </a:txBody>
                  <a:tcPr/>
                </a:tc>
                <a:tc>
                  <a:txBody>
                    <a:bodyPr/>
                    <a:lstStyle/>
                    <a:p>
                      <a:pPr algn="ctr"/>
                      <a:r>
                        <a:rPr lang="en-US" sz="2400" b="1" dirty="0"/>
                        <a:t>DEDUCTION</a:t>
                      </a:r>
                      <a:r>
                        <a:rPr lang="en-US" sz="2400" b="1" baseline="0" dirty="0"/>
                        <a:t> LIMIT</a:t>
                      </a:r>
                      <a:endParaRPr lang="en-US" sz="2400" b="1" dirty="0"/>
                    </a:p>
                  </a:txBody>
                  <a:tcPr/>
                </a:tc>
                <a:extLst>
                  <a:ext uri="{0D108BD9-81ED-4DB2-BD59-A6C34878D82A}">
                    <a16:rowId xmlns:a16="http://schemas.microsoft.com/office/drawing/2014/main" val="10001"/>
                  </a:ext>
                </a:extLst>
              </a:tr>
              <a:tr h="370840">
                <a:tc>
                  <a:txBody>
                    <a:bodyPr/>
                    <a:lstStyle/>
                    <a:p>
                      <a:pPr algn="ctr"/>
                      <a:r>
                        <a:rPr lang="en-US" sz="2400" dirty="0"/>
                        <a:t>40 or under</a:t>
                      </a:r>
                    </a:p>
                  </a:txBody>
                  <a:tcPr/>
                </a:tc>
                <a:tc>
                  <a:txBody>
                    <a:bodyPr/>
                    <a:lstStyle/>
                    <a:p>
                      <a:pPr algn="ctr"/>
                      <a:r>
                        <a:rPr lang="en-US" sz="2400" dirty="0"/>
                        <a:t>$    410</a:t>
                      </a:r>
                    </a:p>
                  </a:txBody>
                  <a:tcPr/>
                </a:tc>
                <a:extLst>
                  <a:ext uri="{0D108BD9-81ED-4DB2-BD59-A6C34878D82A}">
                    <a16:rowId xmlns:a16="http://schemas.microsoft.com/office/drawing/2014/main" val="10002"/>
                  </a:ext>
                </a:extLst>
              </a:tr>
              <a:tr h="370840">
                <a:tc>
                  <a:txBody>
                    <a:bodyPr/>
                    <a:lstStyle/>
                    <a:p>
                      <a:pPr algn="ctr"/>
                      <a:r>
                        <a:rPr lang="en-US" sz="2400"/>
                        <a:t>41 - 50</a:t>
                      </a:r>
                      <a:endParaRPr lang="en-US" sz="2400" dirty="0"/>
                    </a:p>
                  </a:txBody>
                  <a:tcPr/>
                </a:tc>
                <a:tc>
                  <a:txBody>
                    <a:bodyPr/>
                    <a:lstStyle/>
                    <a:p>
                      <a:pPr algn="ctr"/>
                      <a:r>
                        <a:rPr lang="en-US" sz="2400" dirty="0"/>
                        <a:t>$    770</a:t>
                      </a:r>
                    </a:p>
                  </a:txBody>
                  <a:tcPr/>
                </a:tc>
                <a:extLst>
                  <a:ext uri="{0D108BD9-81ED-4DB2-BD59-A6C34878D82A}">
                    <a16:rowId xmlns:a16="http://schemas.microsoft.com/office/drawing/2014/main" val="10003"/>
                  </a:ext>
                </a:extLst>
              </a:tr>
              <a:tr h="370840">
                <a:tc>
                  <a:txBody>
                    <a:bodyPr/>
                    <a:lstStyle/>
                    <a:p>
                      <a:pPr algn="ctr"/>
                      <a:r>
                        <a:rPr lang="en-US" sz="2400" dirty="0"/>
                        <a:t>51 - 60</a:t>
                      </a:r>
                    </a:p>
                  </a:txBody>
                  <a:tcPr/>
                </a:tc>
                <a:tc>
                  <a:txBody>
                    <a:bodyPr/>
                    <a:lstStyle/>
                    <a:p>
                      <a:pPr algn="ctr"/>
                      <a:r>
                        <a:rPr lang="en-US" sz="2400" dirty="0"/>
                        <a:t>$ 1,530</a:t>
                      </a:r>
                    </a:p>
                  </a:txBody>
                  <a:tcPr/>
                </a:tc>
                <a:extLst>
                  <a:ext uri="{0D108BD9-81ED-4DB2-BD59-A6C34878D82A}">
                    <a16:rowId xmlns:a16="http://schemas.microsoft.com/office/drawing/2014/main" val="10004"/>
                  </a:ext>
                </a:extLst>
              </a:tr>
              <a:tr h="370840">
                <a:tc>
                  <a:txBody>
                    <a:bodyPr/>
                    <a:lstStyle/>
                    <a:p>
                      <a:pPr algn="ctr"/>
                      <a:r>
                        <a:rPr lang="en-US" sz="2400" dirty="0"/>
                        <a:t>61 - 70</a:t>
                      </a:r>
                    </a:p>
                  </a:txBody>
                  <a:tcPr/>
                </a:tc>
                <a:tc>
                  <a:txBody>
                    <a:bodyPr/>
                    <a:lstStyle/>
                    <a:p>
                      <a:pPr algn="ctr"/>
                      <a:r>
                        <a:rPr lang="en-US" sz="2400" dirty="0"/>
                        <a:t>$ 4,090</a:t>
                      </a:r>
                    </a:p>
                  </a:txBody>
                  <a:tcPr/>
                </a:tc>
                <a:extLst>
                  <a:ext uri="{0D108BD9-81ED-4DB2-BD59-A6C34878D82A}">
                    <a16:rowId xmlns:a16="http://schemas.microsoft.com/office/drawing/2014/main" val="10005"/>
                  </a:ext>
                </a:extLst>
              </a:tr>
              <a:tr h="345440">
                <a:tc>
                  <a:txBody>
                    <a:bodyPr/>
                    <a:lstStyle/>
                    <a:p>
                      <a:pPr algn="ctr"/>
                      <a:r>
                        <a:rPr lang="en-US" sz="2400" dirty="0"/>
                        <a:t>71 or older</a:t>
                      </a:r>
                    </a:p>
                  </a:txBody>
                  <a:tcPr/>
                </a:tc>
                <a:tc>
                  <a:txBody>
                    <a:bodyPr/>
                    <a:lstStyle/>
                    <a:p>
                      <a:pPr algn="ctr"/>
                      <a:r>
                        <a:rPr lang="en-US" sz="2400" dirty="0"/>
                        <a:t>$ 5,110</a:t>
                      </a:r>
                    </a:p>
                  </a:txBody>
                  <a:tcPr/>
                </a:tc>
                <a:extLst>
                  <a:ext uri="{0D108BD9-81ED-4DB2-BD59-A6C34878D82A}">
                    <a16:rowId xmlns:a16="http://schemas.microsoft.com/office/drawing/2014/main" val="10006"/>
                  </a:ext>
                </a:extLst>
              </a:tr>
            </a:tbl>
          </a:graphicData>
        </a:graphic>
      </p:graphicFrame>
      <p:sp>
        <p:nvSpPr>
          <p:cNvPr id="7" name="TextBox 6">
            <a:extLst>
              <a:ext uri="{FF2B5EF4-FFF2-40B4-BE49-F238E27FC236}">
                <a16:creationId xmlns:a16="http://schemas.microsoft.com/office/drawing/2014/main" id="{3FCE42A2-3C55-49CC-9E49-C0A5DE61970E}"/>
              </a:ext>
            </a:extLst>
          </p:cNvPr>
          <p:cNvSpPr txBox="1"/>
          <p:nvPr/>
        </p:nvSpPr>
        <p:spPr>
          <a:xfrm>
            <a:off x="1295400" y="4924165"/>
            <a:ext cx="6705600" cy="990600"/>
          </a:xfrm>
          <a:prstGeom prst="rect">
            <a:avLst/>
          </a:prstGeom>
          <a:noFill/>
        </p:spPr>
        <p:txBody>
          <a:bodyPr wrap="square" lIns="0" tIns="0" rIns="0" bIns="0" rtlCol="0" anchor="t">
            <a:noAutofit/>
          </a:bodyPr>
          <a:lstStyle/>
          <a:p>
            <a:pPr algn="ctr"/>
            <a:r>
              <a:rPr lang="en-US" sz="2800" b="1" dirty="0"/>
              <a:t>In my humble opinion, EVERYONE should have LTC insurance.</a:t>
            </a:r>
          </a:p>
        </p:txBody>
      </p:sp>
    </p:spTree>
    <p:extLst>
      <p:ext uri="{BB962C8B-B14F-4D97-AF65-F5344CB8AC3E}">
        <p14:creationId xmlns:p14="http://schemas.microsoft.com/office/powerpoint/2010/main" val="1370023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r>
              <a:rPr lang="en-US" dirty="0"/>
              <a:t>Home mortgage insurance premiums.  This provision has expired as of December 31, 2016.</a:t>
            </a:r>
            <a:endParaRPr lang="en-US" sz="2400" dirty="0"/>
          </a:p>
          <a:p>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452</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989" y="2286000"/>
            <a:ext cx="4296993" cy="4572000"/>
          </a:xfrm>
          <a:prstGeom prst="rect">
            <a:avLst/>
          </a:prstGeom>
        </p:spPr>
      </p:pic>
    </p:spTree>
    <p:extLst>
      <p:ext uri="{BB962C8B-B14F-4D97-AF65-F5344CB8AC3E}">
        <p14:creationId xmlns:p14="http://schemas.microsoft.com/office/powerpoint/2010/main" val="2021299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337066"/>
            <a:ext cx="7924800" cy="971782"/>
          </a:xfrm>
        </p:spPr>
        <p:txBody>
          <a:bodyPr/>
          <a:lstStyle/>
          <a:p>
            <a:pPr algn="ctr" defTabSz="912813"/>
            <a:r>
              <a:rPr lang="en-US" altLang="en-US" sz="4400" b="1" dirty="0"/>
              <a:t>Itemized Deductions</a:t>
            </a:r>
            <a:br>
              <a:rPr lang="en-US" altLang="en-US" sz="4400" b="1" dirty="0"/>
            </a:br>
            <a:r>
              <a:rPr lang="en-US" altLang="en-US" sz="2400" b="1" dirty="0"/>
              <a:t>Chapter 32</a:t>
            </a:r>
            <a:endParaRPr lang="en-US" altLang="en-US" sz="2400" b="1" i="1" dirty="0"/>
          </a:p>
        </p:txBody>
      </p:sp>
      <p:sp>
        <p:nvSpPr>
          <p:cNvPr id="2" name="Content Placeholder 1"/>
          <p:cNvSpPr>
            <a:spLocks noGrp="1"/>
          </p:cNvSpPr>
          <p:nvPr>
            <p:ph idx="1"/>
          </p:nvPr>
        </p:nvSpPr>
        <p:spPr>
          <a:xfrm>
            <a:off x="928810" y="2465150"/>
            <a:ext cx="7473950" cy="1783086"/>
          </a:xfrm>
        </p:spPr>
        <p:txBody>
          <a:bodyPr/>
          <a:lstStyle/>
          <a:p>
            <a:pPr marL="0" indent="0" algn="ctr">
              <a:lnSpc>
                <a:spcPct val="90000"/>
              </a:lnSpc>
              <a:buNone/>
              <a:defRPr/>
            </a:pPr>
            <a:endParaRPr lang="en-US" i="1" dirty="0">
              <a:ea typeface="ＭＳ Ｐゴシック" charset="-128"/>
            </a:endParaRPr>
          </a:p>
          <a:p>
            <a:pPr marL="0" indent="0" algn="ctr">
              <a:spcBef>
                <a:spcPts val="0"/>
              </a:spcBef>
              <a:spcAft>
                <a:spcPts val="600"/>
              </a:spcAft>
              <a:buNone/>
              <a:defRPr/>
            </a:pPr>
            <a:r>
              <a:rPr lang="en-US" b="1" dirty="0">
                <a:solidFill>
                  <a:srgbClr val="060606"/>
                </a:solidFill>
                <a:latin typeface="+mj-lt"/>
                <a:ea typeface="ＭＳ Ｐゴシック" charset="-128"/>
              </a:rPr>
              <a:t>Presented by:</a:t>
            </a:r>
          </a:p>
          <a:p>
            <a:pPr marL="0" indent="0" algn="ctr">
              <a:spcBef>
                <a:spcPts val="0"/>
              </a:spcBef>
              <a:spcAft>
                <a:spcPts val="600"/>
              </a:spcAft>
              <a:buNone/>
              <a:defRPr/>
            </a:pPr>
            <a:r>
              <a:rPr lang="en-US" b="1" dirty="0">
                <a:solidFill>
                  <a:srgbClr val="060606"/>
                </a:solidFill>
                <a:latin typeface="Times New Roman" panose="02020603050405020304" pitchFamily="18" charset="0"/>
                <a:ea typeface="ＭＳ Ｐゴシック" charset="-128"/>
                <a:cs typeface="Times New Roman" panose="02020603050405020304" pitchFamily="18" charset="0"/>
              </a:rPr>
              <a:t>Michael A. Gordon, CPA</a:t>
            </a:r>
          </a:p>
          <a:p>
            <a:pPr marL="0" indent="0" algn="ctr">
              <a:spcBef>
                <a:spcPts val="0"/>
              </a:spcBef>
              <a:spcAft>
                <a:spcPts val="600"/>
              </a:spcAft>
              <a:buNone/>
              <a:defRPr/>
            </a:pPr>
            <a:r>
              <a:rPr lang="en-US" b="1" i="1" dirty="0">
                <a:solidFill>
                  <a:srgbClr val="FF0000"/>
                </a:solidFill>
                <a:latin typeface="Times New Roman" panose="02020603050405020304" pitchFamily="18" charset="0"/>
                <a:ea typeface="ＭＳ Ｐゴシック" charset="-128"/>
                <a:cs typeface="Times New Roman" panose="02020603050405020304" pitchFamily="18" charset="0"/>
              </a:rPr>
              <a:t>Not Your Basic Bean Counter</a:t>
            </a:r>
            <a:endParaRPr lang="en-US" i="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62000" y="5105400"/>
            <a:ext cx="4374916" cy="58477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8000"/>
                </a:solidFill>
                <a:effectLst/>
                <a:uLnTx/>
                <a:uFillTx/>
                <a:latin typeface="Arial"/>
                <a:ea typeface="ＭＳ Ｐゴシック" pitchFamily="-106" charset="-128"/>
                <a:cs typeface="Arial" charset="0"/>
              </a:rPr>
              <a:t>Gear Up Tax Seminars</a:t>
            </a:r>
            <a:endParaRPr kumimoji="0" lang="en-US" sz="2400" b="0" i="0" u="none" strike="noStrike" kern="1200" cap="none" spc="0" normalizeH="0" baseline="0" noProof="0" dirty="0">
              <a:ln>
                <a:noFill/>
              </a:ln>
              <a:solidFill>
                <a:srgbClr val="666666"/>
              </a:solidFill>
              <a:effectLst/>
              <a:uLnTx/>
              <a:uFillTx/>
              <a:latin typeface="Arial" charset="0"/>
              <a:ea typeface="ＭＳ Ｐゴシック" pitchFamily="34" charset="-128"/>
              <a:cs typeface="Arial" charset="0"/>
            </a:endParaRPr>
          </a:p>
        </p:txBody>
      </p:sp>
      <p:sp>
        <p:nvSpPr>
          <p:cNvPr id="3" name="TextBox 2"/>
          <p:cNvSpPr txBox="1"/>
          <p:nvPr/>
        </p:nvSpPr>
        <p:spPr>
          <a:xfrm>
            <a:off x="832338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8000"/>
                </a:solidFill>
              </a:rPr>
              <a:t>443</a:t>
            </a:r>
            <a:endPar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1519930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r>
              <a:rPr lang="en-US" dirty="0"/>
              <a:t>Qualified residence interest </a:t>
            </a:r>
          </a:p>
          <a:p>
            <a:pPr lvl="2"/>
            <a:r>
              <a:rPr lang="en-US" sz="2400" b="1" dirty="0"/>
              <a:t>TC Memo 2017-70 </a:t>
            </a:r>
            <a:r>
              <a:rPr lang="en-US" sz="2400" dirty="0"/>
              <a:t>(</a:t>
            </a:r>
            <a:r>
              <a:rPr lang="en-US" sz="2400" i="1" dirty="0"/>
              <a:t>Wainwright</a:t>
            </a:r>
            <a:r>
              <a:rPr lang="en-US" sz="2400" dirty="0"/>
              <a:t>)</a:t>
            </a:r>
          </a:p>
          <a:p>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455</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104" y="2086100"/>
            <a:ext cx="3724854" cy="3657600"/>
          </a:xfrm>
          <a:prstGeom prst="rect">
            <a:avLst/>
          </a:prstGeom>
        </p:spPr>
      </p:pic>
    </p:spTree>
    <p:extLst>
      <p:ext uri="{BB962C8B-B14F-4D97-AF65-F5344CB8AC3E}">
        <p14:creationId xmlns:p14="http://schemas.microsoft.com/office/powerpoint/2010/main" val="24408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a:xfrm>
            <a:off x="990600" y="1524000"/>
            <a:ext cx="6934201" cy="1764551"/>
          </a:xfrm>
        </p:spPr>
        <p:txBody>
          <a:bodyPr>
            <a:noAutofit/>
          </a:bodyPr>
          <a:lstStyle/>
          <a:p>
            <a:pPr>
              <a:spcAft>
                <a:spcPts val="2400"/>
              </a:spcAft>
            </a:pPr>
            <a:r>
              <a:rPr lang="en-US" sz="3600" dirty="0"/>
              <a:t>Qualified residence interest </a:t>
            </a:r>
          </a:p>
          <a:p>
            <a:pPr marL="742950" lvl="2"/>
            <a:r>
              <a:rPr lang="en-US" sz="2800" b="1" dirty="0"/>
              <a:t>AOD 2016-02</a:t>
            </a:r>
            <a:r>
              <a:rPr lang="en-US" sz="2800" dirty="0"/>
              <a:t> (</a:t>
            </a:r>
            <a:r>
              <a:rPr lang="en-US" sz="2800" i="1" dirty="0"/>
              <a:t>Voss</a:t>
            </a:r>
            <a:r>
              <a:rPr lang="en-US" sz="2800" dirty="0"/>
              <a:t>) </a:t>
            </a:r>
            <a:r>
              <a:rPr lang="mr-IN" sz="2800" dirty="0"/>
              <a:t>–</a:t>
            </a:r>
            <a:r>
              <a:rPr lang="en-US" sz="2800" dirty="0"/>
              <a:t> IRS acquiesces to 9</a:t>
            </a:r>
            <a:r>
              <a:rPr lang="en-US" sz="2800" baseline="30000" dirty="0"/>
              <a:t>th</a:t>
            </a:r>
            <a:r>
              <a:rPr lang="en-US" sz="2800" dirty="0"/>
              <a:t> Circuit ruling</a:t>
            </a:r>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457</a:t>
            </a:r>
          </a:p>
        </p:txBody>
      </p:sp>
      <p:sp>
        <p:nvSpPr>
          <p:cNvPr id="7" name="TextBox 6">
            <a:extLst>
              <a:ext uri="{FF2B5EF4-FFF2-40B4-BE49-F238E27FC236}">
                <a16:creationId xmlns:a16="http://schemas.microsoft.com/office/drawing/2014/main" id="{B360EB43-A1B7-4DB0-B06B-F0218AC5D574}"/>
              </a:ext>
            </a:extLst>
          </p:cNvPr>
          <p:cNvSpPr txBox="1"/>
          <p:nvPr/>
        </p:nvSpPr>
        <p:spPr>
          <a:xfrm rot="20432874">
            <a:off x="1852718" y="4189344"/>
            <a:ext cx="6096000" cy="914400"/>
          </a:xfrm>
          <a:prstGeom prst="rect">
            <a:avLst/>
          </a:prstGeom>
          <a:noFill/>
        </p:spPr>
        <p:txBody>
          <a:bodyPr wrap="square" lIns="0" tIns="0" rIns="0" bIns="0" rtlCol="0" anchor="t">
            <a:noAutofit/>
          </a:bodyPr>
          <a:lstStyle/>
          <a:p>
            <a:r>
              <a:rPr lang="en-US" sz="3600" i="1" dirty="0">
                <a:solidFill>
                  <a:srgbClr val="FF0000"/>
                </a:solidFill>
              </a:rPr>
              <a:t>This is a really good thing!!</a:t>
            </a:r>
          </a:p>
        </p:txBody>
      </p:sp>
    </p:spTree>
    <p:extLst>
      <p:ext uri="{BB962C8B-B14F-4D97-AF65-F5344CB8AC3E}">
        <p14:creationId xmlns:p14="http://schemas.microsoft.com/office/powerpoint/2010/main" val="66202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a:xfrm>
            <a:off x="279871" y="1054849"/>
            <a:ext cx="8609486" cy="1612151"/>
          </a:xfrm>
        </p:spPr>
        <p:txBody>
          <a:bodyPr/>
          <a:lstStyle/>
          <a:p>
            <a:r>
              <a:rPr lang="en-US" dirty="0"/>
              <a:t>Charitable contributions</a:t>
            </a:r>
          </a:p>
          <a:p>
            <a:pPr lvl="2"/>
            <a:r>
              <a:rPr lang="en-US" sz="2400" b="1" dirty="0"/>
              <a:t>TC Memo 2016-149 </a:t>
            </a:r>
            <a:r>
              <a:rPr lang="en-US" sz="2400" dirty="0"/>
              <a:t>(</a:t>
            </a:r>
            <a:r>
              <a:rPr lang="en-US" sz="2400" i="1" dirty="0" err="1"/>
              <a:t>Kaplanc</a:t>
            </a:r>
            <a:r>
              <a:rPr lang="en-US" sz="2400" dirty="0"/>
              <a:t>)</a:t>
            </a:r>
          </a:p>
          <a:p>
            <a:pPr lvl="2"/>
            <a:r>
              <a:rPr lang="en-US" sz="2400" b="1" dirty="0"/>
              <a:t>TC Memo 2017-137 </a:t>
            </a:r>
            <a:r>
              <a:rPr lang="en-US" sz="2400" dirty="0"/>
              <a:t>(</a:t>
            </a:r>
            <a:r>
              <a:rPr lang="en-US" sz="2400" i="1" dirty="0" err="1"/>
              <a:t>Ohde</a:t>
            </a:r>
            <a:r>
              <a:rPr lang="en-US" sz="2400" dirty="0"/>
              <a:t>)</a:t>
            </a:r>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465</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1338" y="1218375"/>
            <a:ext cx="3492500" cy="4445000"/>
          </a:xfrm>
          <a:prstGeom prst="rect">
            <a:avLst/>
          </a:prstGeom>
        </p:spPr>
      </p:pic>
      <p:sp>
        <p:nvSpPr>
          <p:cNvPr id="8" name="TextBox 7">
            <a:extLst>
              <a:ext uri="{FF2B5EF4-FFF2-40B4-BE49-F238E27FC236}">
                <a16:creationId xmlns:a16="http://schemas.microsoft.com/office/drawing/2014/main" id="{3567D718-62BC-4319-A498-A3F5022CB993}"/>
              </a:ext>
            </a:extLst>
          </p:cNvPr>
          <p:cNvSpPr txBox="1"/>
          <p:nvPr/>
        </p:nvSpPr>
        <p:spPr>
          <a:xfrm>
            <a:off x="457200" y="4038600"/>
            <a:ext cx="4495800" cy="609600"/>
          </a:xfrm>
          <a:prstGeom prst="rect">
            <a:avLst/>
          </a:prstGeom>
          <a:noFill/>
        </p:spPr>
        <p:txBody>
          <a:bodyPr wrap="square" lIns="0" tIns="0" rIns="0" bIns="0" rtlCol="0" anchor="t">
            <a:noAutofit/>
          </a:bodyPr>
          <a:lstStyle/>
          <a:p>
            <a:pPr algn="ctr"/>
            <a:r>
              <a:rPr lang="en-US" sz="3200" b="1" u="sng" dirty="0">
                <a:solidFill>
                  <a:srgbClr val="FF0000"/>
                </a:solidFill>
              </a:rPr>
              <a:t>BIG WARNING HERE!!</a:t>
            </a:r>
          </a:p>
        </p:txBody>
      </p:sp>
    </p:spTree>
    <p:extLst>
      <p:ext uri="{BB962C8B-B14F-4D97-AF65-F5344CB8AC3E}">
        <p14:creationId xmlns:p14="http://schemas.microsoft.com/office/powerpoint/2010/main" val="1332958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r>
              <a:rPr lang="en-US" dirty="0"/>
              <a:t>Charitable contributions</a:t>
            </a:r>
          </a:p>
          <a:p>
            <a:pPr lvl="2"/>
            <a:r>
              <a:rPr lang="en-US" sz="2400" b="1" dirty="0"/>
              <a:t>TC Memo 2016-39 </a:t>
            </a:r>
            <a:r>
              <a:rPr lang="en-US" sz="2400" dirty="0"/>
              <a:t>(</a:t>
            </a:r>
            <a:r>
              <a:rPr lang="en-US" sz="2400" i="1" dirty="0"/>
              <a:t>Brown</a:t>
            </a:r>
            <a:r>
              <a:rPr lang="en-US" sz="2400" dirty="0"/>
              <a:t>)</a:t>
            </a:r>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467</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960" y="2359948"/>
            <a:ext cx="5508434" cy="3657600"/>
          </a:xfrm>
          <a:prstGeom prst="rect">
            <a:avLst/>
          </a:prstGeom>
        </p:spPr>
      </p:pic>
    </p:spTree>
    <p:extLst>
      <p:ext uri="{BB962C8B-B14F-4D97-AF65-F5344CB8AC3E}">
        <p14:creationId xmlns:p14="http://schemas.microsoft.com/office/powerpoint/2010/main" val="1724392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Polling Question</a:t>
            </a:r>
          </a:p>
        </p:txBody>
      </p:sp>
      <p:sp>
        <p:nvSpPr>
          <p:cNvPr id="5" name="Content Placeholder 4"/>
          <p:cNvSpPr>
            <a:spLocks noGrp="1"/>
          </p:cNvSpPr>
          <p:nvPr>
            <p:ph idx="1"/>
          </p:nvPr>
        </p:nvSpPr>
        <p:spPr>
          <a:xfrm>
            <a:off x="279871" y="1054849"/>
            <a:ext cx="8609486" cy="3212351"/>
          </a:xfrm>
        </p:spPr>
        <p:txBody>
          <a:bodyPr/>
          <a:lstStyle/>
          <a:p>
            <a:pPr marL="0" indent="0">
              <a:buNone/>
            </a:pPr>
            <a:r>
              <a:rPr lang="en-US" dirty="0"/>
              <a:t>The Path Act made permanent the ability for taxpayers who are age 70 ½  or older to make tax-free distributions to a charity from an IRA of up to $__________ per year. </a:t>
            </a:r>
          </a:p>
          <a:p>
            <a:pPr marL="457200" indent="-457200">
              <a:buFont typeface="+mj-lt"/>
              <a:buAutoNum type="alphaUcPeriod"/>
            </a:pPr>
            <a:r>
              <a:rPr lang="en-US" dirty="0"/>
              <a:t>$25,000</a:t>
            </a:r>
          </a:p>
          <a:p>
            <a:pPr marL="457200" indent="-457200">
              <a:buFont typeface="+mj-lt"/>
              <a:buAutoNum type="alphaUcPeriod"/>
            </a:pPr>
            <a:r>
              <a:rPr lang="en-US" dirty="0"/>
              <a:t>$50,000</a:t>
            </a:r>
          </a:p>
          <a:p>
            <a:pPr marL="457200" indent="-457200">
              <a:buFont typeface="+mj-lt"/>
              <a:buAutoNum type="alphaUcPeriod"/>
            </a:pPr>
            <a:r>
              <a:rPr lang="en-US" dirty="0"/>
              <a:t>$100,000</a:t>
            </a:r>
          </a:p>
          <a:p>
            <a:pPr marL="457200" indent="-457200">
              <a:buFont typeface="+mj-lt"/>
              <a:buAutoNum type="alphaUcPeriod"/>
            </a:pPr>
            <a:r>
              <a:rPr lang="en-US" dirty="0"/>
              <a:t>$500,000</a:t>
            </a:r>
          </a:p>
          <a:p>
            <a:endParaRPr lang="en-US" dirty="0"/>
          </a:p>
          <a:p>
            <a:endParaRPr lang="en-US" dirty="0"/>
          </a:p>
        </p:txBody>
      </p:sp>
      <p:sp>
        <p:nvSpPr>
          <p:cNvPr id="6" name="TextBox 5">
            <a:extLst>
              <a:ext uri="{FF2B5EF4-FFF2-40B4-BE49-F238E27FC236}">
                <a16:creationId xmlns:a16="http://schemas.microsoft.com/office/drawing/2014/main" id="{AF959966-A111-4426-959A-58CB398D5B3C}"/>
              </a:ext>
            </a:extLst>
          </p:cNvPr>
          <p:cNvSpPr txBox="1"/>
          <p:nvPr/>
        </p:nvSpPr>
        <p:spPr>
          <a:xfrm>
            <a:off x="424918" y="4953000"/>
            <a:ext cx="6400800" cy="457200"/>
          </a:xfrm>
          <a:prstGeom prst="rect">
            <a:avLst/>
          </a:prstGeom>
          <a:noFill/>
        </p:spPr>
        <p:txBody>
          <a:bodyPr wrap="square" lIns="0" tIns="0" rIns="0" bIns="0" rtlCol="0" anchor="t">
            <a:noAutofit/>
          </a:bodyPr>
          <a:lstStyle/>
          <a:p>
            <a:r>
              <a:rPr lang="en-US" sz="2400" i="1" u="sng" dirty="0">
                <a:solidFill>
                  <a:srgbClr val="FF0000"/>
                </a:solidFill>
              </a:rPr>
              <a:t>HINT: Answer is on page 462…NEW LAW box.</a:t>
            </a:r>
          </a:p>
        </p:txBody>
      </p:sp>
    </p:spTree>
    <p:extLst>
      <p:ext uri="{BB962C8B-B14F-4D97-AF65-F5344CB8AC3E}">
        <p14:creationId xmlns:p14="http://schemas.microsoft.com/office/powerpoint/2010/main" val="1068299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r>
              <a:rPr lang="en-US" dirty="0"/>
              <a:t>Qualified conservation contributions</a:t>
            </a:r>
          </a:p>
          <a:p>
            <a:pPr lvl="2"/>
            <a:r>
              <a:rPr lang="en-US" sz="2400" i="1" dirty="0"/>
              <a:t>Mark A. </a:t>
            </a:r>
            <a:r>
              <a:rPr lang="en-US" sz="2400" i="1" dirty="0" err="1"/>
              <a:t>Rutkoske</a:t>
            </a:r>
            <a:r>
              <a:rPr lang="en-US" sz="2400" i="1" dirty="0"/>
              <a:t>, Sr., et al v. Comm.</a:t>
            </a:r>
            <a:r>
              <a:rPr lang="en-US" sz="2400" dirty="0"/>
              <a:t>, 149 TC No. 6 (2017)</a:t>
            </a:r>
          </a:p>
          <a:p>
            <a:pPr lvl="2"/>
            <a:r>
              <a:rPr lang="en-US" sz="2400" b="1" dirty="0"/>
              <a:t>TC Memo 2017-164 </a:t>
            </a:r>
            <a:r>
              <a:rPr lang="en-US" sz="2400" dirty="0"/>
              <a:t>(</a:t>
            </a:r>
            <a:r>
              <a:rPr lang="en-US" sz="2400" i="1" dirty="0"/>
              <a:t>310 Retail, LLC</a:t>
            </a:r>
            <a:r>
              <a:rPr lang="en-US" sz="2400" dirty="0"/>
              <a:t>)</a:t>
            </a:r>
          </a:p>
          <a:p>
            <a:pPr lvl="2"/>
            <a:r>
              <a:rPr lang="en-US" sz="2400" i="1" dirty="0"/>
              <a:t>Partita Partners, LLC v. U.S.</a:t>
            </a:r>
            <a:r>
              <a:rPr lang="en-US" sz="2400" dirty="0"/>
              <a:t>, 118 AFTR 2d 2016-6243</a:t>
            </a:r>
          </a:p>
          <a:p>
            <a:pPr lvl="2"/>
            <a:r>
              <a:rPr lang="en-US" sz="2400" b="1" dirty="0"/>
              <a:t>TC Memo 2016-1 </a:t>
            </a:r>
            <a:r>
              <a:rPr lang="en-US" sz="2400" dirty="0"/>
              <a:t>(</a:t>
            </a:r>
            <a:r>
              <a:rPr lang="en-US" sz="2400" i="1" dirty="0" err="1"/>
              <a:t>Gemperle</a:t>
            </a:r>
            <a:r>
              <a:rPr lang="en-US" sz="2400" dirty="0"/>
              <a:t>)</a:t>
            </a:r>
          </a:p>
          <a:p>
            <a:pPr lvl="2"/>
            <a:endParaRPr lang="en-US" sz="2400" dirty="0"/>
          </a:p>
          <a:p>
            <a:pPr lvl="2"/>
            <a:r>
              <a:rPr lang="en-US" sz="2400" b="1" dirty="0"/>
              <a:t>Notice 2017-10</a:t>
            </a:r>
          </a:p>
          <a:p>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472</a:t>
            </a:r>
          </a:p>
        </p:txBody>
      </p:sp>
    </p:spTree>
    <p:extLst>
      <p:ext uri="{BB962C8B-B14F-4D97-AF65-F5344CB8AC3E}">
        <p14:creationId xmlns:p14="http://schemas.microsoft.com/office/powerpoint/2010/main" val="148249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337066"/>
            <a:ext cx="7924800" cy="971782"/>
          </a:xfrm>
        </p:spPr>
        <p:txBody>
          <a:bodyPr/>
          <a:lstStyle/>
          <a:p>
            <a:pPr algn="ctr" defTabSz="912813"/>
            <a:r>
              <a:rPr lang="en-US" altLang="en-US" sz="4400" b="1" dirty="0"/>
              <a:t>TIGTA Report</a:t>
            </a:r>
            <a:br>
              <a:rPr lang="en-US" altLang="en-US" sz="4400" b="1" dirty="0"/>
            </a:br>
            <a:r>
              <a:rPr lang="en-US" altLang="en-US" b="1" dirty="0"/>
              <a:t>8/6/2009 – Reference # 2009-40-112</a:t>
            </a:r>
            <a:endParaRPr lang="en-US" altLang="en-US" b="1" i="1" dirty="0"/>
          </a:p>
        </p:txBody>
      </p:sp>
      <p:sp>
        <p:nvSpPr>
          <p:cNvPr id="2" name="Content Placeholder 1"/>
          <p:cNvSpPr>
            <a:spLocks noGrp="1"/>
          </p:cNvSpPr>
          <p:nvPr>
            <p:ph idx="1"/>
          </p:nvPr>
        </p:nvSpPr>
        <p:spPr>
          <a:xfrm>
            <a:off x="990600" y="2743200"/>
            <a:ext cx="7473950" cy="1783086"/>
          </a:xfrm>
        </p:spPr>
        <p:txBody>
          <a:bodyPr/>
          <a:lstStyle/>
          <a:p>
            <a:pPr marL="0" indent="0" algn="ctr">
              <a:lnSpc>
                <a:spcPct val="90000"/>
              </a:lnSpc>
              <a:buNone/>
              <a:defRPr/>
            </a:pPr>
            <a:r>
              <a:rPr lang="en-US" sz="3200" i="1" dirty="0">
                <a:solidFill>
                  <a:srgbClr val="060606"/>
                </a:solidFill>
                <a:ea typeface="ＭＳ Ｐゴシック" charset="-128"/>
              </a:rPr>
              <a:t>Mortgage Interest Data Could Be Used to Pursue More </a:t>
            </a:r>
            <a:r>
              <a:rPr lang="en-US" sz="3200" i="1" dirty="0" err="1">
                <a:solidFill>
                  <a:srgbClr val="060606"/>
                </a:solidFill>
                <a:ea typeface="ＭＳ Ｐゴシック" charset="-128"/>
              </a:rPr>
              <a:t>Nonfilers</a:t>
            </a:r>
            <a:r>
              <a:rPr lang="en-US" sz="3200" i="1" dirty="0">
                <a:solidFill>
                  <a:srgbClr val="060606"/>
                </a:solidFill>
                <a:ea typeface="ＭＳ Ｐゴシック" charset="-128"/>
              </a:rPr>
              <a:t> and </a:t>
            </a:r>
            <a:r>
              <a:rPr lang="en-US" sz="3200" i="1" dirty="0" err="1">
                <a:solidFill>
                  <a:srgbClr val="060606"/>
                </a:solidFill>
                <a:ea typeface="ＭＳ Ｐゴシック" charset="-128"/>
              </a:rPr>
              <a:t>Underreporters</a:t>
            </a:r>
            <a:endParaRPr lang="en-US" sz="3200" i="1" dirty="0">
              <a:solidFill>
                <a:srgbClr val="060606"/>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3B5B958-729C-493B-B8B8-C528013D4FC9}"/>
              </a:ext>
            </a:extLst>
          </p:cNvPr>
          <p:cNvSpPr/>
          <p:nvPr/>
        </p:nvSpPr>
        <p:spPr>
          <a:xfrm>
            <a:off x="3657600" y="6324600"/>
            <a:ext cx="1377300" cy="369332"/>
          </a:xfrm>
          <a:prstGeom prst="rect">
            <a:avLst/>
          </a:prstGeom>
        </p:spPr>
        <p:txBody>
          <a:bodyPr wrap="none">
            <a:spAutoFit/>
          </a:bodyPr>
          <a:lstStyle/>
          <a:p>
            <a:r>
              <a:rPr lang="en-US" altLang="en-US" b="1" dirty="0">
                <a:solidFill>
                  <a:srgbClr val="FF8000"/>
                </a:solidFill>
              </a:rPr>
              <a:t>Chapter 32</a:t>
            </a:r>
            <a:endParaRPr lang="en-US" dirty="0">
              <a:solidFill>
                <a:srgbClr val="FF8000"/>
              </a:solidFill>
            </a:endParaRPr>
          </a:p>
        </p:txBody>
      </p:sp>
    </p:spTree>
    <p:extLst>
      <p:ext uri="{BB962C8B-B14F-4D97-AF65-F5344CB8AC3E}">
        <p14:creationId xmlns:p14="http://schemas.microsoft.com/office/powerpoint/2010/main" val="552558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337066"/>
            <a:ext cx="7924800" cy="971782"/>
          </a:xfrm>
        </p:spPr>
        <p:txBody>
          <a:bodyPr/>
          <a:lstStyle/>
          <a:p>
            <a:pPr algn="ctr" defTabSz="912813"/>
            <a:r>
              <a:rPr lang="en-US" altLang="en-US" sz="4400" b="1" dirty="0"/>
              <a:t>TIGTA Report</a:t>
            </a:r>
            <a:br>
              <a:rPr lang="en-US" altLang="en-US" sz="4400" b="1" dirty="0"/>
            </a:br>
            <a:r>
              <a:rPr lang="en-US" altLang="en-US" b="1" dirty="0"/>
              <a:t>8/6/2009 – Reference # 2009-40-112</a:t>
            </a:r>
            <a:endParaRPr lang="en-US" altLang="en-US" b="1" i="1" dirty="0"/>
          </a:p>
        </p:txBody>
      </p:sp>
      <p:sp>
        <p:nvSpPr>
          <p:cNvPr id="2" name="Content Placeholder 1"/>
          <p:cNvSpPr>
            <a:spLocks noGrp="1"/>
          </p:cNvSpPr>
          <p:nvPr>
            <p:ph idx="1"/>
          </p:nvPr>
        </p:nvSpPr>
        <p:spPr>
          <a:xfrm>
            <a:off x="990600" y="1828800"/>
            <a:ext cx="7473950" cy="3962400"/>
          </a:xfrm>
        </p:spPr>
        <p:txBody>
          <a:bodyPr/>
          <a:lstStyle/>
          <a:p>
            <a:pPr marL="0" indent="0">
              <a:lnSpc>
                <a:spcPct val="90000"/>
              </a:lnSpc>
              <a:buNone/>
              <a:defRPr/>
            </a:pPr>
            <a:r>
              <a:rPr lang="en-US" sz="2800" i="1" dirty="0">
                <a:solidFill>
                  <a:srgbClr val="060606"/>
                </a:solidFill>
                <a:ea typeface="ＭＳ Ｐゴシック" charset="-128"/>
              </a:rPr>
              <a:t>“…a large number of individuals are paying a significant amount of mortgage interest and either are not filing tax returns or are filing tax returns reporting income that is not sufficient to cover their mortgage obligations and basic living expenses. The considerable difference between income and expenditures on these returns raises serious questions about whether additional income should have been reported.”</a:t>
            </a:r>
            <a:endParaRPr lang="en-US" sz="2800" i="1" dirty="0">
              <a:solidFill>
                <a:srgbClr val="060606"/>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640204E-235E-4447-9F5F-7A0A6B24A544}"/>
              </a:ext>
            </a:extLst>
          </p:cNvPr>
          <p:cNvSpPr/>
          <p:nvPr/>
        </p:nvSpPr>
        <p:spPr>
          <a:xfrm>
            <a:off x="3657600" y="6324600"/>
            <a:ext cx="1377300" cy="369332"/>
          </a:xfrm>
          <a:prstGeom prst="rect">
            <a:avLst/>
          </a:prstGeom>
        </p:spPr>
        <p:txBody>
          <a:bodyPr wrap="none">
            <a:spAutoFit/>
          </a:bodyPr>
          <a:lstStyle/>
          <a:p>
            <a:r>
              <a:rPr lang="en-US" altLang="en-US" b="1" dirty="0">
                <a:solidFill>
                  <a:srgbClr val="FF8000"/>
                </a:solidFill>
              </a:rPr>
              <a:t>Chapter 32</a:t>
            </a:r>
            <a:endParaRPr lang="en-US" dirty="0">
              <a:solidFill>
                <a:srgbClr val="FF8000"/>
              </a:solidFill>
            </a:endParaRPr>
          </a:p>
        </p:txBody>
      </p:sp>
    </p:spTree>
    <p:extLst>
      <p:ext uri="{BB962C8B-B14F-4D97-AF65-F5344CB8AC3E}">
        <p14:creationId xmlns:p14="http://schemas.microsoft.com/office/powerpoint/2010/main" val="2262860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337066"/>
            <a:ext cx="7924800" cy="971782"/>
          </a:xfrm>
        </p:spPr>
        <p:txBody>
          <a:bodyPr/>
          <a:lstStyle/>
          <a:p>
            <a:pPr algn="ctr" defTabSz="912813"/>
            <a:r>
              <a:rPr lang="en-US" altLang="en-US" sz="4400" b="1" dirty="0"/>
              <a:t>TIGTA Report</a:t>
            </a:r>
            <a:br>
              <a:rPr lang="en-US" altLang="en-US" sz="4400" b="1" dirty="0"/>
            </a:br>
            <a:r>
              <a:rPr lang="en-US" altLang="en-US" b="1" dirty="0"/>
              <a:t>8/6/2009 – Reference # 2009-40-112</a:t>
            </a:r>
            <a:endParaRPr lang="en-US" altLang="en-US" b="1" i="1" dirty="0"/>
          </a:p>
        </p:txBody>
      </p:sp>
      <p:sp>
        <p:nvSpPr>
          <p:cNvPr id="2" name="Content Placeholder 1"/>
          <p:cNvSpPr>
            <a:spLocks noGrp="1"/>
          </p:cNvSpPr>
          <p:nvPr>
            <p:ph idx="1"/>
          </p:nvPr>
        </p:nvSpPr>
        <p:spPr>
          <a:xfrm>
            <a:off x="990600" y="1828800"/>
            <a:ext cx="7473950" cy="4419600"/>
          </a:xfrm>
        </p:spPr>
        <p:txBody>
          <a:bodyPr/>
          <a:lstStyle/>
          <a:p>
            <a:pPr marL="0" indent="0" algn="ctr">
              <a:lnSpc>
                <a:spcPct val="90000"/>
              </a:lnSpc>
              <a:buNone/>
              <a:defRPr/>
            </a:pPr>
            <a:r>
              <a:rPr lang="en-US" sz="4400" i="1" u="sng" dirty="0">
                <a:solidFill>
                  <a:srgbClr val="060606"/>
                </a:solidFill>
                <a:latin typeface="Times New Roman" panose="02020603050405020304" pitchFamily="18" charset="0"/>
                <a:ea typeface="ＭＳ Ｐゴシック" charset="-128"/>
                <a:cs typeface="Times New Roman" panose="02020603050405020304" pitchFamily="18" charset="0"/>
              </a:rPr>
              <a:t>Overall, TIGTA estimated….</a:t>
            </a:r>
          </a:p>
          <a:p>
            <a:pPr marL="803275" indent="-284163">
              <a:lnSpc>
                <a:spcPct val="90000"/>
              </a:lnSpc>
              <a:buClrTx/>
              <a:buFont typeface="Arial" panose="020B0604020202020204" pitchFamily="34" charset="0"/>
              <a:buChar char="•"/>
              <a:defRPr/>
            </a:pPr>
            <a:r>
              <a:rPr lang="en-US" sz="4400" i="1" dirty="0">
                <a:solidFill>
                  <a:srgbClr val="060606"/>
                </a:solidFill>
                <a:latin typeface="Times New Roman" panose="02020603050405020304" pitchFamily="18" charset="0"/>
                <a:ea typeface="ＭＳ Ｐゴシック" charset="-128"/>
                <a:cs typeface="Times New Roman" panose="02020603050405020304" pitchFamily="18" charset="0"/>
              </a:rPr>
              <a:t>Non-filers….</a:t>
            </a:r>
            <a:r>
              <a:rPr lang="en-US" sz="4400" i="1" dirty="0">
                <a:solidFill>
                  <a:srgbClr val="060606"/>
                </a:solidFill>
                <a:highlight>
                  <a:srgbClr val="FFFF00"/>
                </a:highlight>
                <a:latin typeface="Times New Roman" panose="02020603050405020304" pitchFamily="18" charset="0"/>
                <a:ea typeface="ＭＳ Ｐゴシック" charset="-128"/>
                <a:cs typeface="Times New Roman" panose="02020603050405020304" pitchFamily="18" charset="0"/>
              </a:rPr>
              <a:t>220k non-filers may owe $625 million.</a:t>
            </a:r>
          </a:p>
          <a:p>
            <a:pPr marL="803275" indent="-284163">
              <a:lnSpc>
                <a:spcPct val="90000"/>
              </a:lnSpc>
              <a:buClrTx/>
              <a:buFont typeface="Arial" panose="020B0604020202020204" pitchFamily="34" charset="0"/>
              <a:buChar char="•"/>
              <a:defRPr/>
            </a:pPr>
            <a:r>
              <a:rPr lang="en-US" sz="4400" i="1" dirty="0">
                <a:solidFill>
                  <a:srgbClr val="060606"/>
                </a:solidFill>
                <a:latin typeface="Times New Roman" panose="02020603050405020304" pitchFamily="18" charset="0"/>
                <a:ea typeface="ＭＳ Ｐゴシック" charset="-128"/>
                <a:cs typeface="Times New Roman" panose="02020603050405020304" pitchFamily="18" charset="0"/>
              </a:rPr>
              <a:t>Filers…</a:t>
            </a:r>
            <a:r>
              <a:rPr lang="en-US" sz="4400" i="1" dirty="0">
                <a:solidFill>
                  <a:srgbClr val="060606"/>
                </a:solidFill>
                <a:highlight>
                  <a:srgbClr val="FFFF00"/>
                </a:highlight>
                <a:latin typeface="Times New Roman" panose="02020603050405020304" pitchFamily="18" charset="0"/>
                <a:ea typeface="ＭＳ Ｐゴシック" charset="-128"/>
                <a:cs typeface="Times New Roman" panose="02020603050405020304" pitchFamily="18" charset="0"/>
              </a:rPr>
              <a:t>91k filers may owe $801 million (underreported income)</a:t>
            </a:r>
            <a:endParaRPr lang="en-US" sz="4400" i="1" dirty="0">
              <a:solidFill>
                <a:srgbClr val="060606"/>
              </a:solidFill>
              <a:highlight>
                <a:srgbClr val="FFFF00"/>
              </a:highligh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D7921E03-909C-46E4-B7F9-5E8867D9CBF1}"/>
              </a:ext>
            </a:extLst>
          </p:cNvPr>
          <p:cNvSpPr/>
          <p:nvPr/>
        </p:nvSpPr>
        <p:spPr>
          <a:xfrm>
            <a:off x="3657600" y="6324600"/>
            <a:ext cx="1377300" cy="369332"/>
          </a:xfrm>
          <a:prstGeom prst="rect">
            <a:avLst/>
          </a:prstGeom>
        </p:spPr>
        <p:txBody>
          <a:bodyPr wrap="none">
            <a:spAutoFit/>
          </a:bodyPr>
          <a:lstStyle/>
          <a:p>
            <a:r>
              <a:rPr lang="en-US" altLang="en-US" b="1" dirty="0">
                <a:solidFill>
                  <a:srgbClr val="FF8000"/>
                </a:solidFill>
              </a:rPr>
              <a:t>Chapter 32</a:t>
            </a:r>
            <a:endParaRPr lang="en-US" dirty="0">
              <a:solidFill>
                <a:srgbClr val="FF8000"/>
              </a:solidFill>
            </a:endParaRPr>
          </a:p>
        </p:txBody>
      </p:sp>
    </p:spTree>
    <p:extLst>
      <p:ext uri="{BB962C8B-B14F-4D97-AF65-F5344CB8AC3E}">
        <p14:creationId xmlns:p14="http://schemas.microsoft.com/office/powerpoint/2010/main" val="3691053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337066"/>
            <a:ext cx="7924800" cy="971782"/>
          </a:xfrm>
        </p:spPr>
        <p:txBody>
          <a:bodyPr/>
          <a:lstStyle/>
          <a:p>
            <a:pPr algn="ctr" defTabSz="912813"/>
            <a:r>
              <a:rPr lang="en-US" altLang="en-US" sz="4400" b="1" dirty="0"/>
              <a:t>Itemized Deductions</a:t>
            </a:r>
            <a:br>
              <a:rPr lang="en-US" altLang="en-US" sz="4400" b="1" dirty="0"/>
            </a:br>
            <a:r>
              <a:rPr lang="en-US" altLang="en-US" sz="3600" b="1" i="1" u="sng" dirty="0">
                <a:latin typeface="Times New Roman" panose="02020603050405020304" pitchFamily="18" charset="0"/>
                <a:cs typeface="Times New Roman" panose="02020603050405020304" pitchFamily="18" charset="0"/>
              </a:rPr>
              <a:t>Interest Allocation</a:t>
            </a:r>
          </a:p>
        </p:txBody>
      </p:sp>
      <p:sp>
        <p:nvSpPr>
          <p:cNvPr id="2" name="Content Placeholder 1"/>
          <p:cNvSpPr>
            <a:spLocks noGrp="1"/>
          </p:cNvSpPr>
          <p:nvPr>
            <p:ph idx="1"/>
          </p:nvPr>
        </p:nvSpPr>
        <p:spPr>
          <a:xfrm>
            <a:off x="1143000" y="1752600"/>
            <a:ext cx="7239000" cy="4038600"/>
          </a:xfrm>
        </p:spPr>
        <p:txBody>
          <a:bodyPr/>
          <a:lstStyle/>
          <a:p>
            <a:pPr marL="0" indent="0" algn="ctr">
              <a:lnSpc>
                <a:spcPct val="90000"/>
              </a:lnSpc>
              <a:buNone/>
              <a:defRPr/>
            </a:pPr>
            <a:r>
              <a:rPr lang="en-US" sz="4400" i="1" u="sng" dirty="0">
                <a:solidFill>
                  <a:srgbClr val="060606"/>
                </a:solidFill>
                <a:latin typeface="Times New Roman" panose="02020603050405020304" pitchFamily="18" charset="0"/>
                <a:ea typeface="ＭＳ Ｐゴシック" charset="-128"/>
                <a:cs typeface="Times New Roman" panose="02020603050405020304" pitchFamily="18" charset="0"/>
              </a:rPr>
              <a:t>Something our clients will never understand….</a:t>
            </a:r>
          </a:p>
          <a:p>
            <a:pPr marL="0" indent="0" algn="just">
              <a:lnSpc>
                <a:spcPct val="90000"/>
              </a:lnSpc>
              <a:buNone/>
              <a:defRPr/>
            </a:pPr>
            <a:r>
              <a:rPr lang="en-US" sz="4400" i="1" dirty="0">
                <a:solidFill>
                  <a:srgbClr val="060606"/>
                </a:solidFill>
                <a:latin typeface="Times New Roman" panose="02020603050405020304" pitchFamily="18" charset="0"/>
                <a:ea typeface="ＭＳ Ｐゴシック" charset="-128"/>
                <a:cs typeface="Times New Roman" panose="02020603050405020304" pitchFamily="18" charset="0"/>
              </a:rPr>
              <a:t>It is the </a:t>
            </a:r>
            <a:r>
              <a:rPr lang="en-US" sz="4400" b="1" i="1" u="sng" dirty="0">
                <a:solidFill>
                  <a:srgbClr val="FF0000"/>
                </a:solidFill>
                <a:latin typeface="Times New Roman" panose="02020603050405020304" pitchFamily="18" charset="0"/>
                <a:ea typeface="ＭＳ Ｐゴシック" charset="-128"/>
                <a:cs typeface="Times New Roman" panose="02020603050405020304" pitchFamily="18" charset="0"/>
              </a:rPr>
              <a:t>USE</a:t>
            </a:r>
            <a:r>
              <a:rPr lang="en-US" sz="4400" i="1" dirty="0">
                <a:solidFill>
                  <a:srgbClr val="060606"/>
                </a:solidFill>
                <a:latin typeface="Times New Roman" panose="02020603050405020304" pitchFamily="18" charset="0"/>
                <a:ea typeface="ＭＳ Ｐゴシック" charset="-128"/>
                <a:cs typeface="Times New Roman" panose="02020603050405020304" pitchFamily="18" charset="0"/>
              </a:rPr>
              <a:t> of the proceeds that determines IF the interest is deductible and WHERE it is deductible.</a:t>
            </a:r>
            <a:endParaRPr lang="en-US" sz="4400" i="1" dirty="0">
              <a:solidFill>
                <a:srgbClr val="060606"/>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BCD36B6-4CAD-4F2D-9DC1-3492A6235F88}"/>
              </a:ext>
            </a:extLst>
          </p:cNvPr>
          <p:cNvSpPr/>
          <p:nvPr/>
        </p:nvSpPr>
        <p:spPr>
          <a:xfrm>
            <a:off x="3657600" y="6324600"/>
            <a:ext cx="1377300" cy="369332"/>
          </a:xfrm>
          <a:prstGeom prst="rect">
            <a:avLst/>
          </a:prstGeom>
        </p:spPr>
        <p:txBody>
          <a:bodyPr wrap="none">
            <a:spAutoFit/>
          </a:bodyPr>
          <a:lstStyle/>
          <a:p>
            <a:r>
              <a:rPr lang="en-US" altLang="en-US" b="1" dirty="0">
                <a:solidFill>
                  <a:srgbClr val="FF8000"/>
                </a:solidFill>
              </a:rPr>
              <a:t>Chapter 32</a:t>
            </a:r>
            <a:endParaRPr lang="en-US" dirty="0">
              <a:solidFill>
                <a:srgbClr val="FF8000"/>
              </a:solidFill>
            </a:endParaRPr>
          </a:p>
        </p:txBody>
      </p:sp>
      <p:sp>
        <p:nvSpPr>
          <p:cNvPr id="5" name="TextBox 4">
            <a:extLst>
              <a:ext uri="{FF2B5EF4-FFF2-40B4-BE49-F238E27FC236}">
                <a16:creationId xmlns:a16="http://schemas.microsoft.com/office/drawing/2014/main" id="{C87A718F-AD06-43FD-BBA9-610EB3109C55}"/>
              </a:ext>
            </a:extLst>
          </p:cNvPr>
          <p:cNvSpPr txBox="1"/>
          <p:nvPr/>
        </p:nvSpPr>
        <p:spPr>
          <a:xfrm>
            <a:off x="832338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8000"/>
                </a:solidFill>
              </a:rPr>
              <a:t>458</a:t>
            </a:r>
            <a:endPar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3311371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3</a:t>
            </a:fld>
            <a:endParaRPr lang="en-US" dirty="0"/>
          </a:p>
        </p:txBody>
      </p:sp>
      <p:sp>
        <p:nvSpPr>
          <p:cNvPr id="6" name="Content Placeholder 2">
            <a:extLst>
              <a:ext uri="{FF2B5EF4-FFF2-40B4-BE49-F238E27FC236}">
                <a16:creationId xmlns:a16="http://schemas.microsoft.com/office/drawing/2014/main" id="{CB2CCD11-E7EA-4188-9E38-5A6C73815749}"/>
              </a:ext>
            </a:extLst>
          </p:cNvPr>
          <p:cNvSpPr txBox="1">
            <a:spLocks/>
          </p:cNvSpPr>
          <p:nvPr/>
        </p:nvSpPr>
        <p:spPr>
          <a:xfrm>
            <a:off x="649432" y="1542193"/>
            <a:ext cx="7954241" cy="44014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02444" indent="-457200" algn="just" defTabSz="813197">
              <a:spcAft>
                <a:spcPts val="900"/>
              </a:spcAft>
              <a:buFont typeface="Arial" panose="020B0604020202020204" pitchFamily="34" charset="0"/>
              <a:buChar char="•"/>
            </a:pPr>
            <a:r>
              <a:rPr lang="en-US" sz="2800" dirty="0">
                <a:solidFill>
                  <a:srgbClr val="060606"/>
                </a:solidFill>
                <a:latin typeface="Arial" panose="020B0604020202020204" pitchFamily="34" charset="0"/>
                <a:cs typeface="Arial" panose="020B0604020202020204" pitchFamily="34" charset="0"/>
              </a:rPr>
              <a:t>Standard deduction increased</a:t>
            </a:r>
          </a:p>
          <a:p>
            <a:pPr marL="502444" indent="-457200" algn="just" defTabSz="813197">
              <a:spcAft>
                <a:spcPts val="900"/>
              </a:spcAft>
              <a:buFont typeface="Arial" panose="020B0604020202020204" pitchFamily="34" charset="0"/>
              <a:buChar char="•"/>
            </a:pPr>
            <a:r>
              <a:rPr lang="en-US" sz="2800" dirty="0">
                <a:solidFill>
                  <a:srgbClr val="060606"/>
                </a:solidFill>
                <a:latin typeface="Arial" panose="020B0604020202020204" pitchFamily="34" charset="0"/>
                <a:cs typeface="Arial" panose="020B0604020202020204" pitchFamily="34" charset="0"/>
              </a:rPr>
              <a:t>Personal exemptions deduction repealed</a:t>
            </a:r>
          </a:p>
          <a:p>
            <a:pPr marL="502444" indent="-457200" algn="just" defTabSz="813197">
              <a:spcAft>
                <a:spcPts val="900"/>
              </a:spcAft>
              <a:buFont typeface="Arial" panose="020B0604020202020204" pitchFamily="34" charset="0"/>
              <a:buChar char="•"/>
            </a:pPr>
            <a:r>
              <a:rPr lang="en-US" sz="2800" dirty="0">
                <a:solidFill>
                  <a:srgbClr val="060606"/>
                </a:solidFill>
              </a:rPr>
              <a:t>The overall limitation on itemized deductions is repealed….the PEASE limitation.</a:t>
            </a:r>
          </a:p>
          <a:p>
            <a:pPr marL="502444" indent="-457200" algn="just" defTabSz="813197">
              <a:spcAft>
                <a:spcPts val="900"/>
              </a:spcAft>
              <a:buFont typeface="Arial" panose="020B0604020202020204" pitchFamily="34" charset="0"/>
              <a:buChar char="•"/>
            </a:pPr>
            <a:r>
              <a:rPr lang="en-US" sz="2800" dirty="0">
                <a:solidFill>
                  <a:srgbClr val="060606"/>
                </a:solidFill>
              </a:rPr>
              <a:t>SALT….State and Local Taxes. Now limited to $10,000 but can use for any of the items.</a:t>
            </a:r>
          </a:p>
          <a:p>
            <a:pPr marL="45244" defTabSz="813197">
              <a:spcAft>
                <a:spcPts val="900"/>
              </a:spcAft>
            </a:pPr>
            <a:r>
              <a:rPr lang="en-US" sz="2800" b="1" i="1" u="sng" dirty="0">
                <a:solidFill>
                  <a:srgbClr val="FF0000"/>
                </a:solidFill>
              </a:rPr>
              <a:t>BIG NIGHTMARE REGARDING THE PREPAYMENT OF TAXES!!!!!!</a:t>
            </a:r>
          </a:p>
        </p:txBody>
      </p:sp>
      <p:sp>
        <p:nvSpPr>
          <p:cNvPr id="5" name="TextBox 4">
            <a:extLst>
              <a:ext uri="{FF2B5EF4-FFF2-40B4-BE49-F238E27FC236}">
                <a16:creationId xmlns:a16="http://schemas.microsoft.com/office/drawing/2014/main" id="{5ACC177E-F172-4A36-A7A4-11970E0EB8C7}"/>
              </a:ext>
            </a:extLst>
          </p:cNvPr>
          <p:cNvSpPr txBox="1"/>
          <p:nvPr/>
        </p:nvSpPr>
        <p:spPr>
          <a:xfrm>
            <a:off x="628650" y="745293"/>
            <a:ext cx="7886700" cy="461665"/>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400" b="1" dirty="0">
                <a:solidFill>
                  <a:srgbClr val="060606"/>
                </a:solidFill>
                <a:latin typeface="Arial" panose="020B0604020202020204" pitchFamily="34" charset="0"/>
                <a:cs typeface="Arial" panose="020B0604020202020204" pitchFamily="34" charset="0"/>
              </a:rPr>
              <a:t>Itemized Deductions </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Tree>
    <p:extLst>
      <p:ext uri="{BB962C8B-B14F-4D97-AF65-F5344CB8AC3E}">
        <p14:creationId xmlns:p14="http://schemas.microsoft.com/office/powerpoint/2010/main" val="2476495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337066"/>
            <a:ext cx="7924800" cy="971782"/>
          </a:xfrm>
        </p:spPr>
        <p:txBody>
          <a:bodyPr/>
          <a:lstStyle/>
          <a:p>
            <a:pPr algn="ctr" defTabSz="912813"/>
            <a:r>
              <a:rPr lang="en-US" altLang="en-US" sz="4400" b="1" dirty="0"/>
              <a:t>Itemized Deductions</a:t>
            </a:r>
            <a:br>
              <a:rPr lang="en-US" altLang="en-US" sz="4400" b="1" dirty="0"/>
            </a:br>
            <a:r>
              <a:rPr lang="en-US" altLang="en-US" sz="3600" b="1" i="1" u="sng" dirty="0">
                <a:latin typeface="Times New Roman" panose="02020603050405020304" pitchFamily="18" charset="0"/>
                <a:cs typeface="Times New Roman" panose="02020603050405020304" pitchFamily="18" charset="0"/>
              </a:rPr>
              <a:t>Interest Allocation</a:t>
            </a:r>
          </a:p>
        </p:txBody>
      </p:sp>
      <p:sp>
        <p:nvSpPr>
          <p:cNvPr id="2" name="Content Placeholder 1"/>
          <p:cNvSpPr>
            <a:spLocks noGrp="1"/>
          </p:cNvSpPr>
          <p:nvPr>
            <p:ph idx="1"/>
          </p:nvPr>
        </p:nvSpPr>
        <p:spPr>
          <a:xfrm>
            <a:off x="945690" y="2438400"/>
            <a:ext cx="7391400" cy="1600200"/>
          </a:xfrm>
        </p:spPr>
        <p:txBody>
          <a:bodyPr/>
          <a:lstStyle/>
          <a:p>
            <a:pPr marL="0" indent="0" algn="ctr">
              <a:lnSpc>
                <a:spcPct val="90000"/>
              </a:lnSpc>
              <a:buNone/>
              <a:defRPr/>
            </a:pPr>
            <a:r>
              <a:rPr lang="en-US" sz="3200" i="1" u="sng" dirty="0">
                <a:solidFill>
                  <a:srgbClr val="060606"/>
                </a:solidFill>
                <a:latin typeface="Times New Roman" panose="02020603050405020304" pitchFamily="18" charset="0"/>
                <a:ea typeface="ＭＳ Ｐゴシック" charset="-128"/>
                <a:cs typeface="Times New Roman" panose="02020603050405020304" pitchFamily="18" charset="0"/>
              </a:rPr>
              <a:t>Let’s look at the general rules (quickly) on pages 459 and 460. Then I am going to ask you a STRANGE question!!</a:t>
            </a:r>
          </a:p>
        </p:txBody>
      </p:sp>
      <p:sp>
        <p:nvSpPr>
          <p:cNvPr id="4" name="Rectangle 3">
            <a:extLst>
              <a:ext uri="{FF2B5EF4-FFF2-40B4-BE49-F238E27FC236}">
                <a16:creationId xmlns:a16="http://schemas.microsoft.com/office/drawing/2014/main" id="{7BCD36B6-4CAD-4F2D-9DC1-3492A6235F88}"/>
              </a:ext>
            </a:extLst>
          </p:cNvPr>
          <p:cNvSpPr/>
          <p:nvPr/>
        </p:nvSpPr>
        <p:spPr>
          <a:xfrm>
            <a:off x="3657600" y="6324600"/>
            <a:ext cx="1377300" cy="369332"/>
          </a:xfrm>
          <a:prstGeom prst="rect">
            <a:avLst/>
          </a:prstGeom>
        </p:spPr>
        <p:txBody>
          <a:bodyPr wrap="none">
            <a:spAutoFit/>
          </a:bodyPr>
          <a:lstStyle/>
          <a:p>
            <a:r>
              <a:rPr lang="en-US" altLang="en-US" b="1" dirty="0">
                <a:solidFill>
                  <a:srgbClr val="FF8000"/>
                </a:solidFill>
              </a:rPr>
              <a:t>Chapter 32</a:t>
            </a:r>
            <a:endParaRPr lang="en-US" dirty="0">
              <a:solidFill>
                <a:srgbClr val="FF8000"/>
              </a:solidFill>
            </a:endParaRPr>
          </a:p>
        </p:txBody>
      </p:sp>
      <p:sp>
        <p:nvSpPr>
          <p:cNvPr id="5" name="TextBox 4">
            <a:extLst>
              <a:ext uri="{FF2B5EF4-FFF2-40B4-BE49-F238E27FC236}">
                <a16:creationId xmlns:a16="http://schemas.microsoft.com/office/drawing/2014/main" id="{C87A718F-AD06-43FD-BBA9-610EB3109C55}"/>
              </a:ext>
            </a:extLst>
          </p:cNvPr>
          <p:cNvSpPr txBox="1"/>
          <p:nvPr/>
        </p:nvSpPr>
        <p:spPr>
          <a:xfrm>
            <a:off x="832338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8000"/>
                </a:solidFill>
              </a:rPr>
              <a:t>459</a:t>
            </a:r>
            <a:endPar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3133162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337066"/>
            <a:ext cx="7924800" cy="971782"/>
          </a:xfrm>
        </p:spPr>
        <p:txBody>
          <a:bodyPr/>
          <a:lstStyle/>
          <a:p>
            <a:pPr algn="ctr" defTabSz="912813"/>
            <a:r>
              <a:rPr lang="en-US" altLang="en-US" sz="4400" b="1" dirty="0"/>
              <a:t>Itemized Deductions</a:t>
            </a:r>
            <a:br>
              <a:rPr lang="en-US" altLang="en-US" sz="4400" b="1" dirty="0"/>
            </a:br>
            <a:r>
              <a:rPr lang="en-US" altLang="en-US" sz="3600" b="1" i="1" u="sng" dirty="0">
                <a:latin typeface="Times New Roman" panose="02020603050405020304" pitchFamily="18" charset="0"/>
                <a:cs typeface="Times New Roman" panose="02020603050405020304" pitchFamily="18" charset="0"/>
              </a:rPr>
              <a:t>Interest Allocation</a:t>
            </a:r>
          </a:p>
        </p:txBody>
      </p:sp>
      <p:sp>
        <p:nvSpPr>
          <p:cNvPr id="2" name="Content Placeholder 1"/>
          <p:cNvSpPr>
            <a:spLocks noGrp="1"/>
          </p:cNvSpPr>
          <p:nvPr>
            <p:ph idx="1"/>
          </p:nvPr>
        </p:nvSpPr>
        <p:spPr>
          <a:xfrm>
            <a:off x="480558" y="1889949"/>
            <a:ext cx="8305800" cy="1600200"/>
          </a:xfrm>
        </p:spPr>
        <p:txBody>
          <a:bodyPr/>
          <a:lstStyle/>
          <a:p>
            <a:pPr marL="0" indent="0" algn="ctr">
              <a:lnSpc>
                <a:spcPct val="90000"/>
              </a:lnSpc>
              <a:buNone/>
              <a:defRPr/>
            </a:pPr>
            <a:r>
              <a:rPr lang="en-US" sz="3200" i="1" u="sng" dirty="0">
                <a:solidFill>
                  <a:srgbClr val="060606"/>
                </a:solidFill>
                <a:latin typeface="Times New Roman" panose="02020603050405020304" pitchFamily="18" charset="0"/>
                <a:ea typeface="ＭＳ Ｐゴシック" charset="-128"/>
                <a:cs typeface="Times New Roman" panose="02020603050405020304" pitchFamily="18" charset="0"/>
              </a:rPr>
              <a:t>Buried within item B. on page 459, is a deep and mysterious truth that will allow Mike to finance the purchase a brand new motorcycle…</a:t>
            </a:r>
          </a:p>
        </p:txBody>
      </p:sp>
      <p:sp>
        <p:nvSpPr>
          <p:cNvPr id="4" name="Rectangle 3">
            <a:extLst>
              <a:ext uri="{FF2B5EF4-FFF2-40B4-BE49-F238E27FC236}">
                <a16:creationId xmlns:a16="http://schemas.microsoft.com/office/drawing/2014/main" id="{7BCD36B6-4CAD-4F2D-9DC1-3492A6235F88}"/>
              </a:ext>
            </a:extLst>
          </p:cNvPr>
          <p:cNvSpPr/>
          <p:nvPr/>
        </p:nvSpPr>
        <p:spPr>
          <a:xfrm>
            <a:off x="3657600" y="6324600"/>
            <a:ext cx="1377300" cy="369332"/>
          </a:xfrm>
          <a:prstGeom prst="rect">
            <a:avLst/>
          </a:prstGeom>
        </p:spPr>
        <p:txBody>
          <a:bodyPr wrap="none">
            <a:spAutoFit/>
          </a:bodyPr>
          <a:lstStyle/>
          <a:p>
            <a:r>
              <a:rPr lang="en-US" altLang="en-US" b="1" dirty="0">
                <a:solidFill>
                  <a:srgbClr val="FF8000"/>
                </a:solidFill>
              </a:rPr>
              <a:t>Chapter 32</a:t>
            </a:r>
            <a:endParaRPr lang="en-US" dirty="0">
              <a:solidFill>
                <a:srgbClr val="FF8000"/>
              </a:solidFill>
            </a:endParaRPr>
          </a:p>
        </p:txBody>
      </p:sp>
      <p:sp>
        <p:nvSpPr>
          <p:cNvPr id="5" name="TextBox 4">
            <a:extLst>
              <a:ext uri="{FF2B5EF4-FFF2-40B4-BE49-F238E27FC236}">
                <a16:creationId xmlns:a16="http://schemas.microsoft.com/office/drawing/2014/main" id="{C87A718F-AD06-43FD-BBA9-610EB3109C55}"/>
              </a:ext>
            </a:extLst>
          </p:cNvPr>
          <p:cNvSpPr txBox="1"/>
          <p:nvPr/>
        </p:nvSpPr>
        <p:spPr>
          <a:xfrm>
            <a:off x="832338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8000"/>
                </a:solidFill>
              </a:rPr>
              <a:t>459</a:t>
            </a:r>
            <a:endPar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endParaRPr>
          </a:p>
        </p:txBody>
      </p:sp>
      <p:pic>
        <p:nvPicPr>
          <p:cNvPr id="6" name="Picture 5">
            <a:extLst>
              <a:ext uri="{FF2B5EF4-FFF2-40B4-BE49-F238E27FC236}">
                <a16:creationId xmlns:a16="http://schemas.microsoft.com/office/drawing/2014/main" id="{4809FEBA-E5B6-4512-B54E-549462E82391}"/>
              </a:ext>
            </a:extLst>
          </p:cNvPr>
          <p:cNvPicPr>
            <a:picLocks noChangeAspect="1"/>
          </p:cNvPicPr>
          <p:nvPr/>
        </p:nvPicPr>
        <p:blipFill>
          <a:blip r:embed="rId2"/>
          <a:stretch>
            <a:fillRect/>
          </a:stretch>
        </p:blipFill>
        <p:spPr>
          <a:xfrm>
            <a:off x="5096358" y="3558971"/>
            <a:ext cx="3836627" cy="2553599"/>
          </a:xfrm>
          <a:prstGeom prst="rect">
            <a:avLst/>
          </a:prstGeom>
        </p:spPr>
      </p:pic>
      <p:sp>
        <p:nvSpPr>
          <p:cNvPr id="7" name="TextBox 6">
            <a:extLst>
              <a:ext uri="{FF2B5EF4-FFF2-40B4-BE49-F238E27FC236}">
                <a16:creationId xmlns:a16="http://schemas.microsoft.com/office/drawing/2014/main" id="{BD0AB881-1C16-433C-8197-439A15F9E798}"/>
              </a:ext>
            </a:extLst>
          </p:cNvPr>
          <p:cNvSpPr txBox="1"/>
          <p:nvPr/>
        </p:nvSpPr>
        <p:spPr>
          <a:xfrm>
            <a:off x="671058" y="3867551"/>
            <a:ext cx="4425300" cy="1588127"/>
          </a:xfrm>
          <a:prstGeom prst="rect">
            <a:avLst/>
          </a:prstGeom>
          <a:noFill/>
        </p:spPr>
        <p:txBody>
          <a:bodyPr wrap="square" rtlCol="0">
            <a:spAutoFit/>
          </a:bodyPr>
          <a:lstStyle/>
          <a:p>
            <a:pPr marL="0" indent="0" algn="ctr">
              <a:lnSpc>
                <a:spcPct val="90000"/>
              </a:lnSpc>
              <a:spcBef>
                <a:spcPts val="3600"/>
              </a:spcBef>
              <a:buNone/>
              <a:defRPr/>
            </a:pPr>
            <a:r>
              <a:rPr lang="en-US" sz="3600" b="1" i="1" u="sng" dirty="0">
                <a:solidFill>
                  <a:srgbClr val="FF0000"/>
                </a:solidFill>
                <a:latin typeface="Times New Roman" panose="02020603050405020304" pitchFamily="18" charset="0"/>
                <a:ea typeface="ＭＳ Ｐゴシック" charset="-128"/>
                <a:cs typeface="Times New Roman" panose="02020603050405020304" pitchFamily="18" charset="0"/>
              </a:rPr>
              <a:t>AND DEDUCT ALL THE INTEREST as a business expense!!!</a:t>
            </a:r>
          </a:p>
        </p:txBody>
      </p:sp>
    </p:spTree>
    <p:extLst>
      <p:ext uri="{BB962C8B-B14F-4D97-AF65-F5344CB8AC3E}">
        <p14:creationId xmlns:p14="http://schemas.microsoft.com/office/powerpoint/2010/main" val="181822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337066"/>
            <a:ext cx="7924800" cy="971782"/>
          </a:xfrm>
        </p:spPr>
        <p:txBody>
          <a:bodyPr/>
          <a:lstStyle/>
          <a:p>
            <a:pPr algn="ctr" defTabSz="912813"/>
            <a:r>
              <a:rPr lang="en-US" altLang="en-US" sz="4400" b="1" dirty="0"/>
              <a:t>Itemized Deductions</a:t>
            </a:r>
            <a:br>
              <a:rPr lang="en-US" altLang="en-US" sz="4400" b="1" dirty="0"/>
            </a:br>
            <a:r>
              <a:rPr lang="en-US" altLang="en-US" sz="3600" b="1" i="1" u="sng" dirty="0">
                <a:latin typeface="Times New Roman" panose="02020603050405020304" pitchFamily="18" charset="0"/>
                <a:cs typeface="Times New Roman" panose="02020603050405020304" pitchFamily="18" charset="0"/>
              </a:rPr>
              <a:t>Charitable Deductions</a:t>
            </a:r>
          </a:p>
        </p:txBody>
      </p:sp>
      <p:sp>
        <p:nvSpPr>
          <p:cNvPr id="2" name="Content Placeholder 1"/>
          <p:cNvSpPr>
            <a:spLocks noGrp="1"/>
          </p:cNvSpPr>
          <p:nvPr>
            <p:ph idx="1"/>
          </p:nvPr>
        </p:nvSpPr>
        <p:spPr>
          <a:xfrm>
            <a:off x="1295400" y="2209800"/>
            <a:ext cx="6629400" cy="2377251"/>
          </a:xfrm>
        </p:spPr>
        <p:txBody>
          <a:bodyPr/>
          <a:lstStyle/>
          <a:p>
            <a:pPr marL="0" indent="0" algn="ctr">
              <a:lnSpc>
                <a:spcPct val="90000"/>
              </a:lnSpc>
              <a:buNone/>
              <a:defRPr/>
            </a:pPr>
            <a:r>
              <a:rPr lang="en-US" sz="3200" dirty="0">
                <a:solidFill>
                  <a:srgbClr val="060606"/>
                </a:solidFill>
                <a:latin typeface="Times New Roman" panose="02020603050405020304" pitchFamily="18" charset="0"/>
                <a:ea typeface="ＭＳ Ｐゴシック" charset="-128"/>
                <a:cs typeface="Times New Roman" panose="02020603050405020304" pitchFamily="18" charset="0"/>
              </a:rPr>
              <a:t>BEWARE of the draconian rules regarding noncash contributions exceeding $5,000.</a:t>
            </a:r>
          </a:p>
          <a:p>
            <a:pPr marL="0" indent="0" algn="ctr">
              <a:lnSpc>
                <a:spcPct val="90000"/>
              </a:lnSpc>
              <a:buNone/>
              <a:defRPr/>
            </a:pPr>
            <a:r>
              <a:rPr lang="en-US" sz="3200" dirty="0">
                <a:solidFill>
                  <a:srgbClr val="060606"/>
                </a:solidFill>
                <a:latin typeface="Times New Roman" panose="02020603050405020304" pitchFamily="18" charset="0"/>
                <a:ea typeface="ＭＳ Ｐゴシック" charset="-128"/>
                <a:cs typeface="Times New Roman" panose="02020603050405020304" pitchFamily="18" charset="0"/>
              </a:rPr>
              <a:t>See NEW CASE box on page 465.</a:t>
            </a:r>
          </a:p>
        </p:txBody>
      </p:sp>
      <p:sp>
        <p:nvSpPr>
          <p:cNvPr id="4" name="Rectangle 3">
            <a:extLst>
              <a:ext uri="{FF2B5EF4-FFF2-40B4-BE49-F238E27FC236}">
                <a16:creationId xmlns:a16="http://schemas.microsoft.com/office/drawing/2014/main" id="{7BCD36B6-4CAD-4F2D-9DC1-3492A6235F88}"/>
              </a:ext>
            </a:extLst>
          </p:cNvPr>
          <p:cNvSpPr/>
          <p:nvPr/>
        </p:nvSpPr>
        <p:spPr>
          <a:xfrm>
            <a:off x="3657600" y="6324600"/>
            <a:ext cx="1377300" cy="369332"/>
          </a:xfrm>
          <a:prstGeom prst="rect">
            <a:avLst/>
          </a:prstGeom>
        </p:spPr>
        <p:txBody>
          <a:bodyPr wrap="none">
            <a:spAutoFit/>
          </a:bodyPr>
          <a:lstStyle/>
          <a:p>
            <a:r>
              <a:rPr lang="en-US" altLang="en-US" b="1" dirty="0">
                <a:solidFill>
                  <a:srgbClr val="FF8000"/>
                </a:solidFill>
              </a:rPr>
              <a:t>Chapter 32</a:t>
            </a:r>
            <a:endParaRPr lang="en-US" dirty="0">
              <a:solidFill>
                <a:srgbClr val="FF8000"/>
              </a:solidFill>
            </a:endParaRPr>
          </a:p>
        </p:txBody>
      </p:sp>
      <p:sp>
        <p:nvSpPr>
          <p:cNvPr id="5" name="TextBox 4">
            <a:extLst>
              <a:ext uri="{FF2B5EF4-FFF2-40B4-BE49-F238E27FC236}">
                <a16:creationId xmlns:a16="http://schemas.microsoft.com/office/drawing/2014/main" id="{C87A718F-AD06-43FD-BBA9-610EB3109C55}"/>
              </a:ext>
            </a:extLst>
          </p:cNvPr>
          <p:cNvSpPr txBox="1"/>
          <p:nvPr/>
        </p:nvSpPr>
        <p:spPr>
          <a:xfrm>
            <a:off x="832338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8000"/>
                </a:solidFill>
              </a:rPr>
              <a:t>465</a:t>
            </a:r>
            <a:endPar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119999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337066"/>
            <a:ext cx="7924800" cy="971782"/>
          </a:xfrm>
        </p:spPr>
        <p:txBody>
          <a:bodyPr/>
          <a:lstStyle/>
          <a:p>
            <a:pPr algn="ctr" defTabSz="912813"/>
            <a:r>
              <a:rPr lang="en-US" altLang="en-US" sz="4400" b="1" dirty="0"/>
              <a:t>Itemized Deductions</a:t>
            </a:r>
            <a:br>
              <a:rPr lang="en-US" altLang="en-US" sz="4400" b="1" dirty="0"/>
            </a:br>
            <a:r>
              <a:rPr lang="en-US" altLang="en-US" sz="3600" b="1" i="1" u="sng" dirty="0">
                <a:latin typeface="Times New Roman" panose="02020603050405020304" pitchFamily="18" charset="0"/>
                <a:cs typeface="Times New Roman" panose="02020603050405020304" pitchFamily="18" charset="0"/>
              </a:rPr>
              <a:t>Charitable Deductions</a:t>
            </a:r>
          </a:p>
        </p:txBody>
      </p:sp>
      <p:sp>
        <p:nvSpPr>
          <p:cNvPr id="2" name="Content Placeholder 1"/>
          <p:cNvSpPr>
            <a:spLocks noGrp="1"/>
          </p:cNvSpPr>
          <p:nvPr>
            <p:ph idx="1"/>
          </p:nvPr>
        </p:nvSpPr>
        <p:spPr>
          <a:xfrm>
            <a:off x="914400" y="1981200"/>
            <a:ext cx="7467600" cy="3352800"/>
          </a:xfrm>
        </p:spPr>
        <p:txBody>
          <a:bodyPr/>
          <a:lstStyle/>
          <a:p>
            <a:pPr marL="0" indent="0" algn="ctr">
              <a:lnSpc>
                <a:spcPct val="90000"/>
              </a:lnSpc>
              <a:buNone/>
              <a:defRPr/>
            </a:pPr>
            <a:r>
              <a:rPr lang="en-US" sz="3600" b="1" u="sng" dirty="0">
                <a:solidFill>
                  <a:srgbClr val="060606"/>
                </a:solidFill>
                <a:latin typeface="Times New Roman" panose="02020603050405020304" pitchFamily="18" charset="0"/>
                <a:ea typeface="ＭＳ Ｐゴシック" charset="-128"/>
                <a:cs typeface="Times New Roman" panose="02020603050405020304" pitchFamily="18" charset="0"/>
              </a:rPr>
              <a:t>Conservation Easement Deductions</a:t>
            </a:r>
          </a:p>
          <a:p>
            <a:pPr marL="684213">
              <a:lnSpc>
                <a:spcPct val="90000"/>
              </a:lnSpc>
              <a:buClrTx/>
              <a:buFont typeface="Arial" panose="020B0604020202020204" pitchFamily="34" charset="0"/>
              <a:buChar char="•"/>
              <a:defRPr/>
            </a:pPr>
            <a:r>
              <a:rPr lang="en-US" sz="3600" dirty="0">
                <a:solidFill>
                  <a:srgbClr val="060606"/>
                </a:solidFill>
                <a:latin typeface="Times New Roman" panose="02020603050405020304" pitchFamily="18" charset="0"/>
                <a:ea typeface="ＭＳ Ｐゴシック" charset="-128"/>
                <a:cs typeface="Times New Roman" panose="02020603050405020304" pitchFamily="18" charset="0"/>
              </a:rPr>
              <a:t>Audit Technique Guide (revised November 2016)….89 pages.</a:t>
            </a:r>
          </a:p>
          <a:p>
            <a:pPr marL="684213">
              <a:lnSpc>
                <a:spcPct val="90000"/>
              </a:lnSpc>
              <a:buClrTx/>
              <a:buFont typeface="Arial" panose="020B0604020202020204" pitchFamily="34" charset="0"/>
              <a:buChar char="•"/>
              <a:defRPr/>
            </a:pPr>
            <a:r>
              <a:rPr lang="en-US" sz="3600" dirty="0">
                <a:solidFill>
                  <a:srgbClr val="060606"/>
                </a:solidFill>
                <a:latin typeface="Times New Roman" panose="02020603050405020304" pitchFamily="18" charset="0"/>
                <a:ea typeface="ＭＳ Ｐゴシック" charset="-128"/>
                <a:cs typeface="Times New Roman" panose="02020603050405020304" pitchFamily="18" charset="0"/>
              </a:rPr>
              <a:t>50% limitation (100% for qualified ranchers and farmers).</a:t>
            </a:r>
          </a:p>
          <a:p>
            <a:pPr marL="0" indent="0" algn="ctr">
              <a:lnSpc>
                <a:spcPct val="90000"/>
              </a:lnSpc>
              <a:buNone/>
              <a:defRPr/>
            </a:pPr>
            <a:endParaRPr lang="en-US" sz="3600" dirty="0">
              <a:solidFill>
                <a:srgbClr val="060606"/>
              </a:solidFill>
              <a:latin typeface="Times New Roman" panose="02020603050405020304" pitchFamily="18" charset="0"/>
              <a:ea typeface="ＭＳ Ｐゴシック" charset="-128"/>
              <a:cs typeface="Times New Roman" panose="02020603050405020304" pitchFamily="18" charset="0"/>
            </a:endParaRPr>
          </a:p>
        </p:txBody>
      </p:sp>
      <p:sp>
        <p:nvSpPr>
          <p:cNvPr id="4" name="Rectangle 3">
            <a:extLst>
              <a:ext uri="{FF2B5EF4-FFF2-40B4-BE49-F238E27FC236}">
                <a16:creationId xmlns:a16="http://schemas.microsoft.com/office/drawing/2014/main" id="{7BCD36B6-4CAD-4F2D-9DC1-3492A6235F88}"/>
              </a:ext>
            </a:extLst>
          </p:cNvPr>
          <p:cNvSpPr/>
          <p:nvPr/>
        </p:nvSpPr>
        <p:spPr>
          <a:xfrm>
            <a:off x="3657600" y="6324600"/>
            <a:ext cx="1377300" cy="369332"/>
          </a:xfrm>
          <a:prstGeom prst="rect">
            <a:avLst/>
          </a:prstGeom>
        </p:spPr>
        <p:txBody>
          <a:bodyPr wrap="none">
            <a:spAutoFit/>
          </a:bodyPr>
          <a:lstStyle/>
          <a:p>
            <a:r>
              <a:rPr lang="en-US" altLang="en-US" b="1" dirty="0">
                <a:solidFill>
                  <a:srgbClr val="FF8000"/>
                </a:solidFill>
              </a:rPr>
              <a:t>Chapter 32</a:t>
            </a:r>
            <a:endParaRPr lang="en-US" dirty="0">
              <a:solidFill>
                <a:srgbClr val="FF8000"/>
              </a:solidFill>
            </a:endParaRPr>
          </a:p>
        </p:txBody>
      </p:sp>
      <p:sp>
        <p:nvSpPr>
          <p:cNvPr id="5" name="TextBox 4">
            <a:extLst>
              <a:ext uri="{FF2B5EF4-FFF2-40B4-BE49-F238E27FC236}">
                <a16:creationId xmlns:a16="http://schemas.microsoft.com/office/drawing/2014/main" id="{C87A718F-AD06-43FD-BBA9-610EB3109C55}"/>
              </a:ext>
            </a:extLst>
          </p:cNvPr>
          <p:cNvSpPr txBox="1"/>
          <p:nvPr/>
        </p:nvSpPr>
        <p:spPr>
          <a:xfrm>
            <a:off x="7848600" y="152400"/>
            <a:ext cx="108438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8000"/>
                </a:solidFill>
              </a:rPr>
              <a:t>470-472</a:t>
            </a:r>
            <a:endPar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2701613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337066"/>
            <a:ext cx="7924800" cy="971782"/>
          </a:xfrm>
        </p:spPr>
        <p:txBody>
          <a:bodyPr/>
          <a:lstStyle/>
          <a:p>
            <a:pPr algn="ctr" defTabSz="912813"/>
            <a:r>
              <a:rPr lang="en-US" altLang="en-US" sz="4400" b="1" dirty="0"/>
              <a:t>Itemized Deductions</a:t>
            </a:r>
            <a:br>
              <a:rPr lang="en-US" altLang="en-US" sz="4400" b="1" dirty="0"/>
            </a:br>
            <a:r>
              <a:rPr lang="en-US" altLang="en-US" sz="3600" b="1" i="1" u="sng" dirty="0">
                <a:latin typeface="Times New Roman" panose="02020603050405020304" pitchFamily="18" charset="0"/>
                <a:cs typeface="Times New Roman" panose="02020603050405020304" pitchFamily="18" charset="0"/>
              </a:rPr>
              <a:t>Charitable Deductions</a:t>
            </a:r>
          </a:p>
        </p:txBody>
      </p:sp>
      <p:sp>
        <p:nvSpPr>
          <p:cNvPr id="2" name="Content Placeholder 1"/>
          <p:cNvSpPr>
            <a:spLocks noGrp="1"/>
          </p:cNvSpPr>
          <p:nvPr>
            <p:ph idx="1"/>
          </p:nvPr>
        </p:nvSpPr>
        <p:spPr>
          <a:xfrm>
            <a:off x="899658" y="1676400"/>
            <a:ext cx="7467600" cy="3861084"/>
          </a:xfrm>
        </p:spPr>
        <p:txBody>
          <a:bodyPr/>
          <a:lstStyle/>
          <a:p>
            <a:pPr marL="0" indent="0" algn="ctr">
              <a:lnSpc>
                <a:spcPct val="90000"/>
              </a:lnSpc>
              <a:buNone/>
              <a:defRPr/>
            </a:pPr>
            <a:r>
              <a:rPr lang="en-US" sz="3600" b="1" u="sng" dirty="0">
                <a:solidFill>
                  <a:srgbClr val="060606"/>
                </a:solidFill>
                <a:latin typeface="Times New Roman" panose="02020603050405020304" pitchFamily="18" charset="0"/>
                <a:ea typeface="ＭＳ Ｐゴシック" charset="-128"/>
                <a:cs typeface="Times New Roman" panose="02020603050405020304" pitchFamily="18" charset="0"/>
              </a:rPr>
              <a:t>Conservation Easement Deductions</a:t>
            </a:r>
          </a:p>
          <a:p>
            <a:pPr marL="0" indent="0" algn="ctr">
              <a:lnSpc>
                <a:spcPct val="90000"/>
              </a:lnSpc>
              <a:spcBef>
                <a:spcPts val="0"/>
              </a:spcBef>
              <a:buClrTx/>
              <a:buNone/>
              <a:defRPr/>
            </a:pPr>
            <a:r>
              <a:rPr lang="en-US" sz="3600" b="1" u="sng" dirty="0">
                <a:solidFill>
                  <a:srgbClr val="FF0000"/>
                </a:solidFill>
                <a:latin typeface="Times New Roman" panose="02020603050405020304" pitchFamily="18" charset="0"/>
                <a:ea typeface="ＭＳ Ｐゴシック" charset="-128"/>
                <a:cs typeface="Times New Roman" panose="02020603050405020304" pitchFamily="18" charset="0"/>
              </a:rPr>
              <a:t>Notice 2017-10 issued Dec. 2016</a:t>
            </a:r>
          </a:p>
          <a:p>
            <a:pPr marL="1144588">
              <a:lnSpc>
                <a:spcPct val="90000"/>
              </a:lnSpc>
              <a:buClrTx/>
              <a:buFont typeface="Arial" panose="020B0604020202020204" pitchFamily="34" charset="0"/>
              <a:buChar char="•"/>
              <a:defRPr/>
            </a:pPr>
            <a:r>
              <a:rPr lang="en-US" sz="3600" dirty="0">
                <a:solidFill>
                  <a:srgbClr val="060606"/>
                </a:solidFill>
                <a:latin typeface="Times New Roman" panose="02020603050405020304" pitchFamily="18" charset="0"/>
                <a:ea typeface="ＭＳ Ｐゴシック" charset="-128"/>
                <a:cs typeface="Times New Roman" panose="02020603050405020304" pitchFamily="18" charset="0"/>
              </a:rPr>
              <a:t>Now a “listed transaction”</a:t>
            </a:r>
          </a:p>
          <a:p>
            <a:pPr marL="1144588">
              <a:lnSpc>
                <a:spcPct val="90000"/>
              </a:lnSpc>
              <a:buClrTx/>
              <a:buFont typeface="Arial" panose="020B0604020202020204" pitchFamily="34" charset="0"/>
              <a:buChar char="•"/>
              <a:defRPr/>
            </a:pPr>
            <a:r>
              <a:rPr lang="en-US" sz="3600" dirty="0">
                <a:solidFill>
                  <a:srgbClr val="060606"/>
                </a:solidFill>
                <a:latin typeface="Times New Roman" panose="02020603050405020304" pitchFamily="18" charset="0"/>
                <a:ea typeface="ＭＳ Ｐゴシック" charset="-128"/>
                <a:cs typeface="Times New Roman" panose="02020603050405020304" pitchFamily="18" charset="0"/>
              </a:rPr>
              <a:t>Form 8886 now required</a:t>
            </a:r>
          </a:p>
          <a:p>
            <a:pPr marL="1773238" indent="-285750">
              <a:lnSpc>
                <a:spcPct val="90000"/>
              </a:lnSpc>
              <a:spcBef>
                <a:spcPts val="600"/>
              </a:spcBef>
              <a:buClrTx/>
              <a:buFont typeface="Arial" panose="020B0604020202020204" pitchFamily="34" charset="0"/>
              <a:buChar char="•"/>
              <a:defRPr/>
            </a:pPr>
            <a:r>
              <a:rPr lang="en-US" sz="3600" dirty="0">
                <a:solidFill>
                  <a:srgbClr val="060606"/>
                </a:solidFill>
                <a:latin typeface="Times New Roman" panose="02020603050405020304" pitchFamily="18" charset="0"/>
                <a:ea typeface="ＭＳ Ｐゴシック" charset="-128"/>
                <a:cs typeface="Times New Roman" panose="02020603050405020304" pitchFamily="18" charset="0"/>
              </a:rPr>
              <a:t>For 2016 returns</a:t>
            </a:r>
          </a:p>
          <a:p>
            <a:pPr marL="1773238" indent="-285750">
              <a:lnSpc>
                <a:spcPct val="90000"/>
              </a:lnSpc>
              <a:spcBef>
                <a:spcPts val="600"/>
              </a:spcBef>
              <a:buClrTx/>
              <a:buFont typeface="Arial" panose="020B0604020202020204" pitchFamily="34" charset="0"/>
              <a:buChar char="•"/>
              <a:defRPr/>
            </a:pPr>
            <a:r>
              <a:rPr lang="en-US" sz="3600" dirty="0">
                <a:solidFill>
                  <a:srgbClr val="060606"/>
                </a:solidFill>
                <a:latin typeface="Times New Roman" panose="02020603050405020304" pitchFamily="18" charset="0"/>
                <a:ea typeface="ＭＳ Ｐゴシック" charset="-128"/>
                <a:cs typeface="Times New Roman" panose="02020603050405020304" pitchFamily="18" charset="0"/>
              </a:rPr>
              <a:t>AND for years 2014-2015</a:t>
            </a:r>
          </a:p>
          <a:p>
            <a:pPr marL="0" indent="0" algn="ctr">
              <a:lnSpc>
                <a:spcPct val="90000"/>
              </a:lnSpc>
              <a:buNone/>
              <a:defRPr/>
            </a:pPr>
            <a:endParaRPr lang="en-US" sz="3600" dirty="0">
              <a:solidFill>
                <a:srgbClr val="060606"/>
              </a:solidFill>
              <a:latin typeface="Times New Roman" panose="02020603050405020304" pitchFamily="18" charset="0"/>
              <a:ea typeface="ＭＳ Ｐゴシック" charset="-128"/>
              <a:cs typeface="Times New Roman" panose="02020603050405020304" pitchFamily="18" charset="0"/>
            </a:endParaRPr>
          </a:p>
        </p:txBody>
      </p:sp>
      <p:sp>
        <p:nvSpPr>
          <p:cNvPr id="4" name="Rectangle 3">
            <a:extLst>
              <a:ext uri="{FF2B5EF4-FFF2-40B4-BE49-F238E27FC236}">
                <a16:creationId xmlns:a16="http://schemas.microsoft.com/office/drawing/2014/main" id="{7BCD36B6-4CAD-4F2D-9DC1-3492A6235F88}"/>
              </a:ext>
            </a:extLst>
          </p:cNvPr>
          <p:cNvSpPr/>
          <p:nvPr/>
        </p:nvSpPr>
        <p:spPr>
          <a:xfrm>
            <a:off x="3657600" y="6324600"/>
            <a:ext cx="1377300" cy="369332"/>
          </a:xfrm>
          <a:prstGeom prst="rect">
            <a:avLst/>
          </a:prstGeom>
        </p:spPr>
        <p:txBody>
          <a:bodyPr wrap="none">
            <a:spAutoFit/>
          </a:bodyPr>
          <a:lstStyle/>
          <a:p>
            <a:r>
              <a:rPr lang="en-US" altLang="en-US" b="1" dirty="0">
                <a:solidFill>
                  <a:srgbClr val="FF8000"/>
                </a:solidFill>
              </a:rPr>
              <a:t>Chapter 32</a:t>
            </a:r>
            <a:endParaRPr lang="en-US" dirty="0">
              <a:solidFill>
                <a:srgbClr val="FF8000"/>
              </a:solidFill>
            </a:endParaRPr>
          </a:p>
        </p:txBody>
      </p:sp>
      <p:sp>
        <p:nvSpPr>
          <p:cNvPr id="5" name="TextBox 4">
            <a:extLst>
              <a:ext uri="{FF2B5EF4-FFF2-40B4-BE49-F238E27FC236}">
                <a16:creationId xmlns:a16="http://schemas.microsoft.com/office/drawing/2014/main" id="{C87A718F-AD06-43FD-BBA9-610EB3109C55}"/>
              </a:ext>
            </a:extLst>
          </p:cNvPr>
          <p:cNvSpPr txBox="1"/>
          <p:nvPr/>
        </p:nvSpPr>
        <p:spPr>
          <a:xfrm>
            <a:off x="7848600" y="152400"/>
            <a:ext cx="108438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8000"/>
                </a:solidFill>
              </a:rPr>
              <a:t>470-472</a:t>
            </a:r>
            <a:endPar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86080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337066"/>
            <a:ext cx="7924800" cy="971782"/>
          </a:xfrm>
        </p:spPr>
        <p:txBody>
          <a:bodyPr/>
          <a:lstStyle/>
          <a:p>
            <a:pPr algn="ctr" defTabSz="912813"/>
            <a:r>
              <a:rPr lang="en-US" altLang="en-US" sz="4400" b="1" dirty="0"/>
              <a:t>Itemized Deductions</a:t>
            </a:r>
            <a:br>
              <a:rPr lang="en-US" altLang="en-US" sz="4400" b="1" dirty="0"/>
            </a:br>
            <a:r>
              <a:rPr lang="en-US" altLang="en-US" sz="3600" b="1" i="1" u="sng" dirty="0">
                <a:latin typeface="Times New Roman" panose="02020603050405020304" pitchFamily="18" charset="0"/>
                <a:cs typeface="Times New Roman" panose="02020603050405020304" pitchFamily="18" charset="0"/>
              </a:rPr>
              <a:t>Charitable Deductions</a:t>
            </a:r>
          </a:p>
        </p:txBody>
      </p:sp>
      <p:sp>
        <p:nvSpPr>
          <p:cNvPr id="2" name="Content Placeholder 1"/>
          <p:cNvSpPr>
            <a:spLocks noGrp="1"/>
          </p:cNvSpPr>
          <p:nvPr>
            <p:ph idx="1"/>
          </p:nvPr>
        </p:nvSpPr>
        <p:spPr>
          <a:xfrm>
            <a:off x="923192" y="1853052"/>
            <a:ext cx="7467600" cy="3861084"/>
          </a:xfrm>
        </p:spPr>
        <p:txBody>
          <a:bodyPr/>
          <a:lstStyle/>
          <a:p>
            <a:pPr marL="0" indent="0" algn="ctr">
              <a:lnSpc>
                <a:spcPct val="90000"/>
              </a:lnSpc>
              <a:buNone/>
              <a:defRPr/>
            </a:pPr>
            <a:r>
              <a:rPr lang="en-US" sz="3600" b="1" u="sng" dirty="0">
                <a:solidFill>
                  <a:srgbClr val="060606"/>
                </a:solidFill>
                <a:latin typeface="Times New Roman" panose="02020603050405020304" pitchFamily="18" charset="0"/>
                <a:ea typeface="ＭＳ Ｐゴシック" charset="-128"/>
                <a:cs typeface="Times New Roman" panose="02020603050405020304" pitchFamily="18" charset="0"/>
              </a:rPr>
              <a:t>Conservation Easement Deductions</a:t>
            </a:r>
          </a:p>
          <a:p>
            <a:pPr marL="0" indent="0" algn="ctr">
              <a:lnSpc>
                <a:spcPct val="90000"/>
              </a:lnSpc>
              <a:spcBef>
                <a:spcPts val="0"/>
              </a:spcBef>
              <a:buClrTx/>
              <a:buNone/>
              <a:defRPr/>
            </a:pPr>
            <a:r>
              <a:rPr lang="en-US" sz="3600" b="1" u="sng" dirty="0">
                <a:solidFill>
                  <a:srgbClr val="FF0000"/>
                </a:solidFill>
                <a:latin typeface="Times New Roman" panose="02020603050405020304" pitchFamily="18" charset="0"/>
                <a:ea typeface="ＭＳ Ｐゴシック" charset="-128"/>
                <a:cs typeface="Times New Roman" panose="02020603050405020304" pitchFamily="18" charset="0"/>
              </a:rPr>
              <a:t>Notice 2017-10 issued Dec. 2016</a:t>
            </a:r>
          </a:p>
          <a:p>
            <a:pPr marL="684213">
              <a:lnSpc>
                <a:spcPct val="90000"/>
              </a:lnSpc>
              <a:buClrTx/>
              <a:buFont typeface="Arial" panose="020B0604020202020204" pitchFamily="34" charset="0"/>
              <a:buChar char="•"/>
              <a:defRPr/>
            </a:pPr>
            <a:r>
              <a:rPr lang="en-US" sz="2800" dirty="0">
                <a:solidFill>
                  <a:srgbClr val="060606"/>
                </a:solidFill>
                <a:latin typeface="Times New Roman" panose="02020603050405020304" pitchFamily="18" charset="0"/>
                <a:ea typeface="ＭＳ Ｐゴシック" charset="-128"/>
                <a:cs typeface="Times New Roman" panose="02020603050405020304" pitchFamily="18" charset="0"/>
              </a:rPr>
              <a:t>For 2016, due with original filed return. FILE WITH IRS.</a:t>
            </a:r>
          </a:p>
          <a:p>
            <a:pPr marL="684213">
              <a:lnSpc>
                <a:spcPct val="90000"/>
              </a:lnSpc>
              <a:buClrTx/>
              <a:buFont typeface="Arial" panose="020B0604020202020204" pitchFamily="34" charset="0"/>
              <a:buChar char="•"/>
              <a:defRPr/>
            </a:pPr>
            <a:r>
              <a:rPr lang="en-US" sz="2800" dirty="0">
                <a:solidFill>
                  <a:srgbClr val="060606"/>
                </a:solidFill>
                <a:latin typeface="Times New Roman" panose="02020603050405020304" pitchFamily="18" charset="0"/>
                <a:ea typeface="ＭＳ Ｐゴシック" charset="-128"/>
                <a:cs typeface="Times New Roman" panose="02020603050405020304" pitchFamily="18" charset="0"/>
              </a:rPr>
              <a:t>For prior years, due date pushed out several times…ultimately due 10/2/17. FILE WITH OTSA (Office of Tax Shelter Analysis).</a:t>
            </a:r>
          </a:p>
          <a:p>
            <a:pPr marL="0" indent="0" algn="ctr">
              <a:lnSpc>
                <a:spcPct val="90000"/>
              </a:lnSpc>
              <a:buNone/>
              <a:defRPr/>
            </a:pPr>
            <a:endParaRPr lang="en-US" sz="3600" dirty="0">
              <a:solidFill>
                <a:srgbClr val="060606"/>
              </a:solidFill>
              <a:latin typeface="Times New Roman" panose="02020603050405020304" pitchFamily="18" charset="0"/>
              <a:ea typeface="ＭＳ Ｐゴシック" charset="-128"/>
              <a:cs typeface="Times New Roman" panose="02020603050405020304" pitchFamily="18" charset="0"/>
            </a:endParaRPr>
          </a:p>
        </p:txBody>
      </p:sp>
      <p:sp>
        <p:nvSpPr>
          <p:cNvPr id="4" name="Rectangle 3">
            <a:extLst>
              <a:ext uri="{FF2B5EF4-FFF2-40B4-BE49-F238E27FC236}">
                <a16:creationId xmlns:a16="http://schemas.microsoft.com/office/drawing/2014/main" id="{7BCD36B6-4CAD-4F2D-9DC1-3492A6235F88}"/>
              </a:ext>
            </a:extLst>
          </p:cNvPr>
          <p:cNvSpPr/>
          <p:nvPr/>
        </p:nvSpPr>
        <p:spPr>
          <a:xfrm>
            <a:off x="3657600" y="6324600"/>
            <a:ext cx="1377300" cy="369332"/>
          </a:xfrm>
          <a:prstGeom prst="rect">
            <a:avLst/>
          </a:prstGeom>
        </p:spPr>
        <p:txBody>
          <a:bodyPr wrap="none">
            <a:spAutoFit/>
          </a:bodyPr>
          <a:lstStyle/>
          <a:p>
            <a:r>
              <a:rPr lang="en-US" altLang="en-US" b="1" dirty="0">
                <a:solidFill>
                  <a:srgbClr val="FF8000"/>
                </a:solidFill>
              </a:rPr>
              <a:t>Chapter 32</a:t>
            </a:r>
            <a:endParaRPr lang="en-US" dirty="0">
              <a:solidFill>
                <a:srgbClr val="FF8000"/>
              </a:solidFill>
            </a:endParaRPr>
          </a:p>
        </p:txBody>
      </p:sp>
      <p:sp>
        <p:nvSpPr>
          <p:cNvPr id="5" name="TextBox 4">
            <a:extLst>
              <a:ext uri="{FF2B5EF4-FFF2-40B4-BE49-F238E27FC236}">
                <a16:creationId xmlns:a16="http://schemas.microsoft.com/office/drawing/2014/main" id="{C87A718F-AD06-43FD-BBA9-610EB3109C55}"/>
              </a:ext>
            </a:extLst>
          </p:cNvPr>
          <p:cNvSpPr txBox="1"/>
          <p:nvPr/>
        </p:nvSpPr>
        <p:spPr>
          <a:xfrm>
            <a:off x="7848600" y="152400"/>
            <a:ext cx="108438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8000"/>
                </a:solidFill>
              </a:rPr>
              <a:t>470-472</a:t>
            </a:r>
            <a:endPar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3360905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337066"/>
            <a:ext cx="7924800" cy="971782"/>
          </a:xfrm>
        </p:spPr>
        <p:txBody>
          <a:bodyPr/>
          <a:lstStyle/>
          <a:p>
            <a:pPr algn="ctr" defTabSz="912813"/>
            <a:r>
              <a:rPr lang="en-US" altLang="en-US" sz="4400" b="1" dirty="0"/>
              <a:t>Itemized Deductions</a:t>
            </a:r>
            <a:br>
              <a:rPr lang="en-US" altLang="en-US" sz="4400" b="1" dirty="0"/>
            </a:br>
            <a:r>
              <a:rPr lang="en-US" altLang="en-US" sz="3600" b="1" i="1" u="sng" dirty="0">
                <a:latin typeface="Times New Roman" panose="02020603050405020304" pitchFamily="18" charset="0"/>
                <a:cs typeface="Times New Roman" panose="02020603050405020304" pitchFamily="18" charset="0"/>
              </a:rPr>
              <a:t>Charitable Deductions</a:t>
            </a:r>
          </a:p>
        </p:txBody>
      </p:sp>
      <p:sp>
        <p:nvSpPr>
          <p:cNvPr id="2" name="Content Placeholder 1"/>
          <p:cNvSpPr>
            <a:spLocks noGrp="1"/>
          </p:cNvSpPr>
          <p:nvPr>
            <p:ph idx="1"/>
          </p:nvPr>
        </p:nvSpPr>
        <p:spPr>
          <a:xfrm>
            <a:off x="899658" y="1600200"/>
            <a:ext cx="7467600" cy="4191000"/>
          </a:xfrm>
        </p:spPr>
        <p:txBody>
          <a:bodyPr/>
          <a:lstStyle/>
          <a:p>
            <a:pPr marL="0" indent="0" algn="ctr">
              <a:lnSpc>
                <a:spcPct val="90000"/>
              </a:lnSpc>
              <a:buNone/>
              <a:defRPr/>
            </a:pPr>
            <a:r>
              <a:rPr lang="en-US" sz="3600" b="1" u="sng" dirty="0">
                <a:solidFill>
                  <a:srgbClr val="060606"/>
                </a:solidFill>
                <a:latin typeface="Times New Roman" panose="02020603050405020304" pitchFamily="18" charset="0"/>
                <a:ea typeface="ＭＳ Ｐゴシック" charset="-128"/>
                <a:cs typeface="Times New Roman" panose="02020603050405020304" pitchFamily="18" charset="0"/>
              </a:rPr>
              <a:t>Conservation Easement Deductions</a:t>
            </a:r>
          </a:p>
          <a:p>
            <a:pPr marL="684213" algn="ctr">
              <a:lnSpc>
                <a:spcPct val="90000"/>
              </a:lnSpc>
              <a:spcBef>
                <a:spcPts val="1800"/>
              </a:spcBef>
              <a:buClrTx/>
              <a:buFont typeface="Arial" panose="020B0604020202020204" pitchFamily="34" charset="0"/>
              <a:buChar char="•"/>
              <a:defRPr/>
            </a:pPr>
            <a:r>
              <a:rPr lang="en-US" sz="4000" b="1" dirty="0">
                <a:solidFill>
                  <a:srgbClr val="FF0000"/>
                </a:solidFill>
                <a:latin typeface="Times New Roman" panose="02020603050405020304" pitchFamily="18" charset="0"/>
                <a:ea typeface="ＭＳ Ｐゴシック" charset="-128"/>
                <a:cs typeface="Times New Roman" panose="02020603050405020304" pitchFamily="18" charset="0"/>
              </a:rPr>
              <a:t>BREAKING NEWS</a:t>
            </a:r>
          </a:p>
          <a:p>
            <a:pPr marL="684213" algn="just">
              <a:lnSpc>
                <a:spcPct val="90000"/>
              </a:lnSpc>
              <a:spcBef>
                <a:spcPts val="600"/>
              </a:spcBef>
              <a:spcAft>
                <a:spcPts val="1200"/>
              </a:spcAft>
              <a:buClrTx/>
              <a:buFont typeface="Arial" panose="020B0604020202020204" pitchFamily="34" charset="0"/>
              <a:buChar char="•"/>
              <a:defRPr/>
            </a:pPr>
            <a:r>
              <a:rPr lang="en-US" sz="2800" dirty="0">
                <a:solidFill>
                  <a:srgbClr val="060606"/>
                </a:solidFill>
                <a:latin typeface="Times New Roman" panose="02020603050405020304" pitchFamily="18" charset="0"/>
                <a:ea typeface="ＭＳ Ｐゴシック" charset="-128"/>
                <a:cs typeface="Times New Roman" panose="02020603050405020304" pitchFamily="18" charset="0"/>
              </a:rPr>
              <a:t>Notice 2017-58 released 9/27/17. Pushes F8886 filing deadline to 10/31/17 for those impacted by hurricane Harvey, Irma or Maria.</a:t>
            </a:r>
          </a:p>
          <a:p>
            <a:pPr marL="684213" algn="just">
              <a:lnSpc>
                <a:spcPct val="90000"/>
              </a:lnSpc>
              <a:spcBef>
                <a:spcPts val="600"/>
              </a:spcBef>
              <a:buClrTx/>
              <a:buFont typeface="Arial" panose="020B0604020202020204" pitchFamily="34" charset="0"/>
              <a:buChar char="•"/>
              <a:defRPr/>
            </a:pPr>
            <a:r>
              <a:rPr lang="en-US" sz="2800" dirty="0">
                <a:solidFill>
                  <a:srgbClr val="060606"/>
                </a:solidFill>
                <a:latin typeface="Times New Roman" panose="02020603050405020304" pitchFamily="18" charset="0"/>
                <a:ea typeface="ＭＳ Ｐゴシック" charset="-128"/>
                <a:cs typeface="Times New Roman" panose="02020603050405020304" pitchFamily="18" charset="0"/>
              </a:rPr>
              <a:t>Mark the top of the Form 8886 with “Hurricane Harvey”, “Hurricane Irma” or “Hurricane Maria”.</a:t>
            </a:r>
          </a:p>
        </p:txBody>
      </p:sp>
      <p:sp>
        <p:nvSpPr>
          <p:cNvPr id="4" name="Rectangle 3">
            <a:extLst>
              <a:ext uri="{FF2B5EF4-FFF2-40B4-BE49-F238E27FC236}">
                <a16:creationId xmlns:a16="http://schemas.microsoft.com/office/drawing/2014/main" id="{7BCD36B6-4CAD-4F2D-9DC1-3492A6235F88}"/>
              </a:ext>
            </a:extLst>
          </p:cNvPr>
          <p:cNvSpPr/>
          <p:nvPr/>
        </p:nvSpPr>
        <p:spPr>
          <a:xfrm>
            <a:off x="3657600" y="6324600"/>
            <a:ext cx="1377300" cy="369332"/>
          </a:xfrm>
          <a:prstGeom prst="rect">
            <a:avLst/>
          </a:prstGeom>
        </p:spPr>
        <p:txBody>
          <a:bodyPr wrap="none">
            <a:spAutoFit/>
          </a:bodyPr>
          <a:lstStyle/>
          <a:p>
            <a:r>
              <a:rPr lang="en-US" altLang="en-US" b="1" dirty="0">
                <a:solidFill>
                  <a:srgbClr val="FF8000"/>
                </a:solidFill>
              </a:rPr>
              <a:t>Chapter 32</a:t>
            </a:r>
            <a:endParaRPr lang="en-US" dirty="0">
              <a:solidFill>
                <a:srgbClr val="FF8000"/>
              </a:solidFill>
            </a:endParaRPr>
          </a:p>
        </p:txBody>
      </p:sp>
    </p:spTree>
    <p:extLst>
      <p:ext uri="{BB962C8B-B14F-4D97-AF65-F5344CB8AC3E}">
        <p14:creationId xmlns:p14="http://schemas.microsoft.com/office/powerpoint/2010/main" val="587305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337066"/>
            <a:ext cx="7924800" cy="971782"/>
          </a:xfrm>
        </p:spPr>
        <p:txBody>
          <a:bodyPr/>
          <a:lstStyle/>
          <a:p>
            <a:pPr algn="ctr" defTabSz="912813"/>
            <a:r>
              <a:rPr lang="en-US" altLang="en-US" sz="4400" b="1" dirty="0"/>
              <a:t>Itemized Deductions</a:t>
            </a:r>
            <a:br>
              <a:rPr lang="en-US" altLang="en-US" sz="4400" b="1" dirty="0"/>
            </a:br>
            <a:r>
              <a:rPr lang="en-US" altLang="en-US" sz="3600" b="1" i="1" u="sng" dirty="0">
                <a:latin typeface="Times New Roman" panose="02020603050405020304" pitchFamily="18" charset="0"/>
                <a:cs typeface="Times New Roman" panose="02020603050405020304" pitchFamily="18" charset="0"/>
              </a:rPr>
              <a:t>Charitable Deductions</a:t>
            </a:r>
          </a:p>
        </p:txBody>
      </p:sp>
      <p:sp>
        <p:nvSpPr>
          <p:cNvPr id="2" name="Content Placeholder 1"/>
          <p:cNvSpPr>
            <a:spLocks noGrp="1"/>
          </p:cNvSpPr>
          <p:nvPr>
            <p:ph idx="1"/>
          </p:nvPr>
        </p:nvSpPr>
        <p:spPr>
          <a:xfrm>
            <a:off x="671058" y="1600200"/>
            <a:ext cx="7924800" cy="4495800"/>
          </a:xfrm>
        </p:spPr>
        <p:txBody>
          <a:bodyPr/>
          <a:lstStyle/>
          <a:p>
            <a:pPr marL="0" indent="0" algn="ctr">
              <a:lnSpc>
                <a:spcPct val="90000"/>
              </a:lnSpc>
              <a:buNone/>
              <a:defRPr/>
            </a:pPr>
            <a:r>
              <a:rPr lang="en-US" sz="3600" b="1" u="sng" dirty="0">
                <a:solidFill>
                  <a:srgbClr val="060606"/>
                </a:solidFill>
                <a:latin typeface="Times New Roman" panose="02020603050405020304" pitchFamily="18" charset="0"/>
                <a:ea typeface="ＭＳ Ｐゴシック" charset="-128"/>
                <a:cs typeface="Times New Roman" panose="02020603050405020304" pitchFamily="18" charset="0"/>
              </a:rPr>
              <a:t>Conservation Easement Deductions</a:t>
            </a:r>
          </a:p>
          <a:p>
            <a:pPr marL="684213" algn="ctr">
              <a:lnSpc>
                <a:spcPct val="90000"/>
              </a:lnSpc>
              <a:spcBef>
                <a:spcPts val="1800"/>
              </a:spcBef>
              <a:buClrTx/>
              <a:buFont typeface="Arial" panose="020B0604020202020204" pitchFamily="34" charset="0"/>
              <a:buChar char="•"/>
              <a:defRPr/>
            </a:pPr>
            <a:r>
              <a:rPr lang="en-US" sz="3600" b="1" dirty="0">
                <a:solidFill>
                  <a:srgbClr val="FF0000"/>
                </a:solidFill>
                <a:latin typeface="Times New Roman" panose="02020603050405020304" pitchFamily="18" charset="0"/>
                <a:ea typeface="ＭＳ Ｐゴシック" charset="-128"/>
                <a:cs typeface="Times New Roman" panose="02020603050405020304" pitchFamily="18" charset="0"/>
              </a:rPr>
              <a:t>BREAKING NEWS</a:t>
            </a:r>
          </a:p>
          <a:p>
            <a:pPr marL="684213" algn="just">
              <a:lnSpc>
                <a:spcPct val="90000"/>
              </a:lnSpc>
              <a:spcBef>
                <a:spcPts val="600"/>
              </a:spcBef>
              <a:spcAft>
                <a:spcPts val="1200"/>
              </a:spcAft>
              <a:buClrTx/>
              <a:buFont typeface="Arial" panose="020B0604020202020204" pitchFamily="34" charset="0"/>
              <a:buChar char="•"/>
              <a:defRPr/>
            </a:pPr>
            <a:r>
              <a:rPr lang="en-US" sz="2800" dirty="0">
                <a:solidFill>
                  <a:srgbClr val="060606"/>
                </a:solidFill>
                <a:latin typeface="Times New Roman" panose="02020603050405020304" pitchFamily="18" charset="0"/>
                <a:ea typeface="ＭＳ Ｐゴシック" charset="-128"/>
                <a:cs typeface="Times New Roman" panose="02020603050405020304" pitchFamily="18" charset="0"/>
              </a:rPr>
              <a:t>Note that, based on your instructor’s reading of this IRS Notice, this only refers to the filing requirement with the OTSA. The filing requirement with the 2016 Form 1040 is still the same (i.e., filed with the 2016 Form 1040).</a:t>
            </a:r>
          </a:p>
          <a:p>
            <a:pPr marL="684213" algn="just">
              <a:lnSpc>
                <a:spcPct val="90000"/>
              </a:lnSpc>
              <a:spcBef>
                <a:spcPts val="600"/>
              </a:spcBef>
              <a:spcAft>
                <a:spcPts val="1200"/>
              </a:spcAft>
              <a:buClrTx/>
              <a:buFont typeface="Arial" panose="020B0604020202020204" pitchFamily="34" charset="0"/>
              <a:buChar char="•"/>
              <a:defRPr/>
            </a:pPr>
            <a:r>
              <a:rPr lang="en-US" sz="2800" i="1" u="sng" dirty="0">
                <a:solidFill>
                  <a:srgbClr val="060606"/>
                </a:solidFill>
                <a:highlight>
                  <a:srgbClr val="FFFF00"/>
                </a:highlight>
                <a:latin typeface="Times New Roman" panose="02020603050405020304" pitchFamily="18" charset="0"/>
                <a:ea typeface="ＭＳ Ｐゴシック" charset="-128"/>
                <a:cs typeface="Times New Roman" panose="02020603050405020304" pitchFamily="18" charset="0"/>
              </a:rPr>
              <a:t>GOOFY INSTRUCTOR</a:t>
            </a:r>
            <a:r>
              <a:rPr lang="en-US" sz="2800" dirty="0">
                <a:solidFill>
                  <a:srgbClr val="060606"/>
                </a:solidFill>
                <a:latin typeface="Times New Roman" panose="02020603050405020304" pitchFamily="18" charset="0"/>
                <a:ea typeface="ＭＳ Ｐゴシック" charset="-128"/>
                <a:cs typeface="Times New Roman" panose="02020603050405020304" pitchFamily="18" charset="0"/>
              </a:rPr>
              <a:t>….I actually called and talked to one of the 2 authors of the IRS Notice!</a:t>
            </a:r>
          </a:p>
        </p:txBody>
      </p:sp>
      <p:sp>
        <p:nvSpPr>
          <p:cNvPr id="4" name="Rectangle 3">
            <a:extLst>
              <a:ext uri="{FF2B5EF4-FFF2-40B4-BE49-F238E27FC236}">
                <a16:creationId xmlns:a16="http://schemas.microsoft.com/office/drawing/2014/main" id="{7BCD36B6-4CAD-4F2D-9DC1-3492A6235F88}"/>
              </a:ext>
            </a:extLst>
          </p:cNvPr>
          <p:cNvSpPr/>
          <p:nvPr/>
        </p:nvSpPr>
        <p:spPr>
          <a:xfrm>
            <a:off x="3657600" y="6324600"/>
            <a:ext cx="1377300" cy="369332"/>
          </a:xfrm>
          <a:prstGeom prst="rect">
            <a:avLst/>
          </a:prstGeom>
        </p:spPr>
        <p:txBody>
          <a:bodyPr wrap="none">
            <a:spAutoFit/>
          </a:bodyPr>
          <a:lstStyle/>
          <a:p>
            <a:r>
              <a:rPr lang="en-US" altLang="en-US" b="1" dirty="0">
                <a:solidFill>
                  <a:srgbClr val="FF8000"/>
                </a:solidFill>
              </a:rPr>
              <a:t>Chapter 32</a:t>
            </a:r>
            <a:endParaRPr lang="en-US" dirty="0">
              <a:solidFill>
                <a:srgbClr val="FF8000"/>
              </a:solidFill>
            </a:endParaRPr>
          </a:p>
        </p:txBody>
      </p:sp>
    </p:spTree>
    <p:extLst>
      <p:ext uri="{BB962C8B-B14F-4D97-AF65-F5344CB8AC3E}">
        <p14:creationId xmlns:p14="http://schemas.microsoft.com/office/powerpoint/2010/main" val="1851817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337066"/>
            <a:ext cx="7924800" cy="971782"/>
          </a:xfrm>
        </p:spPr>
        <p:txBody>
          <a:bodyPr/>
          <a:lstStyle/>
          <a:p>
            <a:pPr algn="ctr" defTabSz="912813"/>
            <a:r>
              <a:rPr lang="en-US" altLang="en-US" sz="4400" b="1" dirty="0"/>
              <a:t>Itemized Deductions</a:t>
            </a:r>
            <a:br>
              <a:rPr lang="en-US" altLang="en-US" sz="4400" b="1" dirty="0"/>
            </a:br>
            <a:r>
              <a:rPr lang="en-US" altLang="en-US" sz="3600" b="1" i="1" u="sng" dirty="0">
                <a:latin typeface="Times New Roman" panose="02020603050405020304" pitchFamily="18" charset="0"/>
                <a:cs typeface="Times New Roman" panose="02020603050405020304" pitchFamily="18" charset="0"/>
              </a:rPr>
              <a:t>Charitable Deductions</a:t>
            </a:r>
          </a:p>
        </p:txBody>
      </p:sp>
      <p:sp>
        <p:nvSpPr>
          <p:cNvPr id="2" name="Content Placeholder 1"/>
          <p:cNvSpPr>
            <a:spLocks noGrp="1"/>
          </p:cNvSpPr>
          <p:nvPr>
            <p:ph idx="1"/>
          </p:nvPr>
        </p:nvSpPr>
        <p:spPr>
          <a:xfrm>
            <a:off x="899658" y="1676400"/>
            <a:ext cx="7467600" cy="3861084"/>
          </a:xfrm>
        </p:spPr>
        <p:txBody>
          <a:bodyPr/>
          <a:lstStyle/>
          <a:p>
            <a:pPr marL="0" indent="0" algn="ctr">
              <a:lnSpc>
                <a:spcPct val="90000"/>
              </a:lnSpc>
              <a:buNone/>
              <a:defRPr/>
            </a:pPr>
            <a:r>
              <a:rPr lang="en-US" sz="3600" b="1" u="sng" dirty="0">
                <a:solidFill>
                  <a:srgbClr val="060606"/>
                </a:solidFill>
                <a:latin typeface="Times New Roman" panose="02020603050405020304" pitchFamily="18" charset="0"/>
                <a:ea typeface="ＭＳ Ｐゴシック" charset="-128"/>
                <a:cs typeface="Times New Roman" panose="02020603050405020304" pitchFamily="18" charset="0"/>
              </a:rPr>
              <a:t>Conservation Easement Deductions</a:t>
            </a:r>
          </a:p>
          <a:p>
            <a:pPr marL="0" indent="0" algn="ctr">
              <a:lnSpc>
                <a:spcPct val="90000"/>
              </a:lnSpc>
              <a:spcBef>
                <a:spcPts val="0"/>
              </a:spcBef>
              <a:buClrTx/>
              <a:buNone/>
              <a:defRPr/>
            </a:pPr>
            <a:r>
              <a:rPr lang="en-US" sz="3600" b="1" u="sng" dirty="0">
                <a:solidFill>
                  <a:srgbClr val="FF0000"/>
                </a:solidFill>
                <a:latin typeface="Times New Roman" panose="02020603050405020304" pitchFamily="18" charset="0"/>
                <a:ea typeface="ＭＳ Ｐゴシック" charset="-128"/>
                <a:cs typeface="Times New Roman" panose="02020603050405020304" pitchFamily="18" charset="0"/>
              </a:rPr>
              <a:t>Notice 2017-10 issued Dec. 2016</a:t>
            </a:r>
          </a:p>
          <a:p>
            <a:pPr marL="684213" algn="just">
              <a:lnSpc>
                <a:spcPct val="90000"/>
              </a:lnSpc>
              <a:buClrTx/>
              <a:buFont typeface="Arial" panose="020B0604020202020204" pitchFamily="34" charset="0"/>
              <a:buChar char="•"/>
              <a:defRPr/>
            </a:pPr>
            <a:r>
              <a:rPr lang="en-US" sz="3600" dirty="0">
                <a:solidFill>
                  <a:schemeClr val="accent1">
                    <a:lumMod val="60000"/>
                    <a:lumOff val="40000"/>
                  </a:schemeClr>
                </a:solidFill>
                <a:latin typeface="Times New Roman" panose="02020603050405020304" pitchFamily="18" charset="0"/>
                <a:ea typeface="ＭＳ Ｐゴシック" charset="-128"/>
                <a:cs typeface="Times New Roman" panose="02020603050405020304" pitchFamily="18" charset="0"/>
              </a:rPr>
              <a:t>Mike’s experience with this, recently, regarding a new client for 2016. The Form 8886 is quite a beast!</a:t>
            </a:r>
          </a:p>
          <a:p>
            <a:pPr marL="0" indent="0" algn="ctr">
              <a:lnSpc>
                <a:spcPct val="90000"/>
              </a:lnSpc>
              <a:buNone/>
              <a:defRPr/>
            </a:pPr>
            <a:endParaRPr lang="en-US" sz="3600" dirty="0">
              <a:solidFill>
                <a:srgbClr val="060606"/>
              </a:solidFill>
              <a:latin typeface="Times New Roman" panose="02020603050405020304" pitchFamily="18" charset="0"/>
              <a:ea typeface="ＭＳ Ｐゴシック" charset="-128"/>
              <a:cs typeface="Times New Roman" panose="02020603050405020304" pitchFamily="18" charset="0"/>
            </a:endParaRPr>
          </a:p>
        </p:txBody>
      </p:sp>
      <p:sp>
        <p:nvSpPr>
          <p:cNvPr id="4" name="Rectangle 3">
            <a:extLst>
              <a:ext uri="{FF2B5EF4-FFF2-40B4-BE49-F238E27FC236}">
                <a16:creationId xmlns:a16="http://schemas.microsoft.com/office/drawing/2014/main" id="{7BCD36B6-4CAD-4F2D-9DC1-3492A6235F88}"/>
              </a:ext>
            </a:extLst>
          </p:cNvPr>
          <p:cNvSpPr/>
          <p:nvPr/>
        </p:nvSpPr>
        <p:spPr>
          <a:xfrm>
            <a:off x="3657600" y="6324600"/>
            <a:ext cx="1377300" cy="369332"/>
          </a:xfrm>
          <a:prstGeom prst="rect">
            <a:avLst/>
          </a:prstGeom>
        </p:spPr>
        <p:txBody>
          <a:bodyPr wrap="none">
            <a:spAutoFit/>
          </a:bodyPr>
          <a:lstStyle/>
          <a:p>
            <a:r>
              <a:rPr lang="en-US" altLang="en-US" b="1" dirty="0">
                <a:solidFill>
                  <a:srgbClr val="FF8000"/>
                </a:solidFill>
              </a:rPr>
              <a:t>Chapter 32</a:t>
            </a:r>
            <a:endParaRPr lang="en-US" dirty="0">
              <a:solidFill>
                <a:srgbClr val="FF8000"/>
              </a:solidFill>
            </a:endParaRPr>
          </a:p>
        </p:txBody>
      </p:sp>
      <p:sp>
        <p:nvSpPr>
          <p:cNvPr id="5" name="TextBox 4">
            <a:extLst>
              <a:ext uri="{FF2B5EF4-FFF2-40B4-BE49-F238E27FC236}">
                <a16:creationId xmlns:a16="http://schemas.microsoft.com/office/drawing/2014/main" id="{C87A718F-AD06-43FD-BBA9-610EB3109C55}"/>
              </a:ext>
            </a:extLst>
          </p:cNvPr>
          <p:cNvSpPr txBox="1"/>
          <p:nvPr/>
        </p:nvSpPr>
        <p:spPr>
          <a:xfrm>
            <a:off x="7848600" y="152400"/>
            <a:ext cx="108438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8000"/>
                </a:solidFill>
              </a:rPr>
              <a:t>470-472</a:t>
            </a:r>
            <a:endPar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endParaRPr>
          </a:p>
        </p:txBody>
      </p:sp>
      <p:pic>
        <p:nvPicPr>
          <p:cNvPr id="1030" name="Picture 6" descr="https://thumbs.dreamstime.com/z/war-bloody-blot-text-red-colour-spatter-35961903.jpg">
            <a:extLst>
              <a:ext uri="{FF2B5EF4-FFF2-40B4-BE49-F238E27FC236}">
                <a16:creationId xmlns:a16="http://schemas.microsoft.com/office/drawing/2014/main" id="{B89C352C-A432-4E73-A447-4DB9B6F12F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445"/>
          <a:stretch/>
        </p:blipFill>
        <p:spPr bwMode="auto">
          <a:xfrm>
            <a:off x="6172200" y="4584984"/>
            <a:ext cx="208230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996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A7CFE5-4334-4AE3-9D63-206AD24271D3}"/>
              </a:ext>
            </a:extLst>
          </p:cNvPr>
          <p:cNvSpPr>
            <a:spLocks noGrp="1"/>
          </p:cNvSpPr>
          <p:nvPr>
            <p:ph idx="1"/>
          </p:nvPr>
        </p:nvSpPr>
        <p:spPr>
          <a:xfrm>
            <a:off x="917575" y="1447800"/>
            <a:ext cx="7369175" cy="4648200"/>
          </a:xfrm>
          <a:solidFill>
            <a:schemeClr val="accent1"/>
          </a:solidFill>
        </p:spPr>
        <p:txBody>
          <a:bodyPr/>
          <a:lstStyle/>
          <a:p>
            <a:endParaRPr lang="en-US" dirty="0"/>
          </a:p>
        </p:txBody>
      </p:sp>
    </p:spTree>
    <p:extLst>
      <p:ext uri="{BB962C8B-B14F-4D97-AF65-F5344CB8AC3E}">
        <p14:creationId xmlns:p14="http://schemas.microsoft.com/office/powerpoint/2010/main" val="2366235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4</a:t>
            </a:fld>
            <a:endParaRPr lang="en-US" dirty="0"/>
          </a:p>
        </p:txBody>
      </p:sp>
      <p:sp>
        <p:nvSpPr>
          <p:cNvPr id="5" name="TextBox 4">
            <a:extLst>
              <a:ext uri="{FF2B5EF4-FFF2-40B4-BE49-F238E27FC236}">
                <a16:creationId xmlns:a16="http://schemas.microsoft.com/office/drawing/2014/main" id="{5ACC177E-F172-4A36-A7A4-11970E0EB8C7}"/>
              </a:ext>
            </a:extLst>
          </p:cNvPr>
          <p:cNvSpPr txBox="1"/>
          <p:nvPr/>
        </p:nvSpPr>
        <p:spPr>
          <a:xfrm>
            <a:off x="628650" y="745293"/>
            <a:ext cx="7886700" cy="461665"/>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400" b="1" dirty="0">
                <a:solidFill>
                  <a:srgbClr val="060606"/>
                </a:solidFill>
                <a:latin typeface="Arial" panose="020B0604020202020204" pitchFamily="34" charset="0"/>
                <a:cs typeface="Arial" panose="020B0604020202020204" pitchFamily="34" charset="0"/>
              </a:rPr>
              <a:t>Itemized Deductions </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2" name="TextBox 1">
            <a:extLst>
              <a:ext uri="{FF2B5EF4-FFF2-40B4-BE49-F238E27FC236}">
                <a16:creationId xmlns:a16="http://schemas.microsoft.com/office/drawing/2014/main" id="{83801FF3-2F47-4B76-8523-BC16BDC2D42D}"/>
              </a:ext>
            </a:extLst>
          </p:cNvPr>
          <p:cNvSpPr txBox="1"/>
          <p:nvPr/>
        </p:nvSpPr>
        <p:spPr>
          <a:xfrm>
            <a:off x="838200" y="1981200"/>
            <a:ext cx="6781800" cy="2046714"/>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800" dirty="0">
                <a:solidFill>
                  <a:srgbClr val="060606"/>
                </a:solidFill>
              </a:rPr>
              <a:t>Medical deduction NOT REPEALED (as originally drafted in the House version).</a:t>
            </a:r>
          </a:p>
          <a:p>
            <a:pPr marL="285750" indent="-285750">
              <a:spcAft>
                <a:spcPts val="1800"/>
              </a:spcAft>
              <a:buFont typeface="Arial" panose="020B0604020202020204" pitchFamily="34" charset="0"/>
              <a:buChar char="•"/>
            </a:pPr>
            <a:r>
              <a:rPr lang="en-US" sz="2800" dirty="0">
                <a:solidFill>
                  <a:srgbClr val="060606"/>
                </a:solidFill>
              </a:rPr>
              <a:t>Instead, the Act lowers the 10% threshold to 7.5% for 2017 and 2018.</a:t>
            </a:r>
          </a:p>
        </p:txBody>
      </p:sp>
    </p:spTree>
    <p:extLst>
      <p:ext uri="{BB962C8B-B14F-4D97-AF65-F5344CB8AC3E}">
        <p14:creationId xmlns:p14="http://schemas.microsoft.com/office/powerpoint/2010/main" val="13120420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533400" y="337066"/>
            <a:ext cx="8080930" cy="990600"/>
          </a:xfrm>
        </p:spPr>
        <p:txBody>
          <a:bodyPr/>
          <a:lstStyle/>
          <a:p>
            <a:pPr algn="ctr" defTabSz="912813"/>
            <a:r>
              <a:rPr lang="en-US" altLang="en-US" sz="4400" b="1" dirty="0"/>
              <a:t>Employee Business Expenses</a:t>
            </a:r>
            <a:br>
              <a:rPr lang="en-US" altLang="en-US" sz="4400" b="1" dirty="0"/>
            </a:br>
            <a:r>
              <a:rPr lang="en-US" altLang="en-US" b="1" dirty="0"/>
              <a:t>Chapter 33</a:t>
            </a:r>
            <a:endParaRPr lang="en-US" altLang="en-US" b="1" i="1" dirty="0"/>
          </a:p>
        </p:txBody>
      </p:sp>
      <p:sp>
        <p:nvSpPr>
          <p:cNvPr id="4" name="Rectangle 3"/>
          <p:cNvSpPr/>
          <p:nvPr/>
        </p:nvSpPr>
        <p:spPr>
          <a:xfrm>
            <a:off x="382677" y="5105400"/>
            <a:ext cx="4374916" cy="58477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8000"/>
                </a:solidFill>
                <a:effectLst/>
                <a:uLnTx/>
                <a:uFillTx/>
                <a:latin typeface="Arial"/>
                <a:ea typeface="ＭＳ Ｐゴシック" pitchFamily="-106" charset="-128"/>
                <a:cs typeface="Arial" charset="0"/>
              </a:rPr>
              <a:t>Gear Up Tax Seminars</a:t>
            </a:r>
            <a:endParaRPr kumimoji="0" lang="en-US" sz="2400" b="0" i="0" u="none" strike="noStrike" kern="1200" cap="none" spc="0" normalizeH="0" baseline="0" noProof="0" dirty="0">
              <a:ln>
                <a:noFill/>
              </a:ln>
              <a:solidFill>
                <a:srgbClr val="666666"/>
              </a:solidFill>
              <a:effectLst/>
              <a:uLnTx/>
              <a:uFillTx/>
              <a:latin typeface="Arial" charset="0"/>
              <a:ea typeface="ＭＳ Ｐゴシック" pitchFamily="34" charset="-128"/>
              <a:cs typeface="Arial" charset="0"/>
            </a:endParaRPr>
          </a:p>
        </p:txBody>
      </p:sp>
      <p:sp>
        <p:nvSpPr>
          <p:cNvPr id="3" name="TextBox 2"/>
          <p:cNvSpPr txBox="1"/>
          <p:nvPr/>
        </p:nvSpPr>
        <p:spPr>
          <a:xfrm>
            <a:off x="8464550"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rPr>
              <a:t>477</a:t>
            </a:r>
          </a:p>
        </p:txBody>
      </p:sp>
      <p:sp>
        <p:nvSpPr>
          <p:cNvPr id="7" name="Content Placeholder 1">
            <a:extLst>
              <a:ext uri="{FF2B5EF4-FFF2-40B4-BE49-F238E27FC236}">
                <a16:creationId xmlns:a16="http://schemas.microsoft.com/office/drawing/2014/main" id="{3862739F-034A-4F39-924E-164718C2D007}"/>
              </a:ext>
            </a:extLst>
          </p:cNvPr>
          <p:cNvSpPr>
            <a:spLocks noGrp="1"/>
          </p:cNvSpPr>
          <p:nvPr>
            <p:ph idx="1"/>
          </p:nvPr>
        </p:nvSpPr>
        <p:spPr>
          <a:xfrm>
            <a:off x="928810" y="2465150"/>
            <a:ext cx="7473950" cy="1783086"/>
          </a:xfrm>
        </p:spPr>
        <p:txBody>
          <a:bodyPr/>
          <a:lstStyle/>
          <a:p>
            <a:pPr marL="0" indent="0" algn="ctr">
              <a:lnSpc>
                <a:spcPct val="90000"/>
              </a:lnSpc>
              <a:buNone/>
              <a:defRPr/>
            </a:pPr>
            <a:endParaRPr lang="en-US" i="1" dirty="0">
              <a:ea typeface="ＭＳ Ｐゴシック" charset="-128"/>
            </a:endParaRPr>
          </a:p>
          <a:p>
            <a:pPr marL="0" indent="0" algn="ctr">
              <a:spcBef>
                <a:spcPts val="0"/>
              </a:spcBef>
              <a:spcAft>
                <a:spcPts val="600"/>
              </a:spcAft>
              <a:buNone/>
              <a:defRPr/>
            </a:pPr>
            <a:r>
              <a:rPr lang="en-US" b="1" dirty="0">
                <a:solidFill>
                  <a:srgbClr val="060606"/>
                </a:solidFill>
                <a:latin typeface="+mj-lt"/>
                <a:ea typeface="ＭＳ Ｐゴシック" charset="-128"/>
              </a:rPr>
              <a:t>Presented by:</a:t>
            </a:r>
          </a:p>
          <a:p>
            <a:pPr marL="0" indent="0" algn="ctr">
              <a:spcBef>
                <a:spcPts val="0"/>
              </a:spcBef>
              <a:spcAft>
                <a:spcPts val="600"/>
              </a:spcAft>
              <a:buNone/>
              <a:defRPr/>
            </a:pPr>
            <a:r>
              <a:rPr lang="en-US" b="1" dirty="0">
                <a:solidFill>
                  <a:srgbClr val="060606"/>
                </a:solidFill>
                <a:latin typeface="Times New Roman" panose="02020603050405020304" pitchFamily="18" charset="0"/>
                <a:ea typeface="ＭＳ Ｐゴシック" charset="-128"/>
                <a:cs typeface="Times New Roman" panose="02020603050405020304" pitchFamily="18" charset="0"/>
              </a:rPr>
              <a:t>Michael A. Gordon, CPA</a:t>
            </a:r>
          </a:p>
          <a:p>
            <a:pPr marL="0" indent="0" algn="ctr">
              <a:spcBef>
                <a:spcPts val="0"/>
              </a:spcBef>
              <a:spcAft>
                <a:spcPts val="600"/>
              </a:spcAft>
              <a:buNone/>
              <a:defRPr/>
            </a:pPr>
            <a:r>
              <a:rPr lang="en-US" b="1" i="1" dirty="0">
                <a:solidFill>
                  <a:srgbClr val="FF0000"/>
                </a:solidFill>
                <a:latin typeface="Times New Roman" panose="02020603050405020304" pitchFamily="18" charset="0"/>
                <a:ea typeface="ＭＳ Ｐゴシック" charset="-128"/>
                <a:cs typeface="Times New Roman" panose="02020603050405020304" pitchFamily="18" charset="0"/>
              </a:rPr>
              <a:t>Not Your Basic Bean Counter</a:t>
            </a:r>
            <a:endParaRPr lang="en-US"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65889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478</a:t>
            </a:r>
          </a:p>
        </p:txBody>
      </p:sp>
      <p:pic>
        <p:nvPicPr>
          <p:cNvPr id="7" name="Picture 6"/>
          <p:cNvPicPr>
            <a:picLocks noChangeAspect="1"/>
          </p:cNvPicPr>
          <p:nvPr/>
        </p:nvPicPr>
        <p:blipFill>
          <a:blip r:embed="rId2"/>
          <a:stretch>
            <a:fillRect/>
          </a:stretch>
        </p:blipFill>
        <p:spPr>
          <a:xfrm>
            <a:off x="457200" y="1219200"/>
            <a:ext cx="8586647" cy="3743467"/>
          </a:xfrm>
          <a:prstGeom prst="rect">
            <a:avLst/>
          </a:prstGeom>
        </p:spPr>
      </p:pic>
    </p:spTree>
    <p:extLst>
      <p:ext uri="{BB962C8B-B14F-4D97-AF65-F5344CB8AC3E}">
        <p14:creationId xmlns:p14="http://schemas.microsoft.com/office/powerpoint/2010/main" val="1117686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479</a:t>
            </a:r>
          </a:p>
        </p:txBody>
      </p:sp>
      <p:pic>
        <p:nvPicPr>
          <p:cNvPr id="8" name="Picture 7"/>
          <p:cNvPicPr>
            <a:picLocks noChangeAspect="1"/>
          </p:cNvPicPr>
          <p:nvPr/>
        </p:nvPicPr>
        <p:blipFill>
          <a:blip r:embed="rId2"/>
          <a:stretch>
            <a:fillRect/>
          </a:stretch>
        </p:blipFill>
        <p:spPr>
          <a:xfrm>
            <a:off x="380999" y="1113920"/>
            <a:ext cx="8761809" cy="4174028"/>
          </a:xfrm>
          <a:prstGeom prst="rect">
            <a:avLst/>
          </a:prstGeom>
        </p:spPr>
      </p:pic>
    </p:spTree>
    <p:extLst>
      <p:ext uri="{BB962C8B-B14F-4D97-AF65-F5344CB8AC3E}">
        <p14:creationId xmlns:p14="http://schemas.microsoft.com/office/powerpoint/2010/main" val="41152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a:xfrm>
            <a:off x="838200" y="345912"/>
            <a:ext cx="8051156" cy="428678"/>
          </a:xfrm>
        </p:spPr>
        <p:txBody>
          <a:bodyPr/>
          <a:lstStyle/>
          <a:p>
            <a:r>
              <a:rPr lang="en-US" b="1" u="sng" dirty="0"/>
              <a:t>Per Diems….great stuff!!!</a:t>
            </a:r>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484</a:t>
            </a:r>
          </a:p>
        </p:txBody>
      </p:sp>
      <p:sp>
        <p:nvSpPr>
          <p:cNvPr id="8" name="TextBox 7">
            <a:extLst>
              <a:ext uri="{FF2B5EF4-FFF2-40B4-BE49-F238E27FC236}">
                <a16:creationId xmlns:a16="http://schemas.microsoft.com/office/drawing/2014/main" id="{FA4933E7-7323-41DD-86B7-19ECC4D50C38}"/>
              </a:ext>
            </a:extLst>
          </p:cNvPr>
          <p:cNvSpPr txBox="1"/>
          <p:nvPr/>
        </p:nvSpPr>
        <p:spPr>
          <a:xfrm>
            <a:off x="1066800" y="1752600"/>
            <a:ext cx="7024653" cy="1964206"/>
          </a:xfrm>
          <a:prstGeom prst="rect">
            <a:avLst/>
          </a:prstGeom>
          <a:noFill/>
        </p:spPr>
        <p:txBody>
          <a:bodyPr wrap="square" lIns="0" tIns="0" rIns="0" bIns="0" rtlCol="0" anchor="t">
            <a:noAutofit/>
          </a:bodyPr>
          <a:lstStyle/>
          <a:p>
            <a:pPr marL="457200" indent="-457200">
              <a:spcAft>
                <a:spcPts val="1800"/>
              </a:spcAft>
              <a:buFont typeface="Wingdings" panose="05000000000000000000" pitchFamily="2" charset="2"/>
              <a:buChar char="q"/>
            </a:pPr>
            <a:r>
              <a:rPr lang="en-US" sz="3200" dirty="0"/>
              <a:t>Do most of you use PER DIEMS with your clients?</a:t>
            </a:r>
          </a:p>
          <a:p>
            <a:pPr marL="457200" indent="-457200">
              <a:buFont typeface="Wingdings" panose="05000000000000000000" pitchFamily="2" charset="2"/>
              <a:buChar char="q"/>
            </a:pPr>
            <a:r>
              <a:rPr lang="en-US" sz="3200" dirty="0"/>
              <a:t>Do most of YOU use PER DIEMS?</a:t>
            </a:r>
          </a:p>
        </p:txBody>
      </p:sp>
      <p:sp>
        <p:nvSpPr>
          <p:cNvPr id="9" name="TextBox 8">
            <a:extLst>
              <a:ext uri="{FF2B5EF4-FFF2-40B4-BE49-F238E27FC236}">
                <a16:creationId xmlns:a16="http://schemas.microsoft.com/office/drawing/2014/main" id="{36C397F3-5773-42F8-85CF-0A097EC3DE0A}"/>
              </a:ext>
            </a:extLst>
          </p:cNvPr>
          <p:cNvSpPr txBox="1"/>
          <p:nvPr/>
        </p:nvSpPr>
        <p:spPr>
          <a:xfrm>
            <a:off x="1371600" y="4345045"/>
            <a:ext cx="6553200" cy="409240"/>
          </a:xfrm>
          <a:prstGeom prst="rect">
            <a:avLst/>
          </a:prstGeom>
          <a:noFill/>
        </p:spPr>
        <p:txBody>
          <a:bodyPr wrap="square" lIns="0" tIns="0" rIns="0" bIns="0" rtlCol="0" anchor="t">
            <a:noAutofit/>
          </a:bodyPr>
          <a:lstStyle/>
          <a:p>
            <a:r>
              <a:rPr lang="en-US" sz="2800" dirty="0"/>
              <a:t>Don’t forget……you can </a:t>
            </a:r>
            <a:r>
              <a:rPr lang="en-US" sz="2800" i="1" u="sng" dirty="0">
                <a:solidFill>
                  <a:srgbClr val="FF0000"/>
                </a:solidFill>
              </a:rPr>
              <a:t>mix and match!</a:t>
            </a:r>
          </a:p>
        </p:txBody>
      </p:sp>
    </p:spTree>
    <p:extLst>
      <p:ext uri="{BB962C8B-B14F-4D97-AF65-F5344CB8AC3E}">
        <p14:creationId xmlns:p14="http://schemas.microsoft.com/office/powerpoint/2010/main" val="1262633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a:xfrm>
            <a:off x="270002" y="1447800"/>
            <a:ext cx="8762999" cy="2526551"/>
          </a:xfrm>
        </p:spPr>
        <p:txBody>
          <a:bodyPr>
            <a:normAutofit/>
          </a:bodyPr>
          <a:lstStyle/>
          <a:p>
            <a:r>
              <a:rPr lang="en-US" dirty="0"/>
              <a:t>Education expenditures (more cases…</a:t>
            </a:r>
            <a:r>
              <a:rPr lang="en-US" dirty="0">
                <a:solidFill>
                  <a:srgbClr val="FF0000"/>
                </a:solidFill>
              </a:rPr>
              <a:t>not in the book</a:t>
            </a:r>
            <a:r>
              <a:rPr lang="en-US" dirty="0"/>
              <a:t>!)</a:t>
            </a:r>
          </a:p>
          <a:p>
            <a:pPr lvl="2"/>
            <a:r>
              <a:rPr lang="en-US" sz="2400" b="1" dirty="0">
                <a:solidFill>
                  <a:srgbClr val="FF0000"/>
                </a:solidFill>
              </a:rPr>
              <a:t>LOST:</a:t>
            </a:r>
            <a:r>
              <a:rPr lang="en-US" sz="2400" b="1" dirty="0"/>
              <a:t> TC Summary Opinion 2017-26 </a:t>
            </a:r>
            <a:r>
              <a:rPr lang="en-US" sz="2400" dirty="0"/>
              <a:t>(</a:t>
            </a:r>
            <a:r>
              <a:rPr lang="en-US" sz="2400" i="1" dirty="0" err="1"/>
              <a:t>Creigh</a:t>
            </a:r>
            <a:r>
              <a:rPr lang="en-US" sz="2400" dirty="0"/>
              <a:t>) </a:t>
            </a:r>
            <a:r>
              <a:rPr lang="mr-IN" sz="2400" dirty="0"/>
              <a:t>–</a:t>
            </a:r>
            <a:r>
              <a:rPr lang="en-US" sz="2400" dirty="0"/>
              <a:t> M.B.A.</a:t>
            </a:r>
          </a:p>
          <a:p>
            <a:pPr lvl="2"/>
            <a:r>
              <a:rPr lang="en-US" sz="2400" b="1" dirty="0">
                <a:solidFill>
                  <a:srgbClr val="FF0000"/>
                </a:solidFill>
              </a:rPr>
              <a:t>WON:</a:t>
            </a:r>
            <a:r>
              <a:rPr lang="en-US" sz="2400" b="1" dirty="0"/>
              <a:t> TC Summary Opinion 2016-88 </a:t>
            </a:r>
            <a:r>
              <a:rPr lang="en-US" sz="2400" dirty="0"/>
              <a:t>(</a:t>
            </a:r>
            <a:r>
              <a:rPr lang="en-US" sz="2400" i="1" dirty="0"/>
              <a:t>Long</a:t>
            </a:r>
            <a:r>
              <a:rPr lang="en-US" sz="2400" dirty="0"/>
              <a:t>) </a:t>
            </a:r>
            <a:r>
              <a:rPr lang="mr-IN" sz="2400" dirty="0"/>
              <a:t>–</a:t>
            </a:r>
            <a:r>
              <a:rPr lang="en-US" sz="2400" dirty="0"/>
              <a:t> M.B.A.</a:t>
            </a:r>
          </a:p>
          <a:p>
            <a:pPr lvl="2"/>
            <a:r>
              <a:rPr lang="en-US" sz="2400" b="1" dirty="0">
                <a:solidFill>
                  <a:srgbClr val="FF0000"/>
                </a:solidFill>
              </a:rPr>
              <a:t>LOST:</a:t>
            </a:r>
            <a:r>
              <a:rPr lang="en-US" sz="2400" b="1" dirty="0"/>
              <a:t> TC Memo 2016-100 </a:t>
            </a:r>
            <a:r>
              <a:rPr lang="en-US" sz="2400" dirty="0"/>
              <a:t>(</a:t>
            </a:r>
            <a:r>
              <a:rPr lang="en-US" sz="2400" i="1" dirty="0"/>
              <a:t>Santos</a:t>
            </a:r>
            <a:r>
              <a:rPr lang="en-US" sz="2400" dirty="0"/>
              <a:t>) - law school tuition</a:t>
            </a:r>
          </a:p>
          <a:p>
            <a:pPr lvl="2"/>
            <a:r>
              <a:rPr lang="en-US" sz="2400" b="1" dirty="0">
                <a:solidFill>
                  <a:srgbClr val="FF0000"/>
                </a:solidFill>
              </a:rPr>
              <a:t>LOST:</a:t>
            </a:r>
            <a:r>
              <a:rPr lang="en-US" sz="2400" b="1" dirty="0"/>
              <a:t> TC Summary Opinion 2016-35 </a:t>
            </a:r>
            <a:r>
              <a:rPr lang="en-US" sz="2400" dirty="0"/>
              <a:t>(</a:t>
            </a:r>
            <a:r>
              <a:rPr lang="en-US" sz="2400" i="1" dirty="0" err="1"/>
              <a:t>Kopaigora</a:t>
            </a:r>
            <a:r>
              <a:rPr lang="en-US" sz="2400" dirty="0"/>
              <a:t>) </a:t>
            </a:r>
            <a:r>
              <a:rPr lang="mr-IN" sz="2400" dirty="0"/>
              <a:t>–</a:t>
            </a:r>
            <a:r>
              <a:rPr lang="en-US" sz="2400" dirty="0"/>
              <a:t> M.B.A.</a:t>
            </a:r>
            <a:endParaRPr lang="en-US" dirty="0"/>
          </a:p>
        </p:txBody>
      </p:sp>
      <p:sp>
        <p:nvSpPr>
          <p:cNvPr id="6" name="TextBox 5"/>
          <p:cNvSpPr txBox="1"/>
          <p:nvPr/>
        </p:nvSpPr>
        <p:spPr>
          <a:xfrm>
            <a:off x="7441557" y="140944"/>
            <a:ext cx="1447800"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486</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00319">
            <a:off x="3657600" y="4109318"/>
            <a:ext cx="2591184" cy="2743200"/>
          </a:xfrm>
          <a:prstGeom prst="rect">
            <a:avLst/>
          </a:prstGeom>
        </p:spPr>
      </p:pic>
    </p:spTree>
    <p:extLst>
      <p:ext uri="{BB962C8B-B14F-4D97-AF65-F5344CB8AC3E}">
        <p14:creationId xmlns:p14="http://schemas.microsoft.com/office/powerpoint/2010/main" val="1187079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a:xfrm>
            <a:off x="305357" y="471459"/>
            <a:ext cx="8609486" cy="428678"/>
          </a:xfrm>
        </p:spPr>
        <p:txBody>
          <a:bodyPr/>
          <a:lstStyle/>
          <a:p>
            <a:pPr algn="ctr"/>
            <a:r>
              <a:rPr lang="en-US" sz="3200" u="sng" dirty="0"/>
              <a:t>Lori Singleton-Clarke</a:t>
            </a:r>
          </a:p>
        </p:txBody>
      </p:sp>
      <p:sp>
        <p:nvSpPr>
          <p:cNvPr id="5" name="Content Placeholder 4"/>
          <p:cNvSpPr>
            <a:spLocks noGrp="1"/>
          </p:cNvSpPr>
          <p:nvPr>
            <p:ph idx="1"/>
          </p:nvPr>
        </p:nvSpPr>
        <p:spPr>
          <a:xfrm>
            <a:off x="1181100" y="2450354"/>
            <a:ext cx="6858000" cy="3191567"/>
          </a:xfrm>
        </p:spPr>
        <p:txBody>
          <a:bodyPr>
            <a:noAutofit/>
          </a:bodyPr>
          <a:lstStyle/>
          <a:p>
            <a:pPr marL="0" indent="0" algn="ctr">
              <a:buNone/>
            </a:pPr>
            <a:r>
              <a:rPr lang="en-US" sz="2800" b="1" u="sng" dirty="0">
                <a:solidFill>
                  <a:srgbClr val="FF0000"/>
                </a:solidFill>
              </a:rPr>
              <a:t>T.C. Summary Opinion 2009-182</a:t>
            </a:r>
          </a:p>
          <a:p>
            <a:pPr>
              <a:buClrTx/>
            </a:pPr>
            <a:r>
              <a:rPr lang="en-US" sz="2800" dirty="0"/>
              <a:t>This case is a GREAT read. It is very encouraging, inspiring, and motivating.</a:t>
            </a:r>
          </a:p>
          <a:p>
            <a:pPr>
              <a:buClrTx/>
            </a:pPr>
            <a:r>
              <a:rPr lang="en-US" sz="2800" dirty="0"/>
              <a:t>I have given it to many clients who ask me about this subject.</a:t>
            </a:r>
          </a:p>
        </p:txBody>
      </p:sp>
      <p:sp>
        <p:nvSpPr>
          <p:cNvPr id="8" name="TextBox 7">
            <a:extLst>
              <a:ext uri="{FF2B5EF4-FFF2-40B4-BE49-F238E27FC236}">
                <a16:creationId xmlns:a16="http://schemas.microsoft.com/office/drawing/2014/main" id="{5A6911FA-2A08-4E96-9422-4F650FF9FBE8}"/>
              </a:ext>
            </a:extLst>
          </p:cNvPr>
          <p:cNvSpPr txBox="1"/>
          <p:nvPr/>
        </p:nvSpPr>
        <p:spPr>
          <a:xfrm>
            <a:off x="457200" y="1143000"/>
            <a:ext cx="8305800" cy="1066800"/>
          </a:xfrm>
          <a:prstGeom prst="rect">
            <a:avLst/>
          </a:prstGeom>
          <a:noFill/>
        </p:spPr>
        <p:txBody>
          <a:bodyPr wrap="square" lIns="0" tIns="0" rIns="0" bIns="0" rtlCol="0" anchor="t">
            <a:noAutofit/>
          </a:bodyPr>
          <a:lstStyle/>
          <a:p>
            <a:pPr algn="ctr"/>
            <a:r>
              <a:rPr lang="en-US" sz="3200" b="1" dirty="0"/>
              <a:t>A GENUINE AMERICAN HERO!!</a:t>
            </a:r>
          </a:p>
          <a:p>
            <a:pPr algn="ctr"/>
            <a:r>
              <a:rPr lang="en-US" sz="3200" b="1" dirty="0"/>
              <a:t>SHE FOUGHT THE IRS AND WON…..YAY!</a:t>
            </a:r>
          </a:p>
        </p:txBody>
      </p:sp>
      <p:pic>
        <p:nvPicPr>
          <p:cNvPr id="1026" name="Picture 2" descr="https://www.bridginghearts.org/images/hearts.png">
            <a:extLst>
              <a:ext uri="{FF2B5EF4-FFF2-40B4-BE49-F238E27FC236}">
                <a16:creationId xmlns:a16="http://schemas.microsoft.com/office/drawing/2014/main" id="{AA151958-49C6-4879-A505-2624D5D7A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648200"/>
            <a:ext cx="17526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122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A7CFE5-4334-4AE3-9D63-206AD24271D3}"/>
              </a:ext>
            </a:extLst>
          </p:cNvPr>
          <p:cNvSpPr>
            <a:spLocks noGrp="1"/>
          </p:cNvSpPr>
          <p:nvPr>
            <p:ph idx="1"/>
          </p:nvPr>
        </p:nvSpPr>
        <p:spPr>
          <a:xfrm>
            <a:off x="917575" y="1447800"/>
            <a:ext cx="7369175" cy="4648200"/>
          </a:xfrm>
          <a:solidFill>
            <a:schemeClr val="accent1"/>
          </a:solidFill>
        </p:spPr>
        <p:txBody>
          <a:bodyPr/>
          <a:lstStyle/>
          <a:p>
            <a:endParaRPr lang="en-US" dirty="0"/>
          </a:p>
        </p:txBody>
      </p:sp>
    </p:spTree>
    <p:extLst>
      <p:ext uri="{BB962C8B-B14F-4D97-AF65-F5344CB8AC3E}">
        <p14:creationId xmlns:p14="http://schemas.microsoft.com/office/powerpoint/2010/main" val="22771271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337066"/>
            <a:ext cx="7924800" cy="971782"/>
          </a:xfrm>
        </p:spPr>
        <p:txBody>
          <a:bodyPr/>
          <a:lstStyle/>
          <a:p>
            <a:pPr algn="ctr" defTabSz="912813"/>
            <a:r>
              <a:rPr lang="en-US" altLang="en-US" sz="3600" b="1" dirty="0"/>
              <a:t>Casualty, Disaster and Theft Losses</a:t>
            </a:r>
            <a:br>
              <a:rPr lang="en-US" altLang="en-US" sz="4400" b="1" dirty="0"/>
            </a:br>
            <a:r>
              <a:rPr lang="en-US" altLang="en-US" sz="2400" b="1" dirty="0"/>
              <a:t>Chapter 34</a:t>
            </a:r>
            <a:endParaRPr lang="en-US" altLang="en-US" sz="2400" b="1" i="1" dirty="0"/>
          </a:p>
        </p:txBody>
      </p:sp>
      <p:sp>
        <p:nvSpPr>
          <p:cNvPr id="2" name="Content Placeholder 1"/>
          <p:cNvSpPr>
            <a:spLocks noGrp="1"/>
          </p:cNvSpPr>
          <p:nvPr>
            <p:ph idx="1"/>
          </p:nvPr>
        </p:nvSpPr>
        <p:spPr>
          <a:xfrm>
            <a:off x="928810" y="2465150"/>
            <a:ext cx="7473950" cy="1783086"/>
          </a:xfrm>
        </p:spPr>
        <p:txBody>
          <a:bodyPr/>
          <a:lstStyle/>
          <a:p>
            <a:pPr marL="0" indent="0" algn="ctr">
              <a:lnSpc>
                <a:spcPct val="90000"/>
              </a:lnSpc>
              <a:buNone/>
              <a:defRPr/>
            </a:pPr>
            <a:endParaRPr lang="en-US" i="1" dirty="0">
              <a:ea typeface="ＭＳ Ｐゴシック" charset="-128"/>
            </a:endParaRPr>
          </a:p>
          <a:p>
            <a:pPr marL="0" indent="0" algn="ctr">
              <a:spcBef>
                <a:spcPts val="0"/>
              </a:spcBef>
              <a:spcAft>
                <a:spcPts val="600"/>
              </a:spcAft>
              <a:buNone/>
              <a:defRPr/>
            </a:pPr>
            <a:r>
              <a:rPr lang="en-US" b="1" dirty="0">
                <a:solidFill>
                  <a:srgbClr val="060606"/>
                </a:solidFill>
                <a:latin typeface="+mj-lt"/>
                <a:ea typeface="ＭＳ Ｐゴシック" charset="-128"/>
              </a:rPr>
              <a:t>Presented by:</a:t>
            </a:r>
          </a:p>
          <a:p>
            <a:pPr marL="0" indent="0" algn="ctr">
              <a:spcBef>
                <a:spcPts val="0"/>
              </a:spcBef>
              <a:spcAft>
                <a:spcPts val="600"/>
              </a:spcAft>
              <a:buNone/>
              <a:defRPr/>
            </a:pPr>
            <a:r>
              <a:rPr lang="en-US" b="1" dirty="0">
                <a:solidFill>
                  <a:srgbClr val="060606"/>
                </a:solidFill>
                <a:latin typeface="Times New Roman" panose="02020603050405020304" pitchFamily="18" charset="0"/>
                <a:ea typeface="ＭＳ Ｐゴシック" charset="-128"/>
                <a:cs typeface="Times New Roman" panose="02020603050405020304" pitchFamily="18" charset="0"/>
              </a:rPr>
              <a:t>Michael A. Gordon, CPA</a:t>
            </a:r>
          </a:p>
          <a:p>
            <a:pPr marL="0" indent="0" algn="ctr">
              <a:spcBef>
                <a:spcPts val="0"/>
              </a:spcBef>
              <a:spcAft>
                <a:spcPts val="600"/>
              </a:spcAft>
              <a:buNone/>
              <a:defRPr/>
            </a:pPr>
            <a:r>
              <a:rPr lang="en-US" b="1" i="1" dirty="0">
                <a:solidFill>
                  <a:srgbClr val="FF0000"/>
                </a:solidFill>
                <a:latin typeface="Times New Roman" panose="02020603050405020304" pitchFamily="18" charset="0"/>
                <a:ea typeface="ＭＳ Ｐゴシック" charset="-128"/>
                <a:cs typeface="Times New Roman" panose="02020603050405020304" pitchFamily="18" charset="0"/>
              </a:rPr>
              <a:t>Not Your Basic Bean Counter</a:t>
            </a:r>
            <a:endParaRPr lang="en-US" i="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62000" y="5105400"/>
            <a:ext cx="4374916" cy="58477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8000"/>
                </a:solidFill>
                <a:effectLst/>
                <a:uLnTx/>
                <a:uFillTx/>
                <a:latin typeface="Arial"/>
                <a:ea typeface="ＭＳ Ｐゴシック" pitchFamily="-106" charset="-128"/>
                <a:cs typeface="Arial" charset="0"/>
              </a:rPr>
              <a:t>Gear Up Tax Seminars</a:t>
            </a:r>
            <a:endParaRPr kumimoji="0" lang="en-US" sz="2400" b="0" i="0" u="none" strike="noStrike" kern="1200" cap="none" spc="0" normalizeH="0" baseline="0" noProof="0" dirty="0">
              <a:ln>
                <a:noFill/>
              </a:ln>
              <a:solidFill>
                <a:srgbClr val="666666"/>
              </a:solidFill>
              <a:effectLst/>
              <a:uLnTx/>
              <a:uFillTx/>
              <a:latin typeface="Arial" charset="0"/>
              <a:ea typeface="ＭＳ Ｐゴシック" pitchFamily="34" charset="-128"/>
              <a:cs typeface="Arial" charset="0"/>
            </a:endParaRPr>
          </a:p>
        </p:txBody>
      </p:sp>
      <p:sp>
        <p:nvSpPr>
          <p:cNvPr id="3" name="TextBox 2"/>
          <p:cNvSpPr txBox="1"/>
          <p:nvPr/>
        </p:nvSpPr>
        <p:spPr>
          <a:xfrm>
            <a:off x="843970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8000"/>
                </a:solidFill>
              </a:rPr>
              <a:t>487</a:t>
            </a:r>
            <a:endPar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33867085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48</a:t>
            </a:fld>
            <a:endParaRPr lang="en-US" dirty="0"/>
          </a:p>
        </p:txBody>
      </p:sp>
      <p:sp>
        <p:nvSpPr>
          <p:cNvPr id="5" name="TextBox 4">
            <a:extLst>
              <a:ext uri="{FF2B5EF4-FFF2-40B4-BE49-F238E27FC236}">
                <a16:creationId xmlns:a16="http://schemas.microsoft.com/office/drawing/2014/main" id="{5ACC177E-F172-4A36-A7A4-11970E0EB8C7}"/>
              </a:ext>
            </a:extLst>
          </p:cNvPr>
          <p:cNvSpPr txBox="1"/>
          <p:nvPr/>
        </p:nvSpPr>
        <p:spPr>
          <a:xfrm>
            <a:off x="628650" y="745293"/>
            <a:ext cx="7886700" cy="461665"/>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400" b="1" dirty="0">
                <a:solidFill>
                  <a:srgbClr val="060606"/>
                </a:solidFill>
                <a:latin typeface="Arial" panose="020B0604020202020204" pitchFamily="34" charset="0"/>
                <a:cs typeface="Arial" panose="020B0604020202020204" pitchFamily="34" charset="0"/>
              </a:rPr>
              <a:t>Casualty Losses</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6" name="TextBox 5">
            <a:extLst>
              <a:ext uri="{FF2B5EF4-FFF2-40B4-BE49-F238E27FC236}">
                <a16:creationId xmlns:a16="http://schemas.microsoft.com/office/drawing/2014/main" id="{2491E306-68EE-4364-9F3B-794CC735B21E}"/>
              </a:ext>
            </a:extLst>
          </p:cNvPr>
          <p:cNvSpPr txBox="1"/>
          <p:nvPr/>
        </p:nvSpPr>
        <p:spPr>
          <a:xfrm>
            <a:off x="876300" y="1684396"/>
            <a:ext cx="7391400" cy="4201150"/>
          </a:xfrm>
          <a:prstGeom prst="rect">
            <a:avLst/>
          </a:prstGeom>
          <a:noFill/>
          <a:ln>
            <a:solidFill>
              <a:schemeClr val="tx1"/>
            </a:solidFill>
          </a:ln>
        </p:spPr>
        <p:txBody>
          <a:bodyPr wrap="square" rtlCol="0">
            <a:spAutoFit/>
          </a:bodyPr>
          <a:lstStyle/>
          <a:p>
            <a:pPr marL="342900" indent="-342900" algn="just">
              <a:spcAft>
                <a:spcPts val="1800"/>
              </a:spcAft>
              <a:buFont typeface="Arial" panose="020B0604020202020204" pitchFamily="34" charset="0"/>
              <a:buChar char="•"/>
            </a:pPr>
            <a:r>
              <a:rPr lang="en-US" sz="2800" u="sng" dirty="0">
                <a:solidFill>
                  <a:srgbClr val="060606"/>
                </a:solidFill>
              </a:rPr>
              <a:t>Personal casualty and theft losses of an individual are no longer deductible UNLESS they are attributable to a federally declared disaster….through 2025.</a:t>
            </a:r>
          </a:p>
          <a:p>
            <a:pPr marL="342900" indent="-342900" algn="just">
              <a:spcAft>
                <a:spcPts val="1800"/>
              </a:spcAft>
              <a:buFont typeface="Arial" panose="020B0604020202020204" pitchFamily="34" charset="0"/>
              <a:buChar char="•"/>
            </a:pPr>
            <a:r>
              <a:rPr lang="en-US" sz="2800" b="1" u="sng" dirty="0">
                <a:solidFill>
                  <a:srgbClr val="FF0000"/>
                </a:solidFill>
              </a:rPr>
              <a:t>EXCEPTION:</a:t>
            </a:r>
            <a:r>
              <a:rPr lang="en-US" sz="2800" dirty="0">
                <a:solidFill>
                  <a:srgbClr val="060606"/>
                </a:solidFill>
              </a:rPr>
              <a:t> An exception to the rule applies where the taxpayer has personal casualty gains for the tax year. </a:t>
            </a:r>
            <a:r>
              <a:rPr lang="en-US" sz="2800" i="1" u="sng" dirty="0">
                <a:solidFill>
                  <a:srgbClr val="060606"/>
                </a:solidFill>
              </a:rPr>
              <a:t>Regular</a:t>
            </a:r>
            <a:r>
              <a:rPr lang="en-US" sz="2800" dirty="0">
                <a:solidFill>
                  <a:srgbClr val="060606"/>
                </a:solidFill>
              </a:rPr>
              <a:t> casualty losses, in these cases, can be offset the casualty gains.</a:t>
            </a:r>
          </a:p>
        </p:txBody>
      </p:sp>
    </p:spTree>
    <p:extLst>
      <p:ext uri="{BB962C8B-B14F-4D97-AF65-F5344CB8AC3E}">
        <p14:creationId xmlns:p14="http://schemas.microsoft.com/office/powerpoint/2010/main" val="1570471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49</a:t>
            </a:fld>
            <a:endParaRPr lang="en-US" dirty="0"/>
          </a:p>
        </p:txBody>
      </p:sp>
      <p:sp>
        <p:nvSpPr>
          <p:cNvPr id="5" name="TextBox 4">
            <a:extLst>
              <a:ext uri="{FF2B5EF4-FFF2-40B4-BE49-F238E27FC236}">
                <a16:creationId xmlns:a16="http://schemas.microsoft.com/office/drawing/2014/main" id="{5ACC177E-F172-4A36-A7A4-11970E0EB8C7}"/>
              </a:ext>
            </a:extLst>
          </p:cNvPr>
          <p:cNvSpPr txBox="1"/>
          <p:nvPr/>
        </p:nvSpPr>
        <p:spPr>
          <a:xfrm>
            <a:off x="628650" y="745293"/>
            <a:ext cx="7886700" cy="461665"/>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400" b="1" dirty="0">
                <a:solidFill>
                  <a:srgbClr val="060606"/>
                </a:solidFill>
                <a:latin typeface="Arial" panose="020B0604020202020204" pitchFamily="34" charset="0"/>
                <a:cs typeface="Arial" panose="020B0604020202020204" pitchFamily="34" charset="0"/>
              </a:rPr>
              <a:t>Casualty Losses</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6" name="TextBox 5">
            <a:extLst>
              <a:ext uri="{FF2B5EF4-FFF2-40B4-BE49-F238E27FC236}">
                <a16:creationId xmlns:a16="http://schemas.microsoft.com/office/drawing/2014/main" id="{2491E306-68EE-4364-9F3B-794CC735B21E}"/>
              </a:ext>
            </a:extLst>
          </p:cNvPr>
          <p:cNvSpPr txBox="1"/>
          <p:nvPr/>
        </p:nvSpPr>
        <p:spPr>
          <a:xfrm>
            <a:off x="876300" y="1684396"/>
            <a:ext cx="7391400" cy="4001095"/>
          </a:xfrm>
          <a:prstGeom prst="rect">
            <a:avLst/>
          </a:prstGeom>
          <a:noFill/>
          <a:ln>
            <a:solidFill>
              <a:schemeClr val="tx1"/>
            </a:solidFill>
          </a:ln>
        </p:spPr>
        <p:txBody>
          <a:bodyPr wrap="square" rtlCol="0">
            <a:spAutoFit/>
          </a:bodyPr>
          <a:lstStyle/>
          <a:p>
            <a:pPr marL="342900" indent="-342900" algn="just">
              <a:spcAft>
                <a:spcPts val="1800"/>
              </a:spcAft>
              <a:buFont typeface="Arial" panose="020B0604020202020204" pitchFamily="34" charset="0"/>
              <a:buChar char="•"/>
            </a:pPr>
            <a:r>
              <a:rPr lang="en-US" sz="2800" u="sng" dirty="0">
                <a:solidFill>
                  <a:srgbClr val="060606"/>
                </a:solidFill>
              </a:rPr>
              <a:t>Relief for 2016 Disaster Areas</a:t>
            </a:r>
          </a:p>
          <a:p>
            <a:pPr marL="517525" algn="just">
              <a:spcAft>
                <a:spcPts val="1800"/>
              </a:spcAft>
            </a:pPr>
            <a:r>
              <a:rPr lang="en-US" sz="2800" dirty="0">
                <a:solidFill>
                  <a:srgbClr val="060606"/>
                </a:solidFill>
              </a:rPr>
              <a:t>It is important to make some distinctions here. The Act itself provides several provisions regarding relief for victims of disasters that occurred in 2016. Some of the relief will be available in 2017 as well.</a:t>
            </a:r>
          </a:p>
          <a:p>
            <a:pPr marL="517525" algn="just">
              <a:spcAft>
                <a:spcPts val="1800"/>
              </a:spcAft>
            </a:pPr>
            <a:r>
              <a:rPr lang="en-US" sz="2800" dirty="0">
                <a:solidFill>
                  <a:srgbClr val="060606"/>
                </a:solidFill>
              </a:rPr>
              <a:t>However, you may remember that we had several disasters in 2017 as well. </a:t>
            </a:r>
          </a:p>
        </p:txBody>
      </p:sp>
    </p:spTree>
    <p:extLst>
      <p:ext uri="{BB962C8B-B14F-4D97-AF65-F5344CB8AC3E}">
        <p14:creationId xmlns:p14="http://schemas.microsoft.com/office/powerpoint/2010/main" val="3353331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5</a:t>
            </a:fld>
            <a:endParaRPr lang="en-US" dirty="0"/>
          </a:p>
        </p:txBody>
      </p:sp>
      <p:sp>
        <p:nvSpPr>
          <p:cNvPr id="5" name="TextBox 4">
            <a:extLst>
              <a:ext uri="{FF2B5EF4-FFF2-40B4-BE49-F238E27FC236}">
                <a16:creationId xmlns:a16="http://schemas.microsoft.com/office/drawing/2014/main" id="{5ACC177E-F172-4A36-A7A4-11970E0EB8C7}"/>
              </a:ext>
            </a:extLst>
          </p:cNvPr>
          <p:cNvSpPr txBox="1"/>
          <p:nvPr/>
        </p:nvSpPr>
        <p:spPr>
          <a:xfrm>
            <a:off x="628650" y="745293"/>
            <a:ext cx="7886700" cy="461665"/>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400" b="1" dirty="0">
                <a:solidFill>
                  <a:srgbClr val="060606"/>
                </a:solidFill>
                <a:latin typeface="Arial" panose="020B0604020202020204" pitchFamily="34" charset="0"/>
                <a:cs typeface="Arial" panose="020B0604020202020204" pitchFamily="34" charset="0"/>
              </a:rPr>
              <a:t>Itemized Deductions </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8" name="TextBox 7">
            <a:extLst>
              <a:ext uri="{FF2B5EF4-FFF2-40B4-BE49-F238E27FC236}">
                <a16:creationId xmlns:a16="http://schemas.microsoft.com/office/drawing/2014/main" id="{1F95E463-9AF6-414C-8216-A38143328DC5}"/>
              </a:ext>
            </a:extLst>
          </p:cNvPr>
          <p:cNvSpPr txBox="1"/>
          <p:nvPr/>
        </p:nvSpPr>
        <p:spPr>
          <a:xfrm>
            <a:off x="952500" y="1655853"/>
            <a:ext cx="7239000" cy="3924151"/>
          </a:xfrm>
          <a:prstGeom prst="rect">
            <a:avLst/>
          </a:prstGeom>
          <a:noFill/>
          <a:ln>
            <a:solidFill>
              <a:schemeClr val="tx1"/>
            </a:solidFill>
          </a:ln>
        </p:spPr>
        <p:txBody>
          <a:bodyPr wrap="square" rtlCol="0">
            <a:spAutoFit/>
          </a:bodyPr>
          <a:lstStyle/>
          <a:p>
            <a:pPr marL="341313" indent="-341313" algn="just">
              <a:spcAft>
                <a:spcPts val="600"/>
              </a:spcAft>
              <a:buFont typeface="Arial" panose="020B0604020202020204" pitchFamily="34" charset="0"/>
              <a:buChar char="•"/>
            </a:pPr>
            <a:r>
              <a:rPr lang="en-US" sz="2800" u="sng" dirty="0">
                <a:solidFill>
                  <a:srgbClr val="060606"/>
                </a:solidFill>
              </a:rPr>
              <a:t>Mortgage interest:</a:t>
            </a:r>
          </a:p>
          <a:p>
            <a:pPr marL="914400" indent="-230188" algn="just">
              <a:spcAft>
                <a:spcPts val="2400"/>
              </a:spcAft>
              <a:buFont typeface="Arial" panose="020B0604020202020204" pitchFamily="34" charset="0"/>
              <a:buChar char="•"/>
            </a:pPr>
            <a:r>
              <a:rPr lang="en-US" sz="2800" dirty="0">
                <a:solidFill>
                  <a:srgbClr val="060606"/>
                </a:solidFill>
              </a:rPr>
              <a:t>For acquisition debt incurred after 12/15/2017…the $1mm limit goes to $750,000 (MFJ)…for 7 years (through 2025).</a:t>
            </a:r>
          </a:p>
          <a:p>
            <a:pPr marL="914400" indent="-230188" algn="just">
              <a:spcAft>
                <a:spcPts val="2400"/>
              </a:spcAft>
              <a:buFont typeface="Arial" panose="020B0604020202020204" pitchFamily="34" charset="0"/>
              <a:buChar char="•"/>
            </a:pPr>
            <a:r>
              <a:rPr lang="en-US" sz="2800" dirty="0">
                <a:solidFill>
                  <a:srgbClr val="060606"/>
                </a:solidFill>
              </a:rPr>
              <a:t>Debt incurred on or before 12/15/17 is subject to the $1mm acquisition debt limit.</a:t>
            </a:r>
            <a:endParaRPr lang="en-US" sz="2800" dirty="0">
              <a:solidFill>
                <a:srgbClr val="00B050"/>
              </a:solidFill>
            </a:endParaRPr>
          </a:p>
        </p:txBody>
      </p:sp>
    </p:spTree>
    <p:extLst>
      <p:ext uri="{BB962C8B-B14F-4D97-AF65-F5344CB8AC3E}">
        <p14:creationId xmlns:p14="http://schemas.microsoft.com/office/powerpoint/2010/main" val="36810756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50</a:t>
            </a:fld>
            <a:endParaRPr lang="en-US" dirty="0"/>
          </a:p>
        </p:txBody>
      </p:sp>
      <p:sp>
        <p:nvSpPr>
          <p:cNvPr id="5" name="TextBox 4">
            <a:extLst>
              <a:ext uri="{FF2B5EF4-FFF2-40B4-BE49-F238E27FC236}">
                <a16:creationId xmlns:a16="http://schemas.microsoft.com/office/drawing/2014/main" id="{5ACC177E-F172-4A36-A7A4-11970E0EB8C7}"/>
              </a:ext>
            </a:extLst>
          </p:cNvPr>
          <p:cNvSpPr txBox="1"/>
          <p:nvPr/>
        </p:nvSpPr>
        <p:spPr>
          <a:xfrm>
            <a:off x="628650" y="745293"/>
            <a:ext cx="7886700" cy="461665"/>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400" b="1" dirty="0">
                <a:solidFill>
                  <a:srgbClr val="060606"/>
                </a:solidFill>
                <a:latin typeface="Arial" panose="020B0604020202020204" pitchFamily="34" charset="0"/>
                <a:cs typeface="Arial" panose="020B0604020202020204" pitchFamily="34" charset="0"/>
              </a:rPr>
              <a:t>Casualty Losses</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6" name="TextBox 5">
            <a:extLst>
              <a:ext uri="{FF2B5EF4-FFF2-40B4-BE49-F238E27FC236}">
                <a16:creationId xmlns:a16="http://schemas.microsoft.com/office/drawing/2014/main" id="{2491E306-68EE-4364-9F3B-794CC735B21E}"/>
              </a:ext>
            </a:extLst>
          </p:cNvPr>
          <p:cNvSpPr txBox="1"/>
          <p:nvPr/>
        </p:nvSpPr>
        <p:spPr>
          <a:xfrm>
            <a:off x="876300" y="1905000"/>
            <a:ext cx="7391400" cy="2477601"/>
          </a:xfrm>
          <a:prstGeom prst="rect">
            <a:avLst/>
          </a:prstGeom>
          <a:noFill/>
          <a:ln>
            <a:solidFill>
              <a:schemeClr val="tx1"/>
            </a:solidFill>
          </a:ln>
        </p:spPr>
        <p:txBody>
          <a:bodyPr wrap="square" rtlCol="0">
            <a:spAutoFit/>
          </a:bodyPr>
          <a:lstStyle/>
          <a:p>
            <a:pPr marL="342900" indent="-342900" algn="just">
              <a:spcAft>
                <a:spcPts val="1800"/>
              </a:spcAft>
              <a:buFont typeface="Arial" panose="020B0604020202020204" pitchFamily="34" charset="0"/>
              <a:buChar char="•"/>
            </a:pPr>
            <a:r>
              <a:rPr lang="en-US" sz="2800" u="sng" dirty="0">
                <a:solidFill>
                  <a:srgbClr val="060606"/>
                </a:solidFill>
              </a:rPr>
              <a:t>Relief for 2017 Disaster Areas</a:t>
            </a:r>
          </a:p>
          <a:p>
            <a:pPr marL="517525" algn="just">
              <a:spcAft>
                <a:spcPts val="1800"/>
              </a:spcAft>
            </a:pPr>
            <a:r>
              <a:rPr lang="en-US" sz="2800" dirty="0">
                <a:solidFill>
                  <a:srgbClr val="060606"/>
                </a:solidFill>
              </a:rPr>
              <a:t>For 2017 disasters, Congress passed a separate bill on 9/29/17 called the “Disaster Tax Relief and Airport and Airway Extension Act of 2017”.</a:t>
            </a:r>
          </a:p>
        </p:txBody>
      </p:sp>
    </p:spTree>
    <p:extLst>
      <p:ext uri="{BB962C8B-B14F-4D97-AF65-F5344CB8AC3E}">
        <p14:creationId xmlns:p14="http://schemas.microsoft.com/office/powerpoint/2010/main" val="23841050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51</a:t>
            </a:fld>
            <a:endParaRPr lang="en-US" dirty="0"/>
          </a:p>
        </p:txBody>
      </p:sp>
      <p:sp>
        <p:nvSpPr>
          <p:cNvPr id="5" name="TextBox 4">
            <a:extLst>
              <a:ext uri="{FF2B5EF4-FFF2-40B4-BE49-F238E27FC236}">
                <a16:creationId xmlns:a16="http://schemas.microsoft.com/office/drawing/2014/main" id="{5ACC177E-F172-4A36-A7A4-11970E0EB8C7}"/>
              </a:ext>
            </a:extLst>
          </p:cNvPr>
          <p:cNvSpPr txBox="1"/>
          <p:nvPr/>
        </p:nvSpPr>
        <p:spPr>
          <a:xfrm>
            <a:off x="628650" y="745293"/>
            <a:ext cx="7886700" cy="461665"/>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400" b="1" dirty="0">
                <a:solidFill>
                  <a:srgbClr val="060606"/>
                </a:solidFill>
                <a:latin typeface="Arial" panose="020B0604020202020204" pitchFamily="34" charset="0"/>
                <a:cs typeface="Arial" panose="020B0604020202020204" pitchFamily="34" charset="0"/>
              </a:rPr>
              <a:t>Casualty Losses</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6" name="TextBox 5">
            <a:extLst>
              <a:ext uri="{FF2B5EF4-FFF2-40B4-BE49-F238E27FC236}">
                <a16:creationId xmlns:a16="http://schemas.microsoft.com/office/drawing/2014/main" id="{2491E306-68EE-4364-9F3B-794CC735B21E}"/>
              </a:ext>
            </a:extLst>
          </p:cNvPr>
          <p:cNvSpPr txBox="1"/>
          <p:nvPr/>
        </p:nvSpPr>
        <p:spPr>
          <a:xfrm>
            <a:off x="876300" y="2286000"/>
            <a:ext cx="7391400" cy="2062103"/>
          </a:xfrm>
          <a:prstGeom prst="rect">
            <a:avLst/>
          </a:prstGeom>
          <a:noFill/>
          <a:ln>
            <a:solidFill>
              <a:schemeClr val="tx1"/>
            </a:solidFill>
          </a:ln>
        </p:spPr>
        <p:txBody>
          <a:bodyPr wrap="square" rtlCol="0">
            <a:spAutoFit/>
          </a:bodyPr>
          <a:lstStyle/>
          <a:p>
            <a:pPr marL="342900" indent="-342900" algn="just">
              <a:spcAft>
                <a:spcPts val="1800"/>
              </a:spcAft>
              <a:buFont typeface="Arial" panose="020B0604020202020204" pitchFamily="34" charset="0"/>
              <a:buChar char="•"/>
            </a:pPr>
            <a:r>
              <a:rPr lang="en-US" sz="3200" u="sng" dirty="0">
                <a:solidFill>
                  <a:srgbClr val="060606"/>
                </a:solidFill>
              </a:rPr>
              <a:t>Rather than cover what is included in the Act itself (for 2016 disasters) I will go over the September relief bill as they are virtually identical.</a:t>
            </a:r>
          </a:p>
        </p:txBody>
      </p:sp>
    </p:spTree>
    <p:extLst>
      <p:ext uri="{BB962C8B-B14F-4D97-AF65-F5344CB8AC3E}">
        <p14:creationId xmlns:p14="http://schemas.microsoft.com/office/powerpoint/2010/main" val="2109316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52</a:t>
            </a:fld>
            <a:endParaRPr lang="en-US" dirty="0"/>
          </a:p>
        </p:txBody>
      </p:sp>
      <p:sp>
        <p:nvSpPr>
          <p:cNvPr id="5" name="TextBox 4">
            <a:extLst>
              <a:ext uri="{FF2B5EF4-FFF2-40B4-BE49-F238E27FC236}">
                <a16:creationId xmlns:a16="http://schemas.microsoft.com/office/drawing/2014/main" id="{5ACC177E-F172-4A36-A7A4-11970E0EB8C7}"/>
              </a:ext>
            </a:extLst>
          </p:cNvPr>
          <p:cNvSpPr txBox="1"/>
          <p:nvPr/>
        </p:nvSpPr>
        <p:spPr>
          <a:xfrm>
            <a:off x="628650" y="745293"/>
            <a:ext cx="7886700" cy="461665"/>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400" b="1" dirty="0">
                <a:solidFill>
                  <a:srgbClr val="060606"/>
                </a:solidFill>
                <a:latin typeface="Arial" panose="020B0604020202020204" pitchFamily="34" charset="0"/>
                <a:cs typeface="Arial" panose="020B0604020202020204" pitchFamily="34" charset="0"/>
              </a:rPr>
              <a:t>Casualty Losses</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6" name="TextBox 5">
            <a:extLst>
              <a:ext uri="{FF2B5EF4-FFF2-40B4-BE49-F238E27FC236}">
                <a16:creationId xmlns:a16="http://schemas.microsoft.com/office/drawing/2014/main" id="{2491E306-68EE-4364-9F3B-794CC735B21E}"/>
              </a:ext>
            </a:extLst>
          </p:cNvPr>
          <p:cNvSpPr txBox="1"/>
          <p:nvPr/>
        </p:nvSpPr>
        <p:spPr>
          <a:xfrm>
            <a:off x="644814" y="1524000"/>
            <a:ext cx="7886700" cy="4231928"/>
          </a:xfrm>
          <a:prstGeom prst="rect">
            <a:avLst/>
          </a:prstGeom>
          <a:noFill/>
          <a:ln>
            <a:solidFill>
              <a:schemeClr val="tx1"/>
            </a:solidFill>
          </a:ln>
        </p:spPr>
        <p:txBody>
          <a:bodyPr wrap="square" rtlCol="0">
            <a:spAutoFit/>
          </a:bodyPr>
          <a:lstStyle/>
          <a:p>
            <a:pPr marL="342900" indent="-342900" algn="just">
              <a:spcAft>
                <a:spcPts val="1800"/>
              </a:spcAft>
              <a:buFont typeface="Arial" panose="020B0604020202020204" pitchFamily="34" charset="0"/>
              <a:buChar char="•"/>
            </a:pPr>
            <a:r>
              <a:rPr lang="en-US" sz="2800" u="sng" dirty="0">
                <a:solidFill>
                  <a:srgbClr val="FF0000"/>
                </a:solidFill>
              </a:rPr>
              <a:t>Revenue Procedure 2018-8 (12/13/17)</a:t>
            </a:r>
          </a:p>
          <a:p>
            <a:pPr marL="858838" indent="-342900" algn="just">
              <a:spcAft>
                <a:spcPts val="1800"/>
              </a:spcAft>
              <a:buFont typeface="Arial" panose="020B0604020202020204" pitchFamily="34" charset="0"/>
              <a:buChar char="•"/>
            </a:pPr>
            <a:r>
              <a:rPr lang="en-US" sz="2800" dirty="0">
                <a:solidFill>
                  <a:srgbClr val="060606"/>
                </a:solidFill>
              </a:rPr>
              <a:t>This contains safe harbor methods for determining casualty losses.</a:t>
            </a:r>
          </a:p>
          <a:p>
            <a:pPr marL="858838" indent="-342900" algn="just">
              <a:spcAft>
                <a:spcPts val="1800"/>
              </a:spcAft>
              <a:buFont typeface="Arial" panose="020B0604020202020204" pitchFamily="34" charset="0"/>
              <a:buChar char="•"/>
            </a:pPr>
            <a:r>
              <a:rPr lang="en-US" sz="2800" dirty="0">
                <a:solidFill>
                  <a:srgbClr val="060606"/>
                </a:solidFill>
              </a:rPr>
              <a:t>4 of the methods can be used for any casualty loss.</a:t>
            </a:r>
          </a:p>
          <a:p>
            <a:pPr marL="858838" indent="-342900" algn="just">
              <a:spcAft>
                <a:spcPts val="1800"/>
              </a:spcAft>
              <a:buFont typeface="Arial" panose="020B0604020202020204" pitchFamily="34" charset="0"/>
              <a:buChar char="•"/>
            </a:pPr>
            <a:r>
              <a:rPr lang="en-US" sz="2800" dirty="0">
                <a:solidFill>
                  <a:srgbClr val="060606"/>
                </a:solidFill>
              </a:rPr>
              <a:t>3 of the methods are specifically applicable only to losses occurring as a result of a Federally declared disaster.</a:t>
            </a:r>
          </a:p>
        </p:txBody>
      </p:sp>
    </p:spTree>
    <p:extLst>
      <p:ext uri="{BB962C8B-B14F-4D97-AF65-F5344CB8AC3E}">
        <p14:creationId xmlns:p14="http://schemas.microsoft.com/office/powerpoint/2010/main" val="25496347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53</a:t>
            </a:fld>
            <a:endParaRPr lang="en-US" dirty="0"/>
          </a:p>
        </p:txBody>
      </p:sp>
      <p:sp>
        <p:nvSpPr>
          <p:cNvPr id="5" name="TextBox 4">
            <a:extLst>
              <a:ext uri="{FF2B5EF4-FFF2-40B4-BE49-F238E27FC236}">
                <a16:creationId xmlns:a16="http://schemas.microsoft.com/office/drawing/2014/main" id="{5ACC177E-F172-4A36-A7A4-11970E0EB8C7}"/>
              </a:ext>
            </a:extLst>
          </p:cNvPr>
          <p:cNvSpPr txBox="1"/>
          <p:nvPr/>
        </p:nvSpPr>
        <p:spPr>
          <a:xfrm>
            <a:off x="628650" y="745293"/>
            <a:ext cx="7886700" cy="461665"/>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400" b="1" dirty="0">
                <a:solidFill>
                  <a:srgbClr val="060606"/>
                </a:solidFill>
                <a:latin typeface="Arial" panose="020B0604020202020204" pitchFamily="34" charset="0"/>
                <a:cs typeface="Arial" panose="020B0604020202020204" pitchFamily="34" charset="0"/>
              </a:rPr>
              <a:t>Casualty Losses</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6" name="TextBox 5">
            <a:extLst>
              <a:ext uri="{FF2B5EF4-FFF2-40B4-BE49-F238E27FC236}">
                <a16:creationId xmlns:a16="http://schemas.microsoft.com/office/drawing/2014/main" id="{2491E306-68EE-4364-9F3B-794CC735B21E}"/>
              </a:ext>
            </a:extLst>
          </p:cNvPr>
          <p:cNvSpPr txBox="1"/>
          <p:nvPr/>
        </p:nvSpPr>
        <p:spPr>
          <a:xfrm>
            <a:off x="633268" y="1981200"/>
            <a:ext cx="7886700" cy="2477601"/>
          </a:xfrm>
          <a:prstGeom prst="rect">
            <a:avLst/>
          </a:prstGeom>
          <a:noFill/>
          <a:ln>
            <a:solidFill>
              <a:schemeClr val="tx1"/>
            </a:solidFill>
          </a:ln>
        </p:spPr>
        <p:txBody>
          <a:bodyPr wrap="square" rtlCol="0">
            <a:spAutoFit/>
          </a:bodyPr>
          <a:lstStyle/>
          <a:p>
            <a:pPr marL="342900" indent="-342900" algn="just">
              <a:spcAft>
                <a:spcPts val="1800"/>
              </a:spcAft>
              <a:buFont typeface="Arial" panose="020B0604020202020204" pitchFamily="34" charset="0"/>
              <a:buChar char="•"/>
            </a:pPr>
            <a:r>
              <a:rPr lang="en-US" sz="2800" u="sng" dirty="0">
                <a:solidFill>
                  <a:srgbClr val="FF0000"/>
                </a:solidFill>
              </a:rPr>
              <a:t>Revenue Procedure 2018-9 (12/13/17)</a:t>
            </a:r>
          </a:p>
          <a:p>
            <a:pPr marL="858838" indent="-342900" algn="just">
              <a:spcAft>
                <a:spcPts val="1800"/>
              </a:spcAft>
              <a:buFont typeface="Arial" panose="020B0604020202020204" pitchFamily="34" charset="0"/>
              <a:buChar char="•"/>
            </a:pPr>
            <a:r>
              <a:rPr lang="en-US" sz="2800" dirty="0">
                <a:solidFill>
                  <a:srgbClr val="060606"/>
                </a:solidFill>
              </a:rPr>
              <a:t>This contains safe harbor methods for determining casualty losses as a result of hurricanes Harvey, Irma and Maria (the 2017 hurricanes).</a:t>
            </a:r>
          </a:p>
        </p:txBody>
      </p:sp>
    </p:spTree>
    <p:extLst>
      <p:ext uri="{BB962C8B-B14F-4D97-AF65-F5344CB8AC3E}">
        <p14:creationId xmlns:p14="http://schemas.microsoft.com/office/powerpoint/2010/main" val="33426591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54</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a:xfrm>
            <a:off x="279871" y="1054849"/>
            <a:ext cx="8609486" cy="2069351"/>
          </a:xfrm>
        </p:spPr>
        <p:txBody>
          <a:bodyPr/>
          <a:lstStyle/>
          <a:p>
            <a:r>
              <a:rPr lang="en-US" dirty="0"/>
              <a:t>Timing of deduction…very lenient. </a:t>
            </a:r>
            <a:r>
              <a:rPr lang="en-US" i="1" u="sng" dirty="0"/>
              <a:t>Read the case on your own time…..worth reading.</a:t>
            </a:r>
          </a:p>
          <a:p>
            <a:pPr lvl="2"/>
            <a:r>
              <a:rPr lang="en-US" sz="2400" i="1" dirty="0"/>
              <a:t>Adkins v. U.S.</a:t>
            </a:r>
            <a:r>
              <a:rPr lang="en-US" sz="2400" dirty="0"/>
              <a:t>,</a:t>
            </a:r>
            <a:r>
              <a:rPr lang="en-US" sz="2400" i="1" dirty="0"/>
              <a:t> </a:t>
            </a:r>
            <a:r>
              <a:rPr lang="en-US" sz="2400" dirty="0"/>
              <a:t>119 AFTR 2d 2017-1743 (856 F.3d 914), (CA Fed Cir), 5/8/2017</a:t>
            </a:r>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492</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9608" y="2351315"/>
            <a:ext cx="2782150" cy="3657600"/>
          </a:xfrm>
          <a:prstGeom prst="rect">
            <a:avLst/>
          </a:prstGeom>
        </p:spPr>
      </p:pic>
    </p:spTree>
    <p:extLst>
      <p:ext uri="{BB962C8B-B14F-4D97-AF65-F5344CB8AC3E}">
        <p14:creationId xmlns:p14="http://schemas.microsoft.com/office/powerpoint/2010/main" val="3959077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a:xfrm>
            <a:off x="279871" y="1905000"/>
            <a:ext cx="8609486" cy="2526551"/>
          </a:xfrm>
        </p:spPr>
        <p:txBody>
          <a:bodyPr/>
          <a:lstStyle/>
          <a:p>
            <a:r>
              <a:rPr lang="en-US" b="1" dirty="0"/>
              <a:t>Rev. Proc. 2016-53</a:t>
            </a:r>
            <a:r>
              <a:rPr lang="en-US" dirty="0"/>
              <a:t>. IRS established procedure to address Code Sec. 165(</a:t>
            </a:r>
            <a:r>
              <a:rPr lang="en-US" dirty="0" err="1"/>
              <a:t>i</a:t>
            </a:r>
            <a:r>
              <a:rPr lang="en-US" dirty="0"/>
              <a:t>) election to deduct losses in presidentially-declared disaster areas. </a:t>
            </a:r>
          </a:p>
          <a:p>
            <a:r>
              <a:rPr lang="en-US" dirty="0"/>
              <a:t>Information to be included on statement is specified, and rules to ensure consistent treatment of losses are included in the revenue procedure.</a:t>
            </a:r>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493</a:t>
            </a:r>
          </a:p>
        </p:txBody>
      </p:sp>
    </p:spTree>
    <p:extLst>
      <p:ext uri="{BB962C8B-B14F-4D97-AF65-F5344CB8AC3E}">
        <p14:creationId xmlns:p14="http://schemas.microsoft.com/office/powerpoint/2010/main" val="8041001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Polling Question</a:t>
            </a:r>
          </a:p>
        </p:txBody>
      </p:sp>
      <p:sp>
        <p:nvSpPr>
          <p:cNvPr id="5" name="Content Placeholder 4"/>
          <p:cNvSpPr>
            <a:spLocks noGrp="1"/>
          </p:cNvSpPr>
          <p:nvPr>
            <p:ph idx="1"/>
          </p:nvPr>
        </p:nvSpPr>
        <p:spPr>
          <a:xfrm>
            <a:off x="279871" y="1054849"/>
            <a:ext cx="8609486" cy="2983751"/>
          </a:xfrm>
        </p:spPr>
        <p:txBody>
          <a:bodyPr/>
          <a:lstStyle/>
          <a:p>
            <a:pPr marL="0" indent="0">
              <a:buNone/>
            </a:pPr>
            <a:r>
              <a:rPr lang="en-US" dirty="0"/>
              <a:t>Things to consider when choosing the tax year in which to claim a disaster loss:</a:t>
            </a:r>
          </a:p>
          <a:p>
            <a:pPr marL="457200" indent="-457200">
              <a:buFont typeface="+mj-lt"/>
              <a:buAutoNum type="alphaUcPeriod"/>
            </a:pPr>
            <a:r>
              <a:rPr lang="en-US" dirty="0"/>
              <a:t>Taxpayer’s need for cash</a:t>
            </a:r>
          </a:p>
          <a:p>
            <a:pPr marL="457200" indent="-457200">
              <a:buFont typeface="+mj-lt"/>
              <a:buAutoNum type="alphaUcPeriod"/>
            </a:pPr>
            <a:r>
              <a:rPr lang="en-US" dirty="0"/>
              <a:t>Tax bracket and taxable income (for each year)</a:t>
            </a:r>
          </a:p>
          <a:p>
            <a:pPr marL="457200" indent="-457200">
              <a:buFont typeface="+mj-lt"/>
              <a:buAutoNum type="alphaUcPeriod"/>
            </a:pPr>
            <a:r>
              <a:rPr lang="en-US" dirty="0"/>
              <a:t>Adjusted gross income (for each year)</a:t>
            </a:r>
          </a:p>
          <a:p>
            <a:pPr marL="457200" indent="-457200">
              <a:buFont typeface="+mj-lt"/>
              <a:buAutoNum type="alphaUcPeriod"/>
            </a:pPr>
            <a:r>
              <a:rPr lang="en-US" dirty="0"/>
              <a:t>Any / all of the above</a:t>
            </a:r>
          </a:p>
        </p:txBody>
      </p:sp>
      <p:sp>
        <p:nvSpPr>
          <p:cNvPr id="6" name="TextBox 5">
            <a:extLst>
              <a:ext uri="{FF2B5EF4-FFF2-40B4-BE49-F238E27FC236}">
                <a16:creationId xmlns:a16="http://schemas.microsoft.com/office/drawing/2014/main" id="{927B0CDF-38C3-44C7-9E50-43AA09CFF5AA}"/>
              </a:ext>
            </a:extLst>
          </p:cNvPr>
          <p:cNvSpPr txBox="1"/>
          <p:nvPr/>
        </p:nvSpPr>
        <p:spPr>
          <a:xfrm>
            <a:off x="424918" y="4953000"/>
            <a:ext cx="6400800" cy="457200"/>
          </a:xfrm>
          <a:prstGeom prst="rect">
            <a:avLst/>
          </a:prstGeom>
          <a:noFill/>
        </p:spPr>
        <p:txBody>
          <a:bodyPr wrap="square" lIns="0" tIns="0" rIns="0" bIns="0" rtlCol="0" anchor="t">
            <a:noAutofit/>
          </a:bodyPr>
          <a:lstStyle/>
          <a:p>
            <a:r>
              <a:rPr lang="en-US" sz="2400" i="1" u="sng" dirty="0">
                <a:solidFill>
                  <a:srgbClr val="FF0000"/>
                </a:solidFill>
              </a:rPr>
              <a:t>HINT: Answer is on page 493…item E.</a:t>
            </a:r>
          </a:p>
        </p:txBody>
      </p:sp>
    </p:spTree>
    <p:extLst>
      <p:ext uri="{BB962C8B-B14F-4D97-AF65-F5344CB8AC3E}">
        <p14:creationId xmlns:p14="http://schemas.microsoft.com/office/powerpoint/2010/main" val="3176369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685800"/>
            <a:ext cx="7924800" cy="623048"/>
          </a:xfrm>
        </p:spPr>
        <p:txBody>
          <a:bodyPr/>
          <a:lstStyle/>
          <a:p>
            <a:pPr algn="ctr" defTabSz="912813"/>
            <a:r>
              <a:rPr lang="en-US" altLang="en-US" sz="3600" b="1" dirty="0"/>
              <a:t>Casualty, Disaster and Theft Losses</a:t>
            </a:r>
            <a:endParaRPr lang="en-US" altLang="en-US" sz="2400" b="1" i="1" dirty="0"/>
          </a:p>
        </p:txBody>
      </p:sp>
      <p:sp>
        <p:nvSpPr>
          <p:cNvPr id="6" name="Title 1">
            <a:extLst>
              <a:ext uri="{FF2B5EF4-FFF2-40B4-BE49-F238E27FC236}">
                <a16:creationId xmlns:a16="http://schemas.microsoft.com/office/drawing/2014/main" id="{DD44FBED-0D19-4C28-A1CE-7BE12EE41AF4}"/>
              </a:ext>
            </a:extLst>
          </p:cNvPr>
          <p:cNvSpPr txBox="1">
            <a:spLocks/>
          </p:cNvSpPr>
          <p:nvPr/>
        </p:nvSpPr>
        <p:spPr bwMode="auto">
          <a:xfrm>
            <a:off x="3352800" y="6248400"/>
            <a:ext cx="2059687" cy="43838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34</a:t>
            </a:r>
            <a:endParaRPr lang="en-US" altLang="en-US" sz="2400" b="1" i="1" kern="0" dirty="0"/>
          </a:p>
        </p:txBody>
      </p:sp>
      <p:sp>
        <p:nvSpPr>
          <p:cNvPr id="5" name="TextBox 4">
            <a:extLst>
              <a:ext uri="{FF2B5EF4-FFF2-40B4-BE49-F238E27FC236}">
                <a16:creationId xmlns:a16="http://schemas.microsoft.com/office/drawing/2014/main" id="{BFFF72D2-3CEA-4CE9-B528-ADDFED5B72C5}"/>
              </a:ext>
            </a:extLst>
          </p:cNvPr>
          <p:cNvSpPr txBox="1"/>
          <p:nvPr/>
        </p:nvSpPr>
        <p:spPr>
          <a:xfrm>
            <a:off x="1852158" y="1600200"/>
            <a:ext cx="5562600" cy="1200329"/>
          </a:xfrm>
          <a:prstGeom prst="rect">
            <a:avLst/>
          </a:prstGeom>
          <a:noFill/>
        </p:spPr>
        <p:txBody>
          <a:bodyPr wrap="square" rtlCol="0">
            <a:spAutoFit/>
          </a:bodyPr>
          <a:lstStyle/>
          <a:p>
            <a:pPr algn="ctr"/>
            <a:r>
              <a:rPr lang="en-US" sz="3600" u="sng" dirty="0">
                <a:solidFill>
                  <a:srgbClr val="060606"/>
                </a:solidFill>
              </a:rPr>
              <a:t>Disaster Relief…</a:t>
            </a:r>
          </a:p>
          <a:p>
            <a:pPr algn="ctr"/>
            <a:r>
              <a:rPr lang="en-US" sz="3600" u="sng" dirty="0">
                <a:solidFill>
                  <a:srgbClr val="060606"/>
                </a:solidFill>
              </a:rPr>
              <a:t>Congress Takes Action</a:t>
            </a:r>
          </a:p>
        </p:txBody>
      </p:sp>
      <p:sp>
        <p:nvSpPr>
          <p:cNvPr id="2" name="TextBox 1">
            <a:extLst>
              <a:ext uri="{FF2B5EF4-FFF2-40B4-BE49-F238E27FC236}">
                <a16:creationId xmlns:a16="http://schemas.microsoft.com/office/drawing/2014/main" id="{DEA990A1-F845-4CD4-8F74-2836A0A63EF9}"/>
              </a:ext>
            </a:extLst>
          </p:cNvPr>
          <p:cNvSpPr txBox="1"/>
          <p:nvPr/>
        </p:nvSpPr>
        <p:spPr>
          <a:xfrm>
            <a:off x="1219200" y="3429000"/>
            <a:ext cx="7010400" cy="1384995"/>
          </a:xfrm>
          <a:prstGeom prst="rect">
            <a:avLst/>
          </a:prstGeom>
          <a:solidFill>
            <a:srgbClr val="FFFF00"/>
          </a:solidFill>
          <a:ln w="19050">
            <a:solidFill>
              <a:schemeClr val="accent1">
                <a:alpha val="99000"/>
              </a:schemeClr>
            </a:solidFill>
          </a:ln>
        </p:spPr>
        <p:txBody>
          <a:bodyPr wrap="square" rtlCol="0">
            <a:spAutoFit/>
          </a:bodyPr>
          <a:lstStyle/>
          <a:p>
            <a:pPr algn="ctr"/>
            <a:r>
              <a:rPr lang="en-US" sz="2800" dirty="0">
                <a:solidFill>
                  <a:srgbClr val="060606"/>
                </a:solidFill>
              </a:rPr>
              <a:t>9/29/17 President Trump signed H.R. 3823, the “Disaster Tax Relief and Airport and Airway Extension Act of 2017”.</a:t>
            </a:r>
          </a:p>
        </p:txBody>
      </p:sp>
    </p:spTree>
    <p:extLst>
      <p:ext uri="{BB962C8B-B14F-4D97-AF65-F5344CB8AC3E}">
        <p14:creationId xmlns:p14="http://schemas.microsoft.com/office/powerpoint/2010/main" val="39744929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685800"/>
            <a:ext cx="7924800" cy="623048"/>
          </a:xfrm>
        </p:spPr>
        <p:txBody>
          <a:bodyPr/>
          <a:lstStyle/>
          <a:p>
            <a:pPr algn="ctr" defTabSz="912813"/>
            <a:r>
              <a:rPr lang="en-US" altLang="en-US" sz="3600" b="1" dirty="0"/>
              <a:t>Casualty, Disaster and Theft Losses</a:t>
            </a:r>
            <a:endParaRPr lang="en-US" altLang="en-US" sz="2400" b="1" i="1" dirty="0"/>
          </a:p>
        </p:txBody>
      </p:sp>
      <p:sp>
        <p:nvSpPr>
          <p:cNvPr id="6" name="Title 1">
            <a:extLst>
              <a:ext uri="{FF2B5EF4-FFF2-40B4-BE49-F238E27FC236}">
                <a16:creationId xmlns:a16="http://schemas.microsoft.com/office/drawing/2014/main" id="{DD44FBED-0D19-4C28-A1CE-7BE12EE41AF4}"/>
              </a:ext>
            </a:extLst>
          </p:cNvPr>
          <p:cNvSpPr txBox="1">
            <a:spLocks/>
          </p:cNvSpPr>
          <p:nvPr/>
        </p:nvSpPr>
        <p:spPr bwMode="auto">
          <a:xfrm>
            <a:off x="3352800" y="6248400"/>
            <a:ext cx="2059687" cy="43838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34</a:t>
            </a:r>
            <a:endParaRPr lang="en-US" altLang="en-US" sz="2400" b="1" i="1" kern="0" dirty="0"/>
          </a:p>
        </p:txBody>
      </p:sp>
      <p:sp>
        <p:nvSpPr>
          <p:cNvPr id="5" name="TextBox 4">
            <a:extLst>
              <a:ext uri="{FF2B5EF4-FFF2-40B4-BE49-F238E27FC236}">
                <a16:creationId xmlns:a16="http://schemas.microsoft.com/office/drawing/2014/main" id="{BFFF72D2-3CEA-4CE9-B528-ADDFED5B72C5}"/>
              </a:ext>
            </a:extLst>
          </p:cNvPr>
          <p:cNvSpPr txBox="1"/>
          <p:nvPr/>
        </p:nvSpPr>
        <p:spPr>
          <a:xfrm>
            <a:off x="1852158" y="1600200"/>
            <a:ext cx="5562600" cy="1200329"/>
          </a:xfrm>
          <a:prstGeom prst="rect">
            <a:avLst/>
          </a:prstGeom>
          <a:noFill/>
        </p:spPr>
        <p:txBody>
          <a:bodyPr wrap="square" rtlCol="0">
            <a:spAutoFit/>
          </a:bodyPr>
          <a:lstStyle/>
          <a:p>
            <a:pPr algn="ctr"/>
            <a:r>
              <a:rPr lang="en-US" sz="3600" u="sng" dirty="0">
                <a:solidFill>
                  <a:srgbClr val="060606"/>
                </a:solidFill>
              </a:rPr>
              <a:t>Disaster Relief…</a:t>
            </a:r>
          </a:p>
          <a:p>
            <a:pPr algn="ctr"/>
            <a:r>
              <a:rPr lang="en-US" sz="3600" u="sng" dirty="0">
                <a:solidFill>
                  <a:srgbClr val="060606"/>
                </a:solidFill>
              </a:rPr>
              <a:t>Congress Takes Action</a:t>
            </a:r>
          </a:p>
        </p:txBody>
      </p:sp>
      <p:sp>
        <p:nvSpPr>
          <p:cNvPr id="2" name="TextBox 1">
            <a:extLst>
              <a:ext uri="{FF2B5EF4-FFF2-40B4-BE49-F238E27FC236}">
                <a16:creationId xmlns:a16="http://schemas.microsoft.com/office/drawing/2014/main" id="{DEA990A1-F845-4CD4-8F74-2836A0A63EF9}"/>
              </a:ext>
            </a:extLst>
          </p:cNvPr>
          <p:cNvSpPr txBox="1"/>
          <p:nvPr/>
        </p:nvSpPr>
        <p:spPr>
          <a:xfrm>
            <a:off x="1219200" y="3429000"/>
            <a:ext cx="7010400" cy="523220"/>
          </a:xfrm>
          <a:prstGeom prst="rect">
            <a:avLst/>
          </a:prstGeom>
          <a:solidFill>
            <a:srgbClr val="FFFF00"/>
          </a:solidFill>
          <a:ln w="19050">
            <a:solidFill>
              <a:schemeClr val="accent1">
                <a:alpha val="99000"/>
              </a:schemeClr>
            </a:solidFill>
          </a:ln>
        </p:spPr>
        <p:txBody>
          <a:bodyPr wrap="square" rtlCol="0">
            <a:spAutoFit/>
          </a:bodyPr>
          <a:lstStyle/>
          <a:p>
            <a:pPr algn="ctr"/>
            <a:r>
              <a:rPr lang="en-US" sz="2800" dirty="0">
                <a:solidFill>
                  <a:srgbClr val="060606"/>
                </a:solidFill>
              </a:rPr>
              <a:t>For victims of Harvey, Irma or Maria.</a:t>
            </a:r>
          </a:p>
        </p:txBody>
      </p:sp>
    </p:spTree>
    <p:extLst>
      <p:ext uri="{BB962C8B-B14F-4D97-AF65-F5344CB8AC3E}">
        <p14:creationId xmlns:p14="http://schemas.microsoft.com/office/powerpoint/2010/main" val="17512294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685800"/>
            <a:ext cx="7924800" cy="623048"/>
          </a:xfrm>
        </p:spPr>
        <p:txBody>
          <a:bodyPr/>
          <a:lstStyle/>
          <a:p>
            <a:pPr algn="ctr" defTabSz="912813"/>
            <a:r>
              <a:rPr lang="en-US" altLang="en-US" sz="3600" b="1" dirty="0"/>
              <a:t>Casualty, Disaster and Theft Losses</a:t>
            </a:r>
            <a:endParaRPr lang="en-US" altLang="en-US" sz="2400" b="1" i="1" dirty="0"/>
          </a:p>
        </p:txBody>
      </p:sp>
      <p:sp>
        <p:nvSpPr>
          <p:cNvPr id="6" name="Title 1">
            <a:extLst>
              <a:ext uri="{FF2B5EF4-FFF2-40B4-BE49-F238E27FC236}">
                <a16:creationId xmlns:a16="http://schemas.microsoft.com/office/drawing/2014/main" id="{DD44FBED-0D19-4C28-A1CE-7BE12EE41AF4}"/>
              </a:ext>
            </a:extLst>
          </p:cNvPr>
          <p:cNvSpPr txBox="1">
            <a:spLocks/>
          </p:cNvSpPr>
          <p:nvPr/>
        </p:nvSpPr>
        <p:spPr bwMode="auto">
          <a:xfrm>
            <a:off x="3352800" y="6248400"/>
            <a:ext cx="2059687" cy="43838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34</a:t>
            </a:r>
            <a:endParaRPr lang="en-US" altLang="en-US" sz="2400" b="1" i="1" kern="0" dirty="0"/>
          </a:p>
        </p:txBody>
      </p:sp>
      <p:sp>
        <p:nvSpPr>
          <p:cNvPr id="2" name="TextBox 1">
            <a:extLst>
              <a:ext uri="{FF2B5EF4-FFF2-40B4-BE49-F238E27FC236}">
                <a16:creationId xmlns:a16="http://schemas.microsoft.com/office/drawing/2014/main" id="{DEA990A1-F845-4CD4-8F74-2836A0A63EF9}"/>
              </a:ext>
            </a:extLst>
          </p:cNvPr>
          <p:cNvSpPr txBox="1"/>
          <p:nvPr/>
        </p:nvSpPr>
        <p:spPr>
          <a:xfrm>
            <a:off x="1128258" y="1447800"/>
            <a:ext cx="7010400" cy="954107"/>
          </a:xfrm>
          <a:prstGeom prst="rect">
            <a:avLst/>
          </a:prstGeom>
          <a:solidFill>
            <a:srgbClr val="FFFF00"/>
          </a:solidFill>
          <a:ln w="19050">
            <a:solidFill>
              <a:schemeClr val="accent1">
                <a:alpha val="99000"/>
              </a:schemeClr>
            </a:solidFill>
          </a:ln>
        </p:spPr>
        <p:txBody>
          <a:bodyPr wrap="square" rtlCol="0">
            <a:spAutoFit/>
          </a:bodyPr>
          <a:lstStyle/>
          <a:p>
            <a:pPr algn="ctr"/>
            <a:r>
              <a:rPr lang="en-US" sz="2800" dirty="0">
                <a:solidFill>
                  <a:srgbClr val="060606"/>
                </a:solidFill>
              </a:rPr>
              <a:t>“Disaster Tax Relief and Airport and Airway Extension Act of 2017”…9/29/17</a:t>
            </a:r>
          </a:p>
        </p:txBody>
      </p:sp>
      <p:sp>
        <p:nvSpPr>
          <p:cNvPr id="3" name="TextBox 2">
            <a:extLst>
              <a:ext uri="{FF2B5EF4-FFF2-40B4-BE49-F238E27FC236}">
                <a16:creationId xmlns:a16="http://schemas.microsoft.com/office/drawing/2014/main" id="{ED1AF338-1738-4359-829B-FE5330A7FA8D}"/>
              </a:ext>
            </a:extLst>
          </p:cNvPr>
          <p:cNvSpPr txBox="1"/>
          <p:nvPr/>
        </p:nvSpPr>
        <p:spPr>
          <a:xfrm>
            <a:off x="671058" y="2573186"/>
            <a:ext cx="8168142" cy="3354765"/>
          </a:xfrm>
          <a:prstGeom prst="rect">
            <a:avLst/>
          </a:prstGeom>
          <a:noFill/>
        </p:spPr>
        <p:txBody>
          <a:bodyPr wrap="square" rtlCol="0">
            <a:spAutoFit/>
          </a:bodyPr>
          <a:lstStyle/>
          <a:p>
            <a:pPr marL="457200" indent="-457200">
              <a:spcAft>
                <a:spcPts val="600"/>
              </a:spcAft>
              <a:buFont typeface="+mj-lt"/>
              <a:buAutoNum type="arabicPeriod"/>
            </a:pPr>
            <a:r>
              <a:rPr lang="en-US" sz="2400" dirty="0">
                <a:solidFill>
                  <a:srgbClr val="060606"/>
                </a:solidFill>
              </a:rPr>
              <a:t>Eased casualty loss rules</a:t>
            </a:r>
          </a:p>
          <a:p>
            <a:pPr marL="738188" indent="-285750">
              <a:spcAft>
                <a:spcPts val="600"/>
              </a:spcAft>
              <a:buFont typeface="Arial" panose="020B0604020202020204" pitchFamily="34" charset="0"/>
              <a:buChar char="•"/>
            </a:pPr>
            <a:r>
              <a:rPr lang="en-US" sz="2400" dirty="0">
                <a:solidFill>
                  <a:srgbClr val="FF0000"/>
                </a:solidFill>
              </a:rPr>
              <a:t>GOOD:</a:t>
            </a:r>
            <a:r>
              <a:rPr lang="en-US" sz="2400" dirty="0">
                <a:solidFill>
                  <a:srgbClr val="060606"/>
                </a:solidFill>
              </a:rPr>
              <a:t> Eliminates the 10% of AGI hurdle</a:t>
            </a:r>
          </a:p>
          <a:p>
            <a:pPr marL="738188" indent="-285750" algn="just">
              <a:spcAft>
                <a:spcPts val="600"/>
              </a:spcAft>
              <a:buFont typeface="Arial" panose="020B0604020202020204" pitchFamily="34" charset="0"/>
              <a:buChar char="•"/>
            </a:pPr>
            <a:r>
              <a:rPr lang="en-US" sz="2400" dirty="0">
                <a:solidFill>
                  <a:srgbClr val="FF0000"/>
                </a:solidFill>
              </a:rPr>
              <a:t>GOOD:</a:t>
            </a:r>
            <a:r>
              <a:rPr lang="en-US" sz="2400" dirty="0">
                <a:solidFill>
                  <a:srgbClr val="060606"/>
                </a:solidFill>
              </a:rPr>
              <a:t> Eliminates current law that taxpayers must itemize deductions (so, it will increase the standard deduction for those who do not itemize)</a:t>
            </a:r>
          </a:p>
          <a:p>
            <a:pPr marL="738188" indent="-285750" algn="just">
              <a:spcAft>
                <a:spcPts val="600"/>
              </a:spcAft>
              <a:buFont typeface="Arial" panose="020B0604020202020204" pitchFamily="34" charset="0"/>
              <a:buChar char="•"/>
            </a:pPr>
            <a:r>
              <a:rPr lang="en-US" sz="2400" dirty="0">
                <a:solidFill>
                  <a:srgbClr val="FF0000"/>
                </a:solidFill>
              </a:rPr>
              <a:t>GOOD:</a:t>
            </a:r>
            <a:r>
              <a:rPr lang="en-US" sz="2400" dirty="0">
                <a:solidFill>
                  <a:srgbClr val="060606"/>
                </a:solidFill>
              </a:rPr>
              <a:t> AMT protection for the portion of the </a:t>
            </a:r>
            <a:r>
              <a:rPr lang="en-US" sz="2400" dirty="0" err="1">
                <a:solidFill>
                  <a:srgbClr val="060606"/>
                </a:solidFill>
              </a:rPr>
              <a:t>std</a:t>
            </a:r>
            <a:r>
              <a:rPr lang="en-US" sz="2400" dirty="0">
                <a:solidFill>
                  <a:srgbClr val="060606"/>
                </a:solidFill>
              </a:rPr>
              <a:t> deduction attributable to the “net disaster loss”.</a:t>
            </a:r>
          </a:p>
          <a:p>
            <a:pPr marL="738188" indent="-285750">
              <a:spcAft>
                <a:spcPts val="600"/>
              </a:spcAft>
              <a:buFont typeface="Arial" panose="020B0604020202020204" pitchFamily="34" charset="0"/>
              <a:buChar char="•"/>
            </a:pPr>
            <a:r>
              <a:rPr lang="en-US" sz="2400" dirty="0">
                <a:solidFill>
                  <a:srgbClr val="FF0000"/>
                </a:solidFill>
              </a:rPr>
              <a:t>BAD:</a:t>
            </a:r>
            <a:r>
              <a:rPr lang="en-US" sz="2400" dirty="0">
                <a:solidFill>
                  <a:srgbClr val="060606"/>
                </a:solidFill>
              </a:rPr>
              <a:t> The Act increased the $100 limitation to $500.</a:t>
            </a:r>
          </a:p>
        </p:txBody>
      </p:sp>
    </p:spTree>
    <p:extLst>
      <p:ext uri="{BB962C8B-B14F-4D97-AF65-F5344CB8AC3E}">
        <p14:creationId xmlns:p14="http://schemas.microsoft.com/office/powerpoint/2010/main" val="1554591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6</a:t>
            </a:fld>
            <a:endParaRPr lang="en-US" dirty="0"/>
          </a:p>
        </p:txBody>
      </p:sp>
      <p:sp>
        <p:nvSpPr>
          <p:cNvPr id="5" name="TextBox 4">
            <a:extLst>
              <a:ext uri="{FF2B5EF4-FFF2-40B4-BE49-F238E27FC236}">
                <a16:creationId xmlns:a16="http://schemas.microsoft.com/office/drawing/2014/main" id="{5ACC177E-F172-4A36-A7A4-11970E0EB8C7}"/>
              </a:ext>
            </a:extLst>
          </p:cNvPr>
          <p:cNvSpPr txBox="1"/>
          <p:nvPr/>
        </p:nvSpPr>
        <p:spPr>
          <a:xfrm>
            <a:off x="628650" y="745293"/>
            <a:ext cx="7886700" cy="461665"/>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400" b="1" dirty="0">
                <a:solidFill>
                  <a:srgbClr val="060606"/>
                </a:solidFill>
                <a:latin typeface="Arial" panose="020B0604020202020204" pitchFamily="34" charset="0"/>
                <a:cs typeface="Arial" panose="020B0604020202020204" pitchFamily="34" charset="0"/>
              </a:rPr>
              <a:t>Itemized Deductions </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8" name="TextBox 7">
            <a:extLst>
              <a:ext uri="{FF2B5EF4-FFF2-40B4-BE49-F238E27FC236}">
                <a16:creationId xmlns:a16="http://schemas.microsoft.com/office/drawing/2014/main" id="{1F95E463-9AF6-414C-8216-A38143328DC5}"/>
              </a:ext>
            </a:extLst>
          </p:cNvPr>
          <p:cNvSpPr txBox="1"/>
          <p:nvPr/>
        </p:nvSpPr>
        <p:spPr>
          <a:xfrm>
            <a:off x="381000" y="1447800"/>
            <a:ext cx="8458200" cy="4785926"/>
          </a:xfrm>
          <a:prstGeom prst="rect">
            <a:avLst/>
          </a:prstGeom>
          <a:noFill/>
          <a:ln>
            <a:solidFill>
              <a:schemeClr val="tx1"/>
            </a:solidFill>
          </a:ln>
        </p:spPr>
        <p:txBody>
          <a:bodyPr wrap="square" rtlCol="0">
            <a:spAutoFit/>
          </a:bodyPr>
          <a:lstStyle/>
          <a:p>
            <a:pPr marL="341313" indent="-341313" algn="just">
              <a:spcAft>
                <a:spcPts val="600"/>
              </a:spcAft>
              <a:buFont typeface="Arial" panose="020B0604020202020204" pitchFamily="34" charset="0"/>
              <a:buChar char="•"/>
            </a:pPr>
            <a:r>
              <a:rPr lang="en-US" sz="2800" u="sng" dirty="0">
                <a:solidFill>
                  <a:srgbClr val="060606"/>
                </a:solidFill>
              </a:rPr>
              <a:t>Mortgage interest:</a:t>
            </a:r>
          </a:p>
          <a:p>
            <a:pPr marL="738188" indent="-230188" algn="just">
              <a:spcAft>
                <a:spcPts val="2400"/>
              </a:spcAft>
              <a:buFont typeface="Arial" panose="020B0604020202020204" pitchFamily="34" charset="0"/>
              <a:buChar char="•"/>
            </a:pPr>
            <a:r>
              <a:rPr lang="en-US" sz="2800" dirty="0">
                <a:solidFill>
                  <a:srgbClr val="060606"/>
                </a:solidFill>
              </a:rPr>
              <a:t>Pre 12/15/17 binding contract exception </a:t>
            </a:r>
            <a:r>
              <a:rPr lang="en-US" sz="2800" i="1" u="sng" dirty="0">
                <a:solidFill>
                  <a:srgbClr val="FF0000"/>
                </a:solidFill>
              </a:rPr>
              <a:t>(this is a good provision because it allows a taxpayer to still access the $1mm limit)</a:t>
            </a:r>
            <a:r>
              <a:rPr lang="en-US" sz="2800" dirty="0">
                <a:solidFill>
                  <a:srgbClr val="060606"/>
                </a:solidFill>
              </a:rPr>
              <a:t>…..</a:t>
            </a:r>
          </a:p>
          <a:p>
            <a:pPr marL="1025525" indent="-230188" algn="just">
              <a:spcAft>
                <a:spcPts val="2400"/>
              </a:spcAft>
              <a:buFont typeface="Arial" panose="020B0604020202020204" pitchFamily="34" charset="0"/>
              <a:buChar char="•"/>
            </a:pPr>
            <a:r>
              <a:rPr lang="en-US" sz="2400" dirty="0">
                <a:solidFill>
                  <a:srgbClr val="00B050"/>
                </a:solidFill>
              </a:rPr>
              <a:t>This works if a taxpayer enters into a written binding contract before 12/15/17 to close on the purchase of a principal residence before January 1, 2018, and who purchases that residence before 4/1/18. You get to use the current $1mm limit.</a:t>
            </a:r>
          </a:p>
          <a:p>
            <a:pPr marL="341313" indent="-341313" algn="just">
              <a:spcAft>
                <a:spcPts val="1200"/>
              </a:spcAft>
              <a:buFont typeface="Arial" panose="020B0604020202020204" pitchFamily="34" charset="0"/>
              <a:buChar char="•"/>
            </a:pPr>
            <a:endParaRPr lang="en-US" sz="2800" u="sng" dirty="0">
              <a:solidFill>
                <a:srgbClr val="060606"/>
              </a:solidFill>
            </a:endParaRPr>
          </a:p>
        </p:txBody>
      </p:sp>
    </p:spTree>
    <p:extLst>
      <p:ext uri="{BB962C8B-B14F-4D97-AF65-F5344CB8AC3E}">
        <p14:creationId xmlns:p14="http://schemas.microsoft.com/office/powerpoint/2010/main" val="23769315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685800"/>
            <a:ext cx="7924800" cy="623048"/>
          </a:xfrm>
        </p:spPr>
        <p:txBody>
          <a:bodyPr/>
          <a:lstStyle/>
          <a:p>
            <a:pPr algn="ctr" defTabSz="912813"/>
            <a:r>
              <a:rPr lang="en-US" altLang="en-US" sz="3600" b="1" dirty="0"/>
              <a:t>Casualty, Disaster and Theft Losses</a:t>
            </a:r>
            <a:endParaRPr lang="en-US" altLang="en-US" sz="2400" b="1" i="1" dirty="0"/>
          </a:p>
        </p:txBody>
      </p:sp>
      <p:sp>
        <p:nvSpPr>
          <p:cNvPr id="6" name="Title 1">
            <a:extLst>
              <a:ext uri="{FF2B5EF4-FFF2-40B4-BE49-F238E27FC236}">
                <a16:creationId xmlns:a16="http://schemas.microsoft.com/office/drawing/2014/main" id="{DD44FBED-0D19-4C28-A1CE-7BE12EE41AF4}"/>
              </a:ext>
            </a:extLst>
          </p:cNvPr>
          <p:cNvSpPr txBox="1">
            <a:spLocks/>
          </p:cNvSpPr>
          <p:nvPr/>
        </p:nvSpPr>
        <p:spPr bwMode="auto">
          <a:xfrm>
            <a:off x="3352800" y="6248400"/>
            <a:ext cx="2059687" cy="43838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34</a:t>
            </a:r>
            <a:endParaRPr lang="en-US" altLang="en-US" sz="2400" b="1" i="1" kern="0" dirty="0"/>
          </a:p>
        </p:txBody>
      </p:sp>
      <p:sp>
        <p:nvSpPr>
          <p:cNvPr id="2" name="TextBox 1">
            <a:extLst>
              <a:ext uri="{FF2B5EF4-FFF2-40B4-BE49-F238E27FC236}">
                <a16:creationId xmlns:a16="http://schemas.microsoft.com/office/drawing/2014/main" id="{DEA990A1-F845-4CD4-8F74-2836A0A63EF9}"/>
              </a:ext>
            </a:extLst>
          </p:cNvPr>
          <p:cNvSpPr txBox="1"/>
          <p:nvPr/>
        </p:nvSpPr>
        <p:spPr>
          <a:xfrm>
            <a:off x="1128258" y="1447800"/>
            <a:ext cx="7010400" cy="954107"/>
          </a:xfrm>
          <a:prstGeom prst="rect">
            <a:avLst/>
          </a:prstGeom>
          <a:solidFill>
            <a:srgbClr val="FFFF00"/>
          </a:solidFill>
          <a:ln w="19050">
            <a:solidFill>
              <a:schemeClr val="accent1">
                <a:alpha val="99000"/>
              </a:schemeClr>
            </a:solidFill>
          </a:ln>
        </p:spPr>
        <p:txBody>
          <a:bodyPr wrap="square" rtlCol="0">
            <a:spAutoFit/>
          </a:bodyPr>
          <a:lstStyle/>
          <a:p>
            <a:pPr algn="ctr"/>
            <a:r>
              <a:rPr lang="en-US" sz="2800" dirty="0">
                <a:solidFill>
                  <a:srgbClr val="060606"/>
                </a:solidFill>
              </a:rPr>
              <a:t>“Disaster Tax Relief and Airport and Airway Extension Act of 2017”…9/29/17</a:t>
            </a:r>
          </a:p>
        </p:txBody>
      </p:sp>
      <p:sp>
        <p:nvSpPr>
          <p:cNvPr id="3" name="TextBox 2">
            <a:extLst>
              <a:ext uri="{FF2B5EF4-FFF2-40B4-BE49-F238E27FC236}">
                <a16:creationId xmlns:a16="http://schemas.microsoft.com/office/drawing/2014/main" id="{ED1AF338-1738-4359-829B-FE5330A7FA8D}"/>
              </a:ext>
            </a:extLst>
          </p:cNvPr>
          <p:cNvSpPr txBox="1"/>
          <p:nvPr/>
        </p:nvSpPr>
        <p:spPr>
          <a:xfrm>
            <a:off x="861558" y="2573186"/>
            <a:ext cx="7543800" cy="3508653"/>
          </a:xfrm>
          <a:prstGeom prst="rect">
            <a:avLst/>
          </a:prstGeom>
          <a:noFill/>
        </p:spPr>
        <p:txBody>
          <a:bodyPr wrap="square" rtlCol="0">
            <a:spAutoFit/>
          </a:bodyPr>
          <a:lstStyle/>
          <a:p>
            <a:pPr marL="457200" indent="-457200">
              <a:spcAft>
                <a:spcPts val="1200"/>
              </a:spcAft>
              <a:buFont typeface="+mj-lt"/>
              <a:buAutoNum type="arabicPeriod" startAt="2"/>
            </a:pPr>
            <a:r>
              <a:rPr lang="en-US" sz="2400" dirty="0">
                <a:solidFill>
                  <a:srgbClr val="060606"/>
                </a:solidFill>
              </a:rPr>
              <a:t>Liberalized IRA and Retirement Plan Rules</a:t>
            </a:r>
          </a:p>
          <a:p>
            <a:pPr marL="738188" indent="-285750" algn="just">
              <a:spcAft>
                <a:spcPts val="1200"/>
              </a:spcAft>
              <a:buFont typeface="Arial" panose="020B0604020202020204" pitchFamily="34" charset="0"/>
              <a:buChar char="•"/>
            </a:pPr>
            <a:r>
              <a:rPr lang="en-US" sz="2400" dirty="0">
                <a:solidFill>
                  <a:srgbClr val="FF0000"/>
                </a:solidFill>
              </a:rPr>
              <a:t>GOOD</a:t>
            </a:r>
            <a:r>
              <a:rPr lang="en-US" sz="2400" dirty="0">
                <a:solidFill>
                  <a:srgbClr val="060606"/>
                </a:solidFill>
              </a:rPr>
              <a:t>: The Act allows tax-favored withdrawals from retirement plans, up to $100,000 (less any prior withdrawals treated as qualified hurricane distributions)……it does this by:</a:t>
            </a:r>
          </a:p>
          <a:p>
            <a:pPr marL="1200150" indent="-285750">
              <a:spcAft>
                <a:spcPts val="1200"/>
              </a:spcAft>
              <a:buFont typeface="Arial" panose="020B0604020202020204" pitchFamily="34" charset="0"/>
              <a:buChar char="•"/>
            </a:pPr>
            <a:r>
              <a:rPr lang="en-US" sz="2400" dirty="0">
                <a:solidFill>
                  <a:srgbClr val="060606"/>
                </a:solidFill>
              </a:rPr>
              <a:t>Providing an exception to the 10% penalty</a:t>
            </a:r>
          </a:p>
          <a:p>
            <a:pPr marL="1200150" indent="-285750">
              <a:spcAft>
                <a:spcPts val="1200"/>
              </a:spcAft>
              <a:buFont typeface="Arial" panose="020B0604020202020204" pitchFamily="34" charset="0"/>
              <a:buChar char="•"/>
            </a:pPr>
            <a:r>
              <a:rPr lang="en-US" sz="2400" dirty="0">
                <a:solidFill>
                  <a:srgbClr val="060606"/>
                </a:solidFill>
              </a:rPr>
              <a:t>Allowing the $$ to be re-contributed within 3 years from date of withdrawal</a:t>
            </a:r>
          </a:p>
        </p:txBody>
      </p:sp>
    </p:spTree>
    <p:extLst>
      <p:ext uri="{BB962C8B-B14F-4D97-AF65-F5344CB8AC3E}">
        <p14:creationId xmlns:p14="http://schemas.microsoft.com/office/powerpoint/2010/main" val="19836197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685800"/>
            <a:ext cx="7924800" cy="623048"/>
          </a:xfrm>
        </p:spPr>
        <p:txBody>
          <a:bodyPr/>
          <a:lstStyle/>
          <a:p>
            <a:pPr algn="ctr" defTabSz="912813"/>
            <a:r>
              <a:rPr lang="en-US" altLang="en-US" sz="3600" b="1" dirty="0"/>
              <a:t>Casualty, Disaster and Theft Losses</a:t>
            </a:r>
            <a:endParaRPr lang="en-US" altLang="en-US" sz="2400" b="1" i="1" dirty="0"/>
          </a:p>
        </p:txBody>
      </p:sp>
      <p:sp>
        <p:nvSpPr>
          <p:cNvPr id="6" name="Title 1">
            <a:extLst>
              <a:ext uri="{FF2B5EF4-FFF2-40B4-BE49-F238E27FC236}">
                <a16:creationId xmlns:a16="http://schemas.microsoft.com/office/drawing/2014/main" id="{DD44FBED-0D19-4C28-A1CE-7BE12EE41AF4}"/>
              </a:ext>
            </a:extLst>
          </p:cNvPr>
          <p:cNvSpPr txBox="1">
            <a:spLocks/>
          </p:cNvSpPr>
          <p:nvPr/>
        </p:nvSpPr>
        <p:spPr bwMode="auto">
          <a:xfrm>
            <a:off x="3352800" y="6248400"/>
            <a:ext cx="2059687" cy="43838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34</a:t>
            </a:r>
            <a:endParaRPr lang="en-US" altLang="en-US" sz="2400" b="1" i="1" kern="0" dirty="0"/>
          </a:p>
        </p:txBody>
      </p:sp>
      <p:sp>
        <p:nvSpPr>
          <p:cNvPr id="2" name="TextBox 1">
            <a:extLst>
              <a:ext uri="{FF2B5EF4-FFF2-40B4-BE49-F238E27FC236}">
                <a16:creationId xmlns:a16="http://schemas.microsoft.com/office/drawing/2014/main" id="{DEA990A1-F845-4CD4-8F74-2836A0A63EF9}"/>
              </a:ext>
            </a:extLst>
          </p:cNvPr>
          <p:cNvSpPr txBox="1"/>
          <p:nvPr/>
        </p:nvSpPr>
        <p:spPr>
          <a:xfrm>
            <a:off x="1128258" y="1447800"/>
            <a:ext cx="7010400" cy="954107"/>
          </a:xfrm>
          <a:prstGeom prst="rect">
            <a:avLst/>
          </a:prstGeom>
          <a:solidFill>
            <a:srgbClr val="FFFF00"/>
          </a:solidFill>
          <a:ln w="19050">
            <a:solidFill>
              <a:schemeClr val="accent1">
                <a:alpha val="99000"/>
              </a:schemeClr>
            </a:solidFill>
          </a:ln>
        </p:spPr>
        <p:txBody>
          <a:bodyPr wrap="square" rtlCol="0">
            <a:spAutoFit/>
          </a:bodyPr>
          <a:lstStyle/>
          <a:p>
            <a:pPr algn="ctr"/>
            <a:r>
              <a:rPr lang="en-US" sz="2800" dirty="0">
                <a:solidFill>
                  <a:srgbClr val="060606"/>
                </a:solidFill>
              </a:rPr>
              <a:t>“Disaster Tax Relief and Airport and Airway Extension Act of 2017”…9/29/17</a:t>
            </a:r>
          </a:p>
        </p:txBody>
      </p:sp>
      <p:sp>
        <p:nvSpPr>
          <p:cNvPr id="3" name="TextBox 2">
            <a:extLst>
              <a:ext uri="{FF2B5EF4-FFF2-40B4-BE49-F238E27FC236}">
                <a16:creationId xmlns:a16="http://schemas.microsoft.com/office/drawing/2014/main" id="{ED1AF338-1738-4359-829B-FE5330A7FA8D}"/>
              </a:ext>
            </a:extLst>
          </p:cNvPr>
          <p:cNvSpPr txBox="1"/>
          <p:nvPr/>
        </p:nvSpPr>
        <p:spPr>
          <a:xfrm>
            <a:off x="861558" y="2573186"/>
            <a:ext cx="7543800" cy="3570208"/>
          </a:xfrm>
          <a:prstGeom prst="rect">
            <a:avLst/>
          </a:prstGeom>
          <a:noFill/>
        </p:spPr>
        <p:txBody>
          <a:bodyPr wrap="square" rtlCol="0">
            <a:spAutoFit/>
          </a:bodyPr>
          <a:lstStyle/>
          <a:p>
            <a:pPr marL="457200" indent="-457200">
              <a:spcAft>
                <a:spcPts val="600"/>
              </a:spcAft>
              <a:buFont typeface="+mj-lt"/>
              <a:buAutoNum type="arabicPeriod" startAt="2"/>
            </a:pPr>
            <a:r>
              <a:rPr lang="en-US" sz="2400" dirty="0">
                <a:solidFill>
                  <a:srgbClr val="060606"/>
                </a:solidFill>
              </a:rPr>
              <a:t>Liberalized IRA and Retirement Plan Rules</a:t>
            </a:r>
          </a:p>
          <a:p>
            <a:pPr marL="738188" indent="-285750" algn="just">
              <a:spcAft>
                <a:spcPts val="600"/>
              </a:spcAft>
              <a:buFont typeface="Arial" panose="020B0604020202020204" pitchFamily="34" charset="0"/>
              <a:buChar char="•"/>
            </a:pPr>
            <a:r>
              <a:rPr lang="en-US" sz="2400" dirty="0">
                <a:solidFill>
                  <a:srgbClr val="FF0000"/>
                </a:solidFill>
              </a:rPr>
              <a:t>GOOD</a:t>
            </a:r>
            <a:r>
              <a:rPr lang="en-US" sz="2400" dirty="0">
                <a:solidFill>
                  <a:srgbClr val="060606"/>
                </a:solidFill>
              </a:rPr>
              <a:t>: Regarding plan loans, the Act increases the maximum amount that can be borrowed from $50,000 to $100,000 (again, for hurricane disaster issues). Also, the first repayment date gets extended by one year. </a:t>
            </a:r>
          </a:p>
          <a:p>
            <a:pPr marL="738188" indent="-285750" algn="just">
              <a:spcAft>
                <a:spcPts val="600"/>
              </a:spcAft>
              <a:buFont typeface="Arial" panose="020B0604020202020204" pitchFamily="34" charset="0"/>
              <a:buChar char="•"/>
            </a:pPr>
            <a:r>
              <a:rPr lang="en-US" sz="2400" dirty="0">
                <a:solidFill>
                  <a:srgbClr val="FF0000"/>
                </a:solidFill>
              </a:rPr>
              <a:t>GOOD</a:t>
            </a:r>
            <a:r>
              <a:rPr lang="en-US" sz="2400" dirty="0">
                <a:solidFill>
                  <a:srgbClr val="060606"/>
                </a:solidFill>
              </a:rPr>
              <a:t>: Eased inclusion rule. Any income inclusion from a qualified withdrawal can be spread out over a 3-year period.</a:t>
            </a:r>
          </a:p>
        </p:txBody>
      </p:sp>
    </p:spTree>
    <p:extLst>
      <p:ext uri="{BB962C8B-B14F-4D97-AF65-F5344CB8AC3E}">
        <p14:creationId xmlns:p14="http://schemas.microsoft.com/office/powerpoint/2010/main" val="11725198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685800"/>
            <a:ext cx="7924800" cy="623048"/>
          </a:xfrm>
        </p:spPr>
        <p:txBody>
          <a:bodyPr/>
          <a:lstStyle/>
          <a:p>
            <a:pPr algn="ctr" defTabSz="912813"/>
            <a:r>
              <a:rPr lang="en-US" altLang="en-US" sz="3600" b="1" dirty="0"/>
              <a:t>Casualty, Disaster and Theft Losses</a:t>
            </a:r>
            <a:endParaRPr lang="en-US" altLang="en-US" sz="2400" b="1" i="1" dirty="0"/>
          </a:p>
        </p:txBody>
      </p:sp>
      <p:sp>
        <p:nvSpPr>
          <p:cNvPr id="6" name="Title 1">
            <a:extLst>
              <a:ext uri="{FF2B5EF4-FFF2-40B4-BE49-F238E27FC236}">
                <a16:creationId xmlns:a16="http://schemas.microsoft.com/office/drawing/2014/main" id="{DD44FBED-0D19-4C28-A1CE-7BE12EE41AF4}"/>
              </a:ext>
            </a:extLst>
          </p:cNvPr>
          <p:cNvSpPr txBox="1">
            <a:spLocks/>
          </p:cNvSpPr>
          <p:nvPr/>
        </p:nvSpPr>
        <p:spPr bwMode="auto">
          <a:xfrm>
            <a:off x="3352800" y="6248400"/>
            <a:ext cx="2059687" cy="43838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34</a:t>
            </a:r>
            <a:endParaRPr lang="en-US" altLang="en-US" sz="2400" b="1" i="1" kern="0" dirty="0"/>
          </a:p>
        </p:txBody>
      </p:sp>
      <p:sp>
        <p:nvSpPr>
          <p:cNvPr id="2" name="TextBox 1">
            <a:extLst>
              <a:ext uri="{FF2B5EF4-FFF2-40B4-BE49-F238E27FC236}">
                <a16:creationId xmlns:a16="http://schemas.microsoft.com/office/drawing/2014/main" id="{DEA990A1-F845-4CD4-8F74-2836A0A63EF9}"/>
              </a:ext>
            </a:extLst>
          </p:cNvPr>
          <p:cNvSpPr txBox="1"/>
          <p:nvPr/>
        </p:nvSpPr>
        <p:spPr>
          <a:xfrm>
            <a:off x="1128258" y="1447800"/>
            <a:ext cx="7010400" cy="954107"/>
          </a:xfrm>
          <a:prstGeom prst="rect">
            <a:avLst/>
          </a:prstGeom>
          <a:solidFill>
            <a:srgbClr val="FFFF00"/>
          </a:solidFill>
          <a:ln w="19050">
            <a:solidFill>
              <a:schemeClr val="accent1">
                <a:alpha val="99000"/>
              </a:schemeClr>
            </a:solidFill>
          </a:ln>
        </p:spPr>
        <p:txBody>
          <a:bodyPr wrap="square" rtlCol="0">
            <a:spAutoFit/>
          </a:bodyPr>
          <a:lstStyle/>
          <a:p>
            <a:pPr algn="ctr"/>
            <a:r>
              <a:rPr lang="en-US" sz="2800" dirty="0">
                <a:solidFill>
                  <a:srgbClr val="060606"/>
                </a:solidFill>
              </a:rPr>
              <a:t>“Disaster Tax Relief and Airport and Airway Extension Act of 2017”…9/29/17</a:t>
            </a:r>
          </a:p>
        </p:txBody>
      </p:sp>
      <p:sp>
        <p:nvSpPr>
          <p:cNvPr id="3" name="TextBox 2">
            <a:extLst>
              <a:ext uri="{FF2B5EF4-FFF2-40B4-BE49-F238E27FC236}">
                <a16:creationId xmlns:a16="http://schemas.microsoft.com/office/drawing/2014/main" id="{ED1AF338-1738-4359-829B-FE5330A7FA8D}"/>
              </a:ext>
            </a:extLst>
          </p:cNvPr>
          <p:cNvSpPr txBox="1"/>
          <p:nvPr/>
        </p:nvSpPr>
        <p:spPr>
          <a:xfrm>
            <a:off x="861558" y="2573186"/>
            <a:ext cx="7543800" cy="3493264"/>
          </a:xfrm>
          <a:prstGeom prst="rect">
            <a:avLst/>
          </a:prstGeom>
          <a:noFill/>
        </p:spPr>
        <p:txBody>
          <a:bodyPr wrap="square" rtlCol="0">
            <a:spAutoFit/>
          </a:bodyPr>
          <a:lstStyle/>
          <a:p>
            <a:pPr marL="457200" indent="-457200">
              <a:spcAft>
                <a:spcPts val="600"/>
              </a:spcAft>
              <a:buFont typeface="+mj-lt"/>
              <a:buAutoNum type="arabicPeriod" startAt="2"/>
            </a:pPr>
            <a:r>
              <a:rPr lang="en-US" sz="2400" dirty="0">
                <a:solidFill>
                  <a:srgbClr val="060606"/>
                </a:solidFill>
              </a:rPr>
              <a:t>Liberalized IRA and Retirement Plan Rules</a:t>
            </a:r>
          </a:p>
          <a:p>
            <a:pPr marL="738188" indent="-285750" algn="just">
              <a:spcAft>
                <a:spcPts val="600"/>
              </a:spcAft>
              <a:buFont typeface="Arial" panose="020B0604020202020204" pitchFamily="34" charset="0"/>
              <a:buChar char="•"/>
            </a:pPr>
            <a:r>
              <a:rPr lang="en-US" sz="2400" b="1" u="sng" dirty="0">
                <a:solidFill>
                  <a:srgbClr val="060606"/>
                </a:solidFill>
              </a:rPr>
              <a:t>EXAMPLE:</a:t>
            </a:r>
            <a:r>
              <a:rPr lang="en-US" sz="2400" dirty="0">
                <a:solidFill>
                  <a:srgbClr val="060606"/>
                </a:solidFill>
              </a:rPr>
              <a:t> Mike is a victim of hurricane Irma. In October 2017 he withdraws $50,000 out of his IRA to meet living expenses. Assume the withdrawal is a “qualified hurricane distribution”. He will pay tax on that $50,000 (spread out over 3 years) but there will be NO 10% penalty. If he recontributes the $50,000 within 3 years he will file and amended return and get a refund.</a:t>
            </a:r>
          </a:p>
        </p:txBody>
      </p:sp>
    </p:spTree>
    <p:extLst>
      <p:ext uri="{BB962C8B-B14F-4D97-AF65-F5344CB8AC3E}">
        <p14:creationId xmlns:p14="http://schemas.microsoft.com/office/powerpoint/2010/main" val="17640041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685800"/>
            <a:ext cx="7924800" cy="623048"/>
          </a:xfrm>
        </p:spPr>
        <p:txBody>
          <a:bodyPr/>
          <a:lstStyle/>
          <a:p>
            <a:pPr algn="ctr" defTabSz="912813"/>
            <a:r>
              <a:rPr lang="en-US" altLang="en-US" sz="3600" b="1" dirty="0"/>
              <a:t>Casualty, Disaster and Theft Losses</a:t>
            </a:r>
            <a:endParaRPr lang="en-US" altLang="en-US" sz="2400" b="1" i="1" dirty="0"/>
          </a:p>
        </p:txBody>
      </p:sp>
      <p:sp>
        <p:nvSpPr>
          <p:cNvPr id="6" name="Title 1">
            <a:extLst>
              <a:ext uri="{FF2B5EF4-FFF2-40B4-BE49-F238E27FC236}">
                <a16:creationId xmlns:a16="http://schemas.microsoft.com/office/drawing/2014/main" id="{DD44FBED-0D19-4C28-A1CE-7BE12EE41AF4}"/>
              </a:ext>
            </a:extLst>
          </p:cNvPr>
          <p:cNvSpPr txBox="1">
            <a:spLocks/>
          </p:cNvSpPr>
          <p:nvPr/>
        </p:nvSpPr>
        <p:spPr bwMode="auto">
          <a:xfrm>
            <a:off x="3352800" y="6248400"/>
            <a:ext cx="2059687" cy="43838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34</a:t>
            </a:r>
            <a:endParaRPr lang="en-US" altLang="en-US" sz="2400" b="1" i="1" kern="0" dirty="0"/>
          </a:p>
        </p:txBody>
      </p:sp>
      <p:sp>
        <p:nvSpPr>
          <p:cNvPr id="2" name="TextBox 1">
            <a:extLst>
              <a:ext uri="{FF2B5EF4-FFF2-40B4-BE49-F238E27FC236}">
                <a16:creationId xmlns:a16="http://schemas.microsoft.com/office/drawing/2014/main" id="{DEA990A1-F845-4CD4-8F74-2836A0A63EF9}"/>
              </a:ext>
            </a:extLst>
          </p:cNvPr>
          <p:cNvSpPr txBox="1"/>
          <p:nvPr/>
        </p:nvSpPr>
        <p:spPr>
          <a:xfrm>
            <a:off x="1128258" y="1447800"/>
            <a:ext cx="7010400" cy="954107"/>
          </a:xfrm>
          <a:prstGeom prst="rect">
            <a:avLst/>
          </a:prstGeom>
          <a:solidFill>
            <a:srgbClr val="FFFF00"/>
          </a:solidFill>
          <a:ln w="19050">
            <a:solidFill>
              <a:schemeClr val="accent1">
                <a:alpha val="99000"/>
              </a:schemeClr>
            </a:solidFill>
          </a:ln>
        </p:spPr>
        <p:txBody>
          <a:bodyPr wrap="square" rtlCol="0">
            <a:spAutoFit/>
          </a:bodyPr>
          <a:lstStyle/>
          <a:p>
            <a:pPr algn="ctr"/>
            <a:r>
              <a:rPr lang="en-US" sz="2800" dirty="0">
                <a:solidFill>
                  <a:srgbClr val="060606"/>
                </a:solidFill>
              </a:rPr>
              <a:t>“Disaster Tax Relief and Airport and Airway Extension Act of 2017”…9/29/17</a:t>
            </a:r>
          </a:p>
        </p:txBody>
      </p:sp>
      <p:sp>
        <p:nvSpPr>
          <p:cNvPr id="3" name="TextBox 2">
            <a:extLst>
              <a:ext uri="{FF2B5EF4-FFF2-40B4-BE49-F238E27FC236}">
                <a16:creationId xmlns:a16="http://schemas.microsoft.com/office/drawing/2014/main" id="{ED1AF338-1738-4359-829B-FE5330A7FA8D}"/>
              </a:ext>
            </a:extLst>
          </p:cNvPr>
          <p:cNvSpPr txBox="1"/>
          <p:nvPr/>
        </p:nvSpPr>
        <p:spPr>
          <a:xfrm>
            <a:off x="861558" y="2573186"/>
            <a:ext cx="7543800" cy="2092881"/>
          </a:xfrm>
          <a:prstGeom prst="rect">
            <a:avLst/>
          </a:prstGeom>
          <a:noFill/>
        </p:spPr>
        <p:txBody>
          <a:bodyPr wrap="square" rtlCol="0">
            <a:spAutoFit/>
          </a:bodyPr>
          <a:lstStyle/>
          <a:p>
            <a:pPr marL="457200" indent="-457200">
              <a:spcAft>
                <a:spcPts val="1200"/>
              </a:spcAft>
              <a:buFont typeface="+mj-lt"/>
              <a:buAutoNum type="arabicPeriod" startAt="3"/>
            </a:pPr>
            <a:r>
              <a:rPr lang="en-US" sz="2400" dirty="0">
                <a:solidFill>
                  <a:srgbClr val="060606"/>
                </a:solidFill>
              </a:rPr>
              <a:t>Charitable Deduction Limitations Suspended (for hurricane relief efforts….Harvey, Irma, Maria).</a:t>
            </a:r>
          </a:p>
          <a:p>
            <a:pPr marL="738188" indent="-285750" algn="just">
              <a:spcAft>
                <a:spcPts val="1200"/>
              </a:spcAft>
              <a:buFont typeface="Arial" panose="020B0604020202020204" pitchFamily="34" charset="0"/>
              <a:buChar char="•"/>
            </a:pPr>
            <a:r>
              <a:rPr lang="en-US" sz="2400" dirty="0">
                <a:solidFill>
                  <a:srgbClr val="060606"/>
                </a:solidFill>
              </a:rPr>
              <a:t>“Qualified contributions” must be paid during the period beginning on August 23, 2017, and ending on December 31, 2017.</a:t>
            </a:r>
          </a:p>
        </p:txBody>
      </p:sp>
    </p:spTree>
    <p:extLst>
      <p:ext uri="{BB962C8B-B14F-4D97-AF65-F5344CB8AC3E}">
        <p14:creationId xmlns:p14="http://schemas.microsoft.com/office/powerpoint/2010/main" val="32583272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685800"/>
            <a:ext cx="7924800" cy="623048"/>
          </a:xfrm>
        </p:spPr>
        <p:txBody>
          <a:bodyPr/>
          <a:lstStyle/>
          <a:p>
            <a:pPr algn="ctr" defTabSz="912813"/>
            <a:r>
              <a:rPr lang="en-US" altLang="en-US" sz="3600" b="1" dirty="0"/>
              <a:t>Casualty, Disaster and Theft Losses</a:t>
            </a:r>
            <a:endParaRPr lang="en-US" altLang="en-US" sz="2400" b="1" i="1" dirty="0"/>
          </a:p>
        </p:txBody>
      </p:sp>
      <p:sp>
        <p:nvSpPr>
          <p:cNvPr id="6" name="Title 1">
            <a:extLst>
              <a:ext uri="{FF2B5EF4-FFF2-40B4-BE49-F238E27FC236}">
                <a16:creationId xmlns:a16="http://schemas.microsoft.com/office/drawing/2014/main" id="{DD44FBED-0D19-4C28-A1CE-7BE12EE41AF4}"/>
              </a:ext>
            </a:extLst>
          </p:cNvPr>
          <p:cNvSpPr txBox="1">
            <a:spLocks/>
          </p:cNvSpPr>
          <p:nvPr/>
        </p:nvSpPr>
        <p:spPr bwMode="auto">
          <a:xfrm>
            <a:off x="3352800" y="6248400"/>
            <a:ext cx="2059687" cy="43838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34</a:t>
            </a:r>
            <a:endParaRPr lang="en-US" altLang="en-US" sz="2400" b="1" i="1" kern="0" dirty="0"/>
          </a:p>
        </p:txBody>
      </p:sp>
      <p:sp>
        <p:nvSpPr>
          <p:cNvPr id="2" name="TextBox 1">
            <a:extLst>
              <a:ext uri="{FF2B5EF4-FFF2-40B4-BE49-F238E27FC236}">
                <a16:creationId xmlns:a16="http://schemas.microsoft.com/office/drawing/2014/main" id="{DEA990A1-F845-4CD4-8F74-2836A0A63EF9}"/>
              </a:ext>
            </a:extLst>
          </p:cNvPr>
          <p:cNvSpPr txBox="1"/>
          <p:nvPr/>
        </p:nvSpPr>
        <p:spPr>
          <a:xfrm>
            <a:off x="1128258" y="1447800"/>
            <a:ext cx="7010400" cy="954107"/>
          </a:xfrm>
          <a:prstGeom prst="rect">
            <a:avLst/>
          </a:prstGeom>
          <a:solidFill>
            <a:srgbClr val="FFFF00"/>
          </a:solidFill>
          <a:ln w="19050">
            <a:solidFill>
              <a:schemeClr val="accent1">
                <a:alpha val="99000"/>
              </a:schemeClr>
            </a:solidFill>
          </a:ln>
        </p:spPr>
        <p:txBody>
          <a:bodyPr wrap="square" rtlCol="0">
            <a:spAutoFit/>
          </a:bodyPr>
          <a:lstStyle/>
          <a:p>
            <a:pPr algn="ctr"/>
            <a:r>
              <a:rPr lang="en-US" sz="2800" dirty="0">
                <a:solidFill>
                  <a:srgbClr val="060606"/>
                </a:solidFill>
              </a:rPr>
              <a:t>“Disaster Tax Relief and Airport and Airway Extension Act of 2017”…9/29/17</a:t>
            </a:r>
          </a:p>
        </p:txBody>
      </p:sp>
      <p:sp>
        <p:nvSpPr>
          <p:cNvPr id="3" name="TextBox 2">
            <a:extLst>
              <a:ext uri="{FF2B5EF4-FFF2-40B4-BE49-F238E27FC236}">
                <a16:creationId xmlns:a16="http://schemas.microsoft.com/office/drawing/2014/main" id="{ED1AF338-1738-4359-829B-FE5330A7FA8D}"/>
              </a:ext>
            </a:extLst>
          </p:cNvPr>
          <p:cNvSpPr txBox="1"/>
          <p:nvPr/>
        </p:nvSpPr>
        <p:spPr>
          <a:xfrm>
            <a:off x="861558" y="2573186"/>
            <a:ext cx="7543800" cy="3662541"/>
          </a:xfrm>
          <a:prstGeom prst="rect">
            <a:avLst/>
          </a:prstGeom>
          <a:noFill/>
        </p:spPr>
        <p:txBody>
          <a:bodyPr wrap="square" rtlCol="0">
            <a:spAutoFit/>
          </a:bodyPr>
          <a:lstStyle/>
          <a:p>
            <a:pPr marL="457200" indent="-457200">
              <a:spcAft>
                <a:spcPts val="1200"/>
              </a:spcAft>
              <a:buFont typeface="+mj-lt"/>
              <a:buAutoNum type="arabicPeriod" startAt="3"/>
            </a:pPr>
            <a:r>
              <a:rPr lang="en-US" sz="2400" dirty="0">
                <a:solidFill>
                  <a:srgbClr val="060606"/>
                </a:solidFill>
              </a:rPr>
              <a:t>Charitable Deduction Limitations Suspended (for hurricane relief efforts….Harvey, Irma, Maria).</a:t>
            </a:r>
          </a:p>
          <a:p>
            <a:pPr marL="738188" indent="-285750" algn="just">
              <a:spcAft>
                <a:spcPts val="1200"/>
              </a:spcAft>
              <a:buFont typeface="Arial" panose="020B0604020202020204" pitchFamily="34" charset="0"/>
              <a:buChar char="•"/>
            </a:pPr>
            <a:r>
              <a:rPr lang="en-US" sz="2400" dirty="0">
                <a:solidFill>
                  <a:srgbClr val="FF0000"/>
                </a:solidFill>
              </a:rPr>
              <a:t>GOOD:</a:t>
            </a:r>
            <a:r>
              <a:rPr lang="en-US" sz="2400" dirty="0">
                <a:solidFill>
                  <a:srgbClr val="060606"/>
                </a:solidFill>
              </a:rPr>
              <a:t> Temporary suspension of limitations</a:t>
            </a:r>
          </a:p>
          <a:p>
            <a:pPr marL="738188" indent="-285750" algn="just">
              <a:spcAft>
                <a:spcPts val="1200"/>
              </a:spcAft>
              <a:buFont typeface="Arial" panose="020B0604020202020204" pitchFamily="34" charset="0"/>
              <a:buChar char="•"/>
            </a:pPr>
            <a:r>
              <a:rPr lang="en-US" sz="2400" dirty="0">
                <a:solidFill>
                  <a:srgbClr val="FF0000"/>
                </a:solidFill>
              </a:rPr>
              <a:t>GOOD:</a:t>
            </a:r>
            <a:r>
              <a:rPr lang="en-US" sz="2400" dirty="0">
                <a:solidFill>
                  <a:srgbClr val="060606"/>
                </a:solidFill>
              </a:rPr>
              <a:t> Eased rules for excess contributions</a:t>
            </a:r>
          </a:p>
          <a:p>
            <a:pPr marL="738188" indent="-285750" algn="just">
              <a:spcAft>
                <a:spcPts val="1200"/>
              </a:spcAft>
              <a:buFont typeface="Arial" panose="020B0604020202020204" pitchFamily="34" charset="0"/>
              <a:buChar char="•"/>
            </a:pPr>
            <a:r>
              <a:rPr lang="en-US" sz="2400" dirty="0">
                <a:solidFill>
                  <a:srgbClr val="FF0000"/>
                </a:solidFill>
              </a:rPr>
              <a:t>GOOD:</a:t>
            </a:r>
            <a:r>
              <a:rPr lang="en-US" sz="2400" dirty="0">
                <a:solidFill>
                  <a:srgbClr val="060606"/>
                </a:solidFill>
              </a:rPr>
              <a:t> Provides an exception from the overall limitation on itemized deductions.</a:t>
            </a:r>
          </a:p>
          <a:p>
            <a:pPr marL="738188" indent="-285750" algn="just">
              <a:spcAft>
                <a:spcPts val="1200"/>
              </a:spcAft>
              <a:buFont typeface="Arial" panose="020B0604020202020204" pitchFamily="34" charset="0"/>
              <a:buChar char="•"/>
            </a:pPr>
            <a:r>
              <a:rPr lang="en-US" sz="2400" dirty="0">
                <a:solidFill>
                  <a:srgbClr val="060606"/>
                </a:solidFill>
              </a:rPr>
              <a:t>Written acknowledgment will be required and an election needed for Act. Sec. 504.</a:t>
            </a:r>
          </a:p>
        </p:txBody>
      </p:sp>
    </p:spTree>
    <p:extLst>
      <p:ext uri="{BB962C8B-B14F-4D97-AF65-F5344CB8AC3E}">
        <p14:creationId xmlns:p14="http://schemas.microsoft.com/office/powerpoint/2010/main" val="35699833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685800"/>
            <a:ext cx="7924800" cy="623048"/>
          </a:xfrm>
        </p:spPr>
        <p:txBody>
          <a:bodyPr/>
          <a:lstStyle/>
          <a:p>
            <a:pPr algn="ctr" defTabSz="912813"/>
            <a:r>
              <a:rPr lang="en-US" altLang="en-US" sz="3600" b="1" dirty="0"/>
              <a:t>Casualty, Disaster and Theft Losses</a:t>
            </a:r>
            <a:endParaRPr lang="en-US" altLang="en-US" sz="2400" b="1" i="1" dirty="0"/>
          </a:p>
        </p:txBody>
      </p:sp>
      <p:sp>
        <p:nvSpPr>
          <p:cNvPr id="6" name="Title 1">
            <a:extLst>
              <a:ext uri="{FF2B5EF4-FFF2-40B4-BE49-F238E27FC236}">
                <a16:creationId xmlns:a16="http://schemas.microsoft.com/office/drawing/2014/main" id="{DD44FBED-0D19-4C28-A1CE-7BE12EE41AF4}"/>
              </a:ext>
            </a:extLst>
          </p:cNvPr>
          <p:cNvSpPr txBox="1">
            <a:spLocks/>
          </p:cNvSpPr>
          <p:nvPr/>
        </p:nvSpPr>
        <p:spPr bwMode="auto">
          <a:xfrm>
            <a:off x="3352800" y="6248400"/>
            <a:ext cx="2059687" cy="43838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34</a:t>
            </a:r>
            <a:endParaRPr lang="en-US" altLang="en-US" sz="2400" b="1" i="1" kern="0" dirty="0"/>
          </a:p>
        </p:txBody>
      </p:sp>
      <p:sp>
        <p:nvSpPr>
          <p:cNvPr id="2" name="TextBox 1">
            <a:extLst>
              <a:ext uri="{FF2B5EF4-FFF2-40B4-BE49-F238E27FC236}">
                <a16:creationId xmlns:a16="http://schemas.microsoft.com/office/drawing/2014/main" id="{DEA990A1-F845-4CD4-8F74-2836A0A63EF9}"/>
              </a:ext>
            </a:extLst>
          </p:cNvPr>
          <p:cNvSpPr txBox="1"/>
          <p:nvPr/>
        </p:nvSpPr>
        <p:spPr>
          <a:xfrm>
            <a:off x="1128258" y="1447800"/>
            <a:ext cx="7010400" cy="954107"/>
          </a:xfrm>
          <a:prstGeom prst="rect">
            <a:avLst/>
          </a:prstGeom>
          <a:solidFill>
            <a:srgbClr val="FFFF00"/>
          </a:solidFill>
          <a:ln w="19050">
            <a:solidFill>
              <a:schemeClr val="accent1">
                <a:alpha val="99000"/>
              </a:schemeClr>
            </a:solidFill>
          </a:ln>
        </p:spPr>
        <p:txBody>
          <a:bodyPr wrap="square" rtlCol="0">
            <a:spAutoFit/>
          </a:bodyPr>
          <a:lstStyle/>
          <a:p>
            <a:pPr algn="ctr"/>
            <a:r>
              <a:rPr lang="en-US" sz="2800" dirty="0">
                <a:solidFill>
                  <a:srgbClr val="060606"/>
                </a:solidFill>
              </a:rPr>
              <a:t>“Disaster Tax Relief and Airport and Airway Extension Act of 2017”…9/29/17</a:t>
            </a:r>
          </a:p>
        </p:txBody>
      </p:sp>
      <p:sp>
        <p:nvSpPr>
          <p:cNvPr id="3" name="TextBox 2">
            <a:extLst>
              <a:ext uri="{FF2B5EF4-FFF2-40B4-BE49-F238E27FC236}">
                <a16:creationId xmlns:a16="http://schemas.microsoft.com/office/drawing/2014/main" id="{ED1AF338-1738-4359-829B-FE5330A7FA8D}"/>
              </a:ext>
            </a:extLst>
          </p:cNvPr>
          <p:cNvSpPr txBox="1"/>
          <p:nvPr/>
        </p:nvSpPr>
        <p:spPr>
          <a:xfrm>
            <a:off x="861558" y="2573186"/>
            <a:ext cx="7543800" cy="3508653"/>
          </a:xfrm>
          <a:prstGeom prst="rect">
            <a:avLst/>
          </a:prstGeom>
          <a:noFill/>
        </p:spPr>
        <p:txBody>
          <a:bodyPr wrap="square" rtlCol="0">
            <a:spAutoFit/>
          </a:bodyPr>
          <a:lstStyle/>
          <a:p>
            <a:pPr marL="457200" indent="-457200">
              <a:spcAft>
                <a:spcPts val="1200"/>
              </a:spcAft>
              <a:buFont typeface="+mj-lt"/>
              <a:buAutoNum type="arabicPeriod" startAt="4"/>
            </a:pPr>
            <a:r>
              <a:rPr lang="en-US" sz="2400" dirty="0">
                <a:solidFill>
                  <a:srgbClr val="060606"/>
                </a:solidFill>
              </a:rPr>
              <a:t>Employee Retention Tax Credit for Employers</a:t>
            </a:r>
          </a:p>
          <a:p>
            <a:pPr marL="738188" indent="-285750" algn="just">
              <a:spcAft>
                <a:spcPts val="1200"/>
              </a:spcAft>
              <a:buFont typeface="Arial" panose="020B0604020202020204" pitchFamily="34" charset="0"/>
              <a:buChar char="•"/>
            </a:pPr>
            <a:r>
              <a:rPr lang="en-US" sz="2400" dirty="0">
                <a:solidFill>
                  <a:srgbClr val="FF0000"/>
                </a:solidFill>
              </a:rPr>
              <a:t>GOOD:</a:t>
            </a:r>
            <a:r>
              <a:rPr lang="en-US" sz="2400" dirty="0">
                <a:solidFill>
                  <a:srgbClr val="060606"/>
                </a:solidFill>
              </a:rPr>
              <a:t> The Act creates a brand new “employee retention credit” for “eligible employers” affected by Harvey, Irma and Maria.</a:t>
            </a:r>
          </a:p>
          <a:p>
            <a:pPr marL="738188" indent="-285750" algn="just">
              <a:spcAft>
                <a:spcPts val="1200"/>
              </a:spcAft>
              <a:buFont typeface="Arial" panose="020B0604020202020204" pitchFamily="34" charset="0"/>
              <a:buChar char="•"/>
            </a:pPr>
            <a:r>
              <a:rPr lang="en-US" sz="2400" dirty="0">
                <a:solidFill>
                  <a:srgbClr val="060606"/>
                </a:solidFill>
              </a:rPr>
              <a:t>“Eligible employer” = an employer conducting business in a disaster zone.</a:t>
            </a:r>
          </a:p>
          <a:p>
            <a:pPr marL="738188" indent="-285750" algn="just">
              <a:spcAft>
                <a:spcPts val="1200"/>
              </a:spcAft>
              <a:buFont typeface="Arial" panose="020B0604020202020204" pitchFamily="34" charset="0"/>
              <a:buChar char="•"/>
            </a:pPr>
            <a:r>
              <a:rPr lang="en-US" sz="2400" dirty="0">
                <a:solidFill>
                  <a:srgbClr val="FF0000"/>
                </a:solidFill>
              </a:rPr>
              <a:t>GOOD:</a:t>
            </a:r>
            <a:r>
              <a:rPr lang="en-US" sz="2400" dirty="0">
                <a:solidFill>
                  <a:srgbClr val="060606"/>
                </a:solidFill>
              </a:rPr>
              <a:t> Credit equals 40% of up to $6,000 of qualified wages.</a:t>
            </a:r>
          </a:p>
        </p:txBody>
      </p:sp>
    </p:spTree>
    <p:extLst>
      <p:ext uri="{BB962C8B-B14F-4D97-AF65-F5344CB8AC3E}">
        <p14:creationId xmlns:p14="http://schemas.microsoft.com/office/powerpoint/2010/main" val="35353519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685800"/>
            <a:ext cx="7924800" cy="623048"/>
          </a:xfrm>
        </p:spPr>
        <p:txBody>
          <a:bodyPr/>
          <a:lstStyle/>
          <a:p>
            <a:pPr algn="ctr" defTabSz="912813"/>
            <a:r>
              <a:rPr lang="en-US" altLang="en-US" sz="3600" b="1" dirty="0"/>
              <a:t>Casualty, Disaster and Theft Losses</a:t>
            </a:r>
            <a:endParaRPr lang="en-US" altLang="en-US" sz="2400" b="1" i="1" dirty="0"/>
          </a:p>
        </p:txBody>
      </p:sp>
      <p:sp>
        <p:nvSpPr>
          <p:cNvPr id="6" name="Title 1">
            <a:extLst>
              <a:ext uri="{FF2B5EF4-FFF2-40B4-BE49-F238E27FC236}">
                <a16:creationId xmlns:a16="http://schemas.microsoft.com/office/drawing/2014/main" id="{DD44FBED-0D19-4C28-A1CE-7BE12EE41AF4}"/>
              </a:ext>
            </a:extLst>
          </p:cNvPr>
          <p:cNvSpPr txBox="1">
            <a:spLocks/>
          </p:cNvSpPr>
          <p:nvPr/>
        </p:nvSpPr>
        <p:spPr bwMode="auto">
          <a:xfrm>
            <a:off x="3352800" y="6248400"/>
            <a:ext cx="2059687" cy="43838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34</a:t>
            </a:r>
            <a:endParaRPr lang="en-US" altLang="en-US" sz="2400" b="1" i="1" kern="0" dirty="0"/>
          </a:p>
        </p:txBody>
      </p:sp>
      <p:sp>
        <p:nvSpPr>
          <p:cNvPr id="2" name="TextBox 1">
            <a:extLst>
              <a:ext uri="{FF2B5EF4-FFF2-40B4-BE49-F238E27FC236}">
                <a16:creationId xmlns:a16="http://schemas.microsoft.com/office/drawing/2014/main" id="{DEA990A1-F845-4CD4-8F74-2836A0A63EF9}"/>
              </a:ext>
            </a:extLst>
          </p:cNvPr>
          <p:cNvSpPr txBox="1"/>
          <p:nvPr/>
        </p:nvSpPr>
        <p:spPr>
          <a:xfrm>
            <a:off x="1128258" y="1447800"/>
            <a:ext cx="7010400" cy="954107"/>
          </a:xfrm>
          <a:prstGeom prst="rect">
            <a:avLst/>
          </a:prstGeom>
          <a:solidFill>
            <a:srgbClr val="FFFF00"/>
          </a:solidFill>
          <a:ln w="19050">
            <a:solidFill>
              <a:schemeClr val="accent1">
                <a:alpha val="99000"/>
              </a:schemeClr>
            </a:solidFill>
          </a:ln>
        </p:spPr>
        <p:txBody>
          <a:bodyPr wrap="square" rtlCol="0">
            <a:spAutoFit/>
          </a:bodyPr>
          <a:lstStyle/>
          <a:p>
            <a:pPr algn="ctr"/>
            <a:r>
              <a:rPr lang="en-US" sz="2800" dirty="0">
                <a:solidFill>
                  <a:srgbClr val="060606"/>
                </a:solidFill>
              </a:rPr>
              <a:t>“Disaster Tax Relief and Airport and Airway Extension Act of 2017”…9/29/17</a:t>
            </a:r>
          </a:p>
        </p:txBody>
      </p:sp>
      <p:sp>
        <p:nvSpPr>
          <p:cNvPr id="3" name="TextBox 2">
            <a:extLst>
              <a:ext uri="{FF2B5EF4-FFF2-40B4-BE49-F238E27FC236}">
                <a16:creationId xmlns:a16="http://schemas.microsoft.com/office/drawing/2014/main" id="{ED1AF338-1738-4359-829B-FE5330A7FA8D}"/>
              </a:ext>
            </a:extLst>
          </p:cNvPr>
          <p:cNvSpPr txBox="1"/>
          <p:nvPr/>
        </p:nvSpPr>
        <p:spPr>
          <a:xfrm>
            <a:off x="861558" y="2819400"/>
            <a:ext cx="7543800" cy="2092881"/>
          </a:xfrm>
          <a:prstGeom prst="rect">
            <a:avLst/>
          </a:prstGeom>
          <a:noFill/>
        </p:spPr>
        <p:txBody>
          <a:bodyPr wrap="square" rtlCol="0">
            <a:spAutoFit/>
          </a:bodyPr>
          <a:lstStyle/>
          <a:p>
            <a:pPr marL="457200" indent="-457200">
              <a:spcAft>
                <a:spcPts val="1200"/>
              </a:spcAft>
              <a:buFont typeface="+mj-lt"/>
              <a:buAutoNum type="arabicPeriod" startAt="5"/>
            </a:pPr>
            <a:r>
              <a:rPr lang="en-US" sz="2400" dirty="0">
                <a:solidFill>
                  <a:srgbClr val="060606"/>
                </a:solidFill>
              </a:rPr>
              <a:t>Special Rule re: Earned Income (for EITC/CTC)</a:t>
            </a:r>
          </a:p>
          <a:p>
            <a:pPr marL="738188" indent="-285750" algn="just">
              <a:spcAft>
                <a:spcPts val="1200"/>
              </a:spcAft>
              <a:buFont typeface="Arial" panose="020B0604020202020204" pitchFamily="34" charset="0"/>
              <a:buChar char="•"/>
            </a:pPr>
            <a:r>
              <a:rPr lang="en-US" sz="2400" dirty="0">
                <a:solidFill>
                  <a:srgbClr val="FF0000"/>
                </a:solidFill>
              </a:rPr>
              <a:t>GOOD:</a:t>
            </a:r>
            <a:r>
              <a:rPr lang="en-US" sz="2400" dirty="0">
                <a:solidFill>
                  <a:srgbClr val="060606"/>
                </a:solidFill>
              </a:rPr>
              <a:t> The Act allows a qualified individual to substitute 2016 earned income for 2017 if 2017 earned income is lower than 2016. If this election is made it applies for EITC and CTC.</a:t>
            </a:r>
          </a:p>
        </p:txBody>
      </p:sp>
    </p:spTree>
    <p:extLst>
      <p:ext uri="{BB962C8B-B14F-4D97-AF65-F5344CB8AC3E}">
        <p14:creationId xmlns:p14="http://schemas.microsoft.com/office/powerpoint/2010/main" val="9650841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685800"/>
            <a:ext cx="7924800" cy="623048"/>
          </a:xfrm>
        </p:spPr>
        <p:txBody>
          <a:bodyPr/>
          <a:lstStyle/>
          <a:p>
            <a:pPr algn="ctr" defTabSz="912813"/>
            <a:r>
              <a:rPr lang="en-US" altLang="en-US" sz="3600" b="1" dirty="0"/>
              <a:t>Casualty, Disaster and Theft Losses</a:t>
            </a:r>
            <a:endParaRPr lang="en-US" altLang="en-US" sz="2400" b="1" i="1" dirty="0"/>
          </a:p>
        </p:txBody>
      </p:sp>
      <p:sp>
        <p:nvSpPr>
          <p:cNvPr id="6" name="Title 1">
            <a:extLst>
              <a:ext uri="{FF2B5EF4-FFF2-40B4-BE49-F238E27FC236}">
                <a16:creationId xmlns:a16="http://schemas.microsoft.com/office/drawing/2014/main" id="{DD44FBED-0D19-4C28-A1CE-7BE12EE41AF4}"/>
              </a:ext>
            </a:extLst>
          </p:cNvPr>
          <p:cNvSpPr txBox="1">
            <a:spLocks/>
          </p:cNvSpPr>
          <p:nvPr/>
        </p:nvSpPr>
        <p:spPr bwMode="auto">
          <a:xfrm>
            <a:off x="3352800" y="6248400"/>
            <a:ext cx="2059687" cy="43838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34</a:t>
            </a:r>
            <a:endParaRPr lang="en-US" altLang="en-US" sz="2400" b="1" i="1" kern="0" dirty="0"/>
          </a:p>
        </p:txBody>
      </p:sp>
      <p:sp>
        <p:nvSpPr>
          <p:cNvPr id="2" name="TextBox 1">
            <a:extLst>
              <a:ext uri="{FF2B5EF4-FFF2-40B4-BE49-F238E27FC236}">
                <a16:creationId xmlns:a16="http://schemas.microsoft.com/office/drawing/2014/main" id="{DEA990A1-F845-4CD4-8F74-2836A0A63EF9}"/>
              </a:ext>
            </a:extLst>
          </p:cNvPr>
          <p:cNvSpPr txBox="1"/>
          <p:nvPr/>
        </p:nvSpPr>
        <p:spPr>
          <a:xfrm>
            <a:off x="1128258" y="1447800"/>
            <a:ext cx="7010400" cy="954107"/>
          </a:xfrm>
          <a:prstGeom prst="rect">
            <a:avLst/>
          </a:prstGeom>
          <a:solidFill>
            <a:srgbClr val="FFFF00"/>
          </a:solidFill>
          <a:ln w="19050">
            <a:solidFill>
              <a:schemeClr val="accent1">
                <a:alpha val="99000"/>
              </a:schemeClr>
            </a:solidFill>
          </a:ln>
        </p:spPr>
        <p:txBody>
          <a:bodyPr wrap="square" rtlCol="0">
            <a:spAutoFit/>
          </a:bodyPr>
          <a:lstStyle/>
          <a:p>
            <a:pPr algn="ctr"/>
            <a:r>
              <a:rPr lang="en-US" sz="2800" dirty="0">
                <a:solidFill>
                  <a:srgbClr val="060606"/>
                </a:solidFill>
              </a:rPr>
              <a:t>“Disaster Tax Relief and Airport and Airway Extension Act of 2017”…9/29/17</a:t>
            </a:r>
          </a:p>
        </p:txBody>
      </p:sp>
      <p:sp>
        <p:nvSpPr>
          <p:cNvPr id="3" name="TextBox 2">
            <a:extLst>
              <a:ext uri="{FF2B5EF4-FFF2-40B4-BE49-F238E27FC236}">
                <a16:creationId xmlns:a16="http://schemas.microsoft.com/office/drawing/2014/main" id="{ED1AF338-1738-4359-829B-FE5330A7FA8D}"/>
              </a:ext>
            </a:extLst>
          </p:cNvPr>
          <p:cNvSpPr txBox="1"/>
          <p:nvPr/>
        </p:nvSpPr>
        <p:spPr>
          <a:xfrm>
            <a:off x="861558" y="2819400"/>
            <a:ext cx="7543800" cy="2462213"/>
          </a:xfrm>
          <a:prstGeom prst="rect">
            <a:avLst/>
          </a:prstGeom>
          <a:noFill/>
        </p:spPr>
        <p:txBody>
          <a:bodyPr wrap="square" rtlCol="0">
            <a:spAutoFit/>
          </a:bodyPr>
          <a:lstStyle/>
          <a:p>
            <a:pPr algn="ctr">
              <a:spcAft>
                <a:spcPts val="1200"/>
              </a:spcAft>
            </a:pPr>
            <a:r>
              <a:rPr lang="en-US" sz="2400" b="1" u="sng" dirty="0">
                <a:solidFill>
                  <a:srgbClr val="FF0000"/>
                </a:solidFill>
              </a:rPr>
              <a:t>WARNING/DISCLAIMER</a:t>
            </a:r>
          </a:p>
          <a:p>
            <a:pPr algn="ctr">
              <a:spcAft>
                <a:spcPts val="1200"/>
              </a:spcAft>
            </a:pPr>
            <a:r>
              <a:rPr lang="en-US" sz="2400" i="1" dirty="0">
                <a:solidFill>
                  <a:srgbClr val="060606"/>
                </a:solidFill>
              </a:rPr>
              <a:t>We heartily recommend that you read the actual law for yourself. The past few slides are only meant to mention the major items. There are more provisions and definitions (and exceptions) that you will need to understand.</a:t>
            </a:r>
          </a:p>
        </p:txBody>
      </p:sp>
    </p:spTree>
    <p:extLst>
      <p:ext uri="{BB962C8B-B14F-4D97-AF65-F5344CB8AC3E}">
        <p14:creationId xmlns:p14="http://schemas.microsoft.com/office/powerpoint/2010/main" val="28746427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685800"/>
            <a:ext cx="7924800" cy="623048"/>
          </a:xfrm>
        </p:spPr>
        <p:txBody>
          <a:bodyPr/>
          <a:lstStyle/>
          <a:p>
            <a:pPr algn="ctr" defTabSz="912813"/>
            <a:r>
              <a:rPr lang="en-US" altLang="en-US" sz="3600" b="1" dirty="0"/>
              <a:t>Casualty, Disaster and Theft Losses</a:t>
            </a:r>
            <a:endParaRPr lang="en-US" altLang="en-US" sz="2400" b="1" i="1" dirty="0"/>
          </a:p>
        </p:txBody>
      </p:sp>
      <p:sp>
        <p:nvSpPr>
          <p:cNvPr id="6" name="Title 1">
            <a:extLst>
              <a:ext uri="{FF2B5EF4-FFF2-40B4-BE49-F238E27FC236}">
                <a16:creationId xmlns:a16="http://schemas.microsoft.com/office/drawing/2014/main" id="{DD44FBED-0D19-4C28-A1CE-7BE12EE41AF4}"/>
              </a:ext>
            </a:extLst>
          </p:cNvPr>
          <p:cNvSpPr txBox="1">
            <a:spLocks/>
          </p:cNvSpPr>
          <p:nvPr/>
        </p:nvSpPr>
        <p:spPr bwMode="auto">
          <a:xfrm>
            <a:off x="3352800" y="6248400"/>
            <a:ext cx="2059687" cy="43838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34</a:t>
            </a:r>
            <a:endParaRPr lang="en-US" altLang="en-US" sz="2400" b="1" i="1" kern="0" dirty="0"/>
          </a:p>
        </p:txBody>
      </p:sp>
      <p:sp>
        <p:nvSpPr>
          <p:cNvPr id="5" name="TextBox 4">
            <a:extLst>
              <a:ext uri="{FF2B5EF4-FFF2-40B4-BE49-F238E27FC236}">
                <a16:creationId xmlns:a16="http://schemas.microsoft.com/office/drawing/2014/main" id="{BFFF72D2-3CEA-4CE9-B528-ADDFED5B72C5}"/>
              </a:ext>
            </a:extLst>
          </p:cNvPr>
          <p:cNvSpPr txBox="1"/>
          <p:nvPr/>
        </p:nvSpPr>
        <p:spPr>
          <a:xfrm>
            <a:off x="2057400" y="2057400"/>
            <a:ext cx="5562600" cy="2616101"/>
          </a:xfrm>
          <a:prstGeom prst="rect">
            <a:avLst/>
          </a:prstGeom>
          <a:noFill/>
        </p:spPr>
        <p:txBody>
          <a:bodyPr wrap="square" rtlCol="0">
            <a:spAutoFit/>
          </a:bodyPr>
          <a:lstStyle/>
          <a:p>
            <a:r>
              <a:rPr lang="en-US" sz="3600" dirty="0"/>
              <a:t>Casualties are:</a:t>
            </a:r>
          </a:p>
          <a:p>
            <a:pPr marL="738188" indent="-285750">
              <a:spcAft>
                <a:spcPts val="1200"/>
              </a:spcAft>
              <a:buFont typeface="Arial" panose="020B0604020202020204" pitchFamily="34" charset="0"/>
              <a:buChar char="•"/>
            </a:pPr>
            <a:r>
              <a:rPr lang="en-US" sz="3600" b="1" u="sng" dirty="0"/>
              <a:t>Sudden</a:t>
            </a:r>
            <a:r>
              <a:rPr lang="en-US" sz="3600" dirty="0"/>
              <a:t> events</a:t>
            </a:r>
          </a:p>
          <a:p>
            <a:pPr marL="738188" indent="-285750">
              <a:spcAft>
                <a:spcPts val="1200"/>
              </a:spcAft>
              <a:buFont typeface="Arial" panose="020B0604020202020204" pitchFamily="34" charset="0"/>
              <a:buChar char="•"/>
            </a:pPr>
            <a:r>
              <a:rPr lang="en-US" sz="3600" b="1" u="sng" dirty="0"/>
              <a:t>Unexpected</a:t>
            </a:r>
            <a:r>
              <a:rPr lang="en-US" sz="3600" dirty="0"/>
              <a:t> events</a:t>
            </a:r>
          </a:p>
          <a:p>
            <a:pPr marL="738188" indent="-285750">
              <a:spcAft>
                <a:spcPts val="1200"/>
              </a:spcAft>
              <a:buFont typeface="Arial" panose="020B0604020202020204" pitchFamily="34" charset="0"/>
              <a:buChar char="•"/>
            </a:pPr>
            <a:r>
              <a:rPr lang="en-US" sz="3600" b="1" u="sng" dirty="0"/>
              <a:t>Unusual</a:t>
            </a:r>
            <a:r>
              <a:rPr lang="en-US" sz="3600" dirty="0"/>
              <a:t> events</a:t>
            </a:r>
          </a:p>
        </p:txBody>
      </p:sp>
      <p:sp>
        <p:nvSpPr>
          <p:cNvPr id="8" name="TextBox 7">
            <a:extLst>
              <a:ext uri="{FF2B5EF4-FFF2-40B4-BE49-F238E27FC236}">
                <a16:creationId xmlns:a16="http://schemas.microsoft.com/office/drawing/2014/main" id="{EEC9CB34-7468-448A-B3C3-2AEBE6528C63}"/>
              </a:ext>
            </a:extLst>
          </p:cNvPr>
          <p:cNvSpPr txBox="1"/>
          <p:nvPr/>
        </p:nvSpPr>
        <p:spPr>
          <a:xfrm>
            <a:off x="843970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8000"/>
                </a:solidFill>
              </a:rPr>
              <a:t>487</a:t>
            </a:r>
            <a:endPar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13190254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685800"/>
            <a:ext cx="7924800" cy="623048"/>
          </a:xfrm>
        </p:spPr>
        <p:txBody>
          <a:bodyPr/>
          <a:lstStyle/>
          <a:p>
            <a:pPr algn="ctr" defTabSz="912813"/>
            <a:r>
              <a:rPr lang="en-US" altLang="en-US" sz="3600" b="1" dirty="0"/>
              <a:t>Casualty, Disaster and Theft Losses</a:t>
            </a:r>
            <a:endParaRPr lang="en-US" altLang="en-US" sz="2400" b="1" i="1" dirty="0"/>
          </a:p>
        </p:txBody>
      </p:sp>
      <p:sp>
        <p:nvSpPr>
          <p:cNvPr id="6" name="Title 1">
            <a:extLst>
              <a:ext uri="{FF2B5EF4-FFF2-40B4-BE49-F238E27FC236}">
                <a16:creationId xmlns:a16="http://schemas.microsoft.com/office/drawing/2014/main" id="{DD44FBED-0D19-4C28-A1CE-7BE12EE41AF4}"/>
              </a:ext>
            </a:extLst>
          </p:cNvPr>
          <p:cNvSpPr txBox="1">
            <a:spLocks/>
          </p:cNvSpPr>
          <p:nvPr/>
        </p:nvSpPr>
        <p:spPr bwMode="auto">
          <a:xfrm>
            <a:off x="3352800" y="6248400"/>
            <a:ext cx="2059687" cy="43838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34</a:t>
            </a:r>
            <a:endParaRPr lang="en-US" altLang="en-US" sz="2400" b="1" i="1" kern="0" dirty="0"/>
          </a:p>
        </p:txBody>
      </p:sp>
      <p:sp>
        <p:nvSpPr>
          <p:cNvPr id="5" name="TextBox 4">
            <a:extLst>
              <a:ext uri="{FF2B5EF4-FFF2-40B4-BE49-F238E27FC236}">
                <a16:creationId xmlns:a16="http://schemas.microsoft.com/office/drawing/2014/main" id="{BFFF72D2-3CEA-4CE9-B528-ADDFED5B72C5}"/>
              </a:ext>
            </a:extLst>
          </p:cNvPr>
          <p:cNvSpPr txBox="1"/>
          <p:nvPr/>
        </p:nvSpPr>
        <p:spPr>
          <a:xfrm>
            <a:off x="1509258" y="2514600"/>
            <a:ext cx="6248400" cy="1754326"/>
          </a:xfrm>
          <a:prstGeom prst="rect">
            <a:avLst/>
          </a:prstGeom>
          <a:noFill/>
        </p:spPr>
        <p:txBody>
          <a:bodyPr wrap="square" rtlCol="0">
            <a:spAutoFit/>
          </a:bodyPr>
          <a:lstStyle/>
          <a:p>
            <a:pPr algn="ctr"/>
            <a:r>
              <a:rPr lang="en-US" sz="3600" dirty="0"/>
              <a:t>You WILL want to read IRS Publication 547. It is full of good worksheets, etc.</a:t>
            </a:r>
          </a:p>
        </p:txBody>
      </p:sp>
      <p:sp>
        <p:nvSpPr>
          <p:cNvPr id="8" name="TextBox 7">
            <a:extLst>
              <a:ext uri="{FF2B5EF4-FFF2-40B4-BE49-F238E27FC236}">
                <a16:creationId xmlns:a16="http://schemas.microsoft.com/office/drawing/2014/main" id="{EEC9CB34-7468-448A-B3C3-2AEBE6528C63}"/>
              </a:ext>
            </a:extLst>
          </p:cNvPr>
          <p:cNvSpPr txBox="1"/>
          <p:nvPr/>
        </p:nvSpPr>
        <p:spPr>
          <a:xfrm>
            <a:off x="843970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8000"/>
                </a:solidFill>
              </a:rPr>
              <a:t>487</a:t>
            </a:r>
            <a:endPar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2408028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7</a:t>
            </a:fld>
            <a:endParaRPr lang="en-US" dirty="0"/>
          </a:p>
        </p:txBody>
      </p:sp>
      <p:sp>
        <p:nvSpPr>
          <p:cNvPr id="5" name="TextBox 4">
            <a:extLst>
              <a:ext uri="{FF2B5EF4-FFF2-40B4-BE49-F238E27FC236}">
                <a16:creationId xmlns:a16="http://schemas.microsoft.com/office/drawing/2014/main" id="{5ACC177E-F172-4A36-A7A4-11970E0EB8C7}"/>
              </a:ext>
            </a:extLst>
          </p:cNvPr>
          <p:cNvSpPr txBox="1"/>
          <p:nvPr/>
        </p:nvSpPr>
        <p:spPr>
          <a:xfrm>
            <a:off x="628650" y="745293"/>
            <a:ext cx="7886700" cy="461665"/>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400" b="1" dirty="0">
                <a:solidFill>
                  <a:srgbClr val="060606"/>
                </a:solidFill>
                <a:latin typeface="Arial" panose="020B0604020202020204" pitchFamily="34" charset="0"/>
                <a:cs typeface="Arial" panose="020B0604020202020204" pitchFamily="34" charset="0"/>
              </a:rPr>
              <a:t>Itemized Deductions </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8" name="TextBox 7">
            <a:extLst>
              <a:ext uri="{FF2B5EF4-FFF2-40B4-BE49-F238E27FC236}">
                <a16:creationId xmlns:a16="http://schemas.microsoft.com/office/drawing/2014/main" id="{1F95E463-9AF6-414C-8216-A38143328DC5}"/>
              </a:ext>
            </a:extLst>
          </p:cNvPr>
          <p:cNvSpPr txBox="1"/>
          <p:nvPr/>
        </p:nvSpPr>
        <p:spPr>
          <a:xfrm>
            <a:off x="952500" y="1413331"/>
            <a:ext cx="7239000" cy="4247317"/>
          </a:xfrm>
          <a:prstGeom prst="rect">
            <a:avLst/>
          </a:prstGeom>
          <a:noFill/>
          <a:ln>
            <a:solidFill>
              <a:schemeClr val="tx1"/>
            </a:solidFill>
          </a:ln>
        </p:spPr>
        <p:txBody>
          <a:bodyPr wrap="square" rtlCol="0">
            <a:spAutoFit/>
          </a:bodyPr>
          <a:lstStyle/>
          <a:p>
            <a:pPr marL="341313" indent="-341313" algn="just">
              <a:spcAft>
                <a:spcPts val="1200"/>
              </a:spcAft>
              <a:buFont typeface="Arial" panose="020B0604020202020204" pitchFamily="34" charset="0"/>
              <a:buChar char="•"/>
            </a:pPr>
            <a:r>
              <a:rPr lang="en-US" sz="2400" u="sng" dirty="0">
                <a:solidFill>
                  <a:srgbClr val="060606"/>
                </a:solidFill>
              </a:rPr>
              <a:t>Home equity indebtedness:</a:t>
            </a:r>
          </a:p>
          <a:p>
            <a:pPr marL="914400" indent="-230188" algn="just">
              <a:spcAft>
                <a:spcPts val="600"/>
              </a:spcAft>
              <a:buFont typeface="Arial" panose="020B0604020202020204" pitchFamily="34" charset="0"/>
              <a:buChar char="•"/>
            </a:pPr>
            <a:r>
              <a:rPr lang="en-US" sz="2400" dirty="0">
                <a:solidFill>
                  <a:srgbClr val="060606"/>
                </a:solidFill>
              </a:rPr>
              <a:t>Deduction REPEALED (through 2025).</a:t>
            </a:r>
          </a:p>
          <a:p>
            <a:pPr marL="914400" indent="-230188" algn="just">
              <a:spcAft>
                <a:spcPts val="600"/>
              </a:spcAft>
              <a:buFont typeface="Arial" panose="020B0604020202020204" pitchFamily="34" charset="0"/>
              <a:buChar char="•"/>
            </a:pPr>
            <a:r>
              <a:rPr lang="en-US" sz="2400" u="sng" dirty="0">
                <a:solidFill>
                  <a:srgbClr val="00B050"/>
                </a:solidFill>
              </a:rPr>
              <a:t>Remember the House and the Senate versions as originally drafted?</a:t>
            </a:r>
          </a:p>
          <a:p>
            <a:pPr marL="1255713" indent="-230188" algn="just">
              <a:spcAft>
                <a:spcPts val="600"/>
              </a:spcAft>
              <a:buFont typeface="Arial" panose="020B0604020202020204" pitchFamily="34" charset="0"/>
              <a:buChar char="•"/>
            </a:pPr>
            <a:r>
              <a:rPr lang="en-US" sz="2400" u="sng" dirty="0">
                <a:solidFill>
                  <a:srgbClr val="00B050"/>
                </a:solidFill>
              </a:rPr>
              <a:t>The 2 out of 5 year rule was going to be modified to 5 out of 8</a:t>
            </a:r>
          </a:p>
          <a:p>
            <a:pPr marL="1255713" indent="-230188" algn="just">
              <a:spcAft>
                <a:spcPts val="600"/>
              </a:spcAft>
              <a:buFont typeface="Arial" panose="020B0604020202020204" pitchFamily="34" charset="0"/>
              <a:buChar char="•"/>
            </a:pPr>
            <a:r>
              <a:rPr lang="en-US" sz="2400" u="sng" dirty="0">
                <a:solidFill>
                  <a:srgbClr val="00B050"/>
                </a:solidFill>
              </a:rPr>
              <a:t>The every 2 year rule was going to be modified to once every 5 years.</a:t>
            </a:r>
          </a:p>
          <a:p>
            <a:pPr marL="1255713" indent="-230188" algn="just">
              <a:spcAft>
                <a:spcPts val="600"/>
              </a:spcAft>
              <a:buFont typeface="Arial" panose="020B0604020202020204" pitchFamily="34" charset="0"/>
              <a:buChar char="•"/>
            </a:pPr>
            <a:r>
              <a:rPr lang="en-US" sz="2400" b="1" u="sng" dirty="0">
                <a:solidFill>
                  <a:srgbClr val="FF0000"/>
                </a:solidFill>
              </a:rPr>
              <a:t>The CONFERENCE agreement did NOT keep these provisions.</a:t>
            </a:r>
          </a:p>
        </p:txBody>
      </p:sp>
    </p:spTree>
    <p:extLst>
      <p:ext uri="{BB962C8B-B14F-4D97-AF65-F5344CB8AC3E}">
        <p14:creationId xmlns:p14="http://schemas.microsoft.com/office/powerpoint/2010/main" val="4699657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685800"/>
            <a:ext cx="7924800" cy="623048"/>
          </a:xfrm>
        </p:spPr>
        <p:txBody>
          <a:bodyPr/>
          <a:lstStyle/>
          <a:p>
            <a:pPr algn="ctr" defTabSz="912813"/>
            <a:r>
              <a:rPr lang="en-US" altLang="en-US" sz="3600" b="1" dirty="0"/>
              <a:t>Casualty, Disaster and Theft Losses</a:t>
            </a:r>
            <a:endParaRPr lang="en-US" altLang="en-US" sz="2400" b="1" i="1" dirty="0"/>
          </a:p>
        </p:txBody>
      </p:sp>
      <p:sp>
        <p:nvSpPr>
          <p:cNvPr id="6" name="Title 1">
            <a:extLst>
              <a:ext uri="{FF2B5EF4-FFF2-40B4-BE49-F238E27FC236}">
                <a16:creationId xmlns:a16="http://schemas.microsoft.com/office/drawing/2014/main" id="{DD44FBED-0D19-4C28-A1CE-7BE12EE41AF4}"/>
              </a:ext>
            </a:extLst>
          </p:cNvPr>
          <p:cNvSpPr txBox="1">
            <a:spLocks/>
          </p:cNvSpPr>
          <p:nvPr/>
        </p:nvSpPr>
        <p:spPr bwMode="auto">
          <a:xfrm>
            <a:off x="3352800" y="6248400"/>
            <a:ext cx="2059687" cy="43838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34</a:t>
            </a:r>
            <a:endParaRPr lang="en-US" altLang="en-US" sz="2400" b="1" i="1" kern="0" dirty="0"/>
          </a:p>
        </p:txBody>
      </p:sp>
      <p:sp>
        <p:nvSpPr>
          <p:cNvPr id="5" name="TextBox 4">
            <a:extLst>
              <a:ext uri="{FF2B5EF4-FFF2-40B4-BE49-F238E27FC236}">
                <a16:creationId xmlns:a16="http://schemas.microsoft.com/office/drawing/2014/main" id="{BFFF72D2-3CEA-4CE9-B528-ADDFED5B72C5}"/>
              </a:ext>
            </a:extLst>
          </p:cNvPr>
          <p:cNvSpPr txBox="1"/>
          <p:nvPr/>
        </p:nvSpPr>
        <p:spPr>
          <a:xfrm>
            <a:off x="1509258" y="1676400"/>
            <a:ext cx="6248400" cy="2308324"/>
          </a:xfrm>
          <a:prstGeom prst="rect">
            <a:avLst/>
          </a:prstGeom>
          <a:noFill/>
        </p:spPr>
        <p:txBody>
          <a:bodyPr wrap="square" rtlCol="0">
            <a:spAutoFit/>
          </a:bodyPr>
          <a:lstStyle/>
          <a:p>
            <a:pPr algn="ctr"/>
            <a:r>
              <a:rPr lang="en-US" sz="3600" dirty="0"/>
              <a:t>In the last 2 tax years, I have had to help 3 large clients deal with multi-million dollar losses due to house fires!</a:t>
            </a:r>
          </a:p>
        </p:txBody>
      </p:sp>
      <p:sp>
        <p:nvSpPr>
          <p:cNvPr id="2" name="TextBox 1">
            <a:extLst>
              <a:ext uri="{FF2B5EF4-FFF2-40B4-BE49-F238E27FC236}">
                <a16:creationId xmlns:a16="http://schemas.microsoft.com/office/drawing/2014/main" id="{F61D4D23-4CCF-4F48-A8BC-8F5679763650}"/>
              </a:ext>
            </a:extLst>
          </p:cNvPr>
          <p:cNvSpPr txBox="1"/>
          <p:nvPr/>
        </p:nvSpPr>
        <p:spPr>
          <a:xfrm>
            <a:off x="1471158" y="4114800"/>
            <a:ext cx="6324600" cy="1969770"/>
          </a:xfrm>
          <a:prstGeom prst="rect">
            <a:avLst/>
          </a:prstGeom>
          <a:noFill/>
          <a:ln w="25400">
            <a:solidFill>
              <a:schemeClr val="accent1"/>
            </a:solidFill>
          </a:ln>
        </p:spPr>
        <p:txBody>
          <a:bodyPr wrap="square" rtlCol="0">
            <a:spAutoFit/>
          </a:bodyPr>
          <a:lstStyle/>
          <a:p>
            <a:pPr algn="ctr">
              <a:spcAft>
                <a:spcPts val="1200"/>
              </a:spcAft>
            </a:pPr>
            <a:r>
              <a:rPr lang="en-US" sz="2800" dirty="0">
                <a:solidFill>
                  <a:srgbClr val="060606"/>
                </a:solidFill>
              </a:rPr>
              <a:t>I spent dozens of hours researching, calling colleagues, reading articles on internet, etc., etc.</a:t>
            </a:r>
          </a:p>
          <a:p>
            <a:pPr algn="ctr"/>
            <a:r>
              <a:rPr lang="en-US" sz="2800" b="1" dirty="0">
                <a:solidFill>
                  <a:srgbClr val="FF0000"/>
                </a:solidFill>
                <a:latin typeface="Times New Roman" panose="02020603050405020304" pitchFamily="18" charset="0"/>
                <a:cs typeface="Times New Roman" panose="02020603050405020304" pitchFamily="18" charset="0"/>
              </a:rPr>
              <a:t>What I learned REALLY amazed me.</a:t>
            </a:r>
          </a:p>
        </p:txBody>
      </p:sp>
    </p:spTree>
    <p:extLst>
      <p:ext uri="{BB962C8B-B14F-4D97-AF65-F5344CB8AC3E}">
        <p14:creationId xmlns:p14="http://schemas.microsoft.com/office/powerpoint/2010/main" val="19619168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685800"/>
            <a:ext cx="7924800" cy="623048"/>
          </a:xfrm>
        </p:spPr>
        <p:txBody>
          <a:bodyPr/>
          <a:lstStyle/>
          <a:p>
            <a:pPr algn="ctr" defTabSz="912813"/>
            <a:r>
              <a:rPr lang="en-US" altLang="en-US" sz="3600" b="1" dirty="0"/>
              <a:t>Casualty, Disaster and Theft Losses</a:t>
            </a:r>
            <a:endParaRPr lang="en-US" altLang="en-US" sz="2400" b="1" i="1" dirty="0"/>
          </a:p>
        </p:txBody>
      </p:sp>
      <p:sp>
        <p:nvSpPr>
          <p:cNvPr id="6" name="Title 1">
            <a:extLst>
              <a:ext uri="{FF2B5EF4-FFF2-40B4-BE49-F238E27FC236}">
                <a16:creationId xmlns:a16="http://schemas.microsoft.com/office/drawing/2014/main" id="{DD44FBED-0D19-4C28-A1CE-7BE12EE41AF4}"/>
              </a:ext>
            </a:extLst>
          </p:cNvPr>
          <p:cNvSpPr txBox="1">
            <a:spLocks/>
          </p:cNvSpPr>
          <p:nvPr/>
        </p:nvSpPr>
        <p:spPr bwMode="auto">
          <a:xfrm>
            <a:off x="3352800" y="6248400"/>
            <a:ext cx="2059687" cy="43838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34</a:t>
            </a:r>
            <a:endParaRPr lang="en-US" altLang="en-US" sz="2400" b="1" i="1" kern="0" dirty="0"/>
          </a:p>
        </p:txBody>
      </p:sp>
      <p:sp>
        <p:nvSpPr>
          <p:cNvPr id="5" name="TextBox 4">
            <a:extLst>
              <a:ext uri="{FF2B5EF4-FFF2-40B4-BE49-F238E27FC236}">
                <a16:creationId xmlns:a16="http://schemas.microsoft.com/office/drawing/2014/main" id="{BFFF72D2-3CEA-4CE9-B528-ADDFED5B72C5}"/>
              </a:ext>
            </a:extLst>
          </p:cNvPr>
          <p:cNvSpPr txBox="1"/>
          <p:nvPr/>
        </p:nvSpPr>
        <p:spPr>
          <a:xfrm>
            <a:off x="1066800" y="1676400"/>
            <a:ext cx="7162800" cy="3847207"/>
          </a:xfrm>
          <a:prstGeom prst="rect">
            <a:avLst/>
          </a:prstGeom>
          <a:noFill/>
        </p:spPr>
        <p:txBody>
          <a:bodyPr wrap="square" rtlCol="0">
            <a:spAutoFit/>
          </a:bodyPr>
          <a:lstStyle/>
          <a:p>
            <a:pPr marL="341313" indent="-341313">
              <a:spcAft>
                <a:spcPts val="1200"/>
              </a:spcAft>
              <a:buFont typeface="Arial" panose="020B0604020202020204" pitchFamily="34" charset="0"/>
              <a:buChar char="•"/>
            </a:pPr>
            <a:r>
              <a:rPr lang="en-US" sz="3200" dirty="0">
                <a:solidFill>
                  <a:srgbClr val="060606"/>
                </a:solidFill>
              </a:rPr>
              <a:t>Use a professional consultant</a:t>
            </a:r>
          </a:p>
          <a:p>
            <a:pPr marL="341313" indent="-341313">
              <a:spcAft>
                <a:spcPts val="1200"/>
              </a:spcAft>
              <a:buFont typeface="Arial" panose="020B0604020202020204" pitchFamily="34" charset="0"/>
              <a:buChar char="•"/>
            </a:pPr>
            <a:r>
              <a:rPr lang="en-US" sz="3200" dirty="0">
                <a:solidFill>
                  <a:srgbClr val="060606"/>
                </a:solidFill>
              </a:rPr>
              <a:t>At the million dollar + level, you will find assets that are significantly underinsured.</a:t>
            </a:r>
          </a:p>
          <a:p>
            <a:pPr marL="341313" indent="-341313">
              <a:spcAft>
                <a:spcPts val="1200"/>
              </a:spcAft>
              <a:buFont typeface="Arial" panose="020B0604020202020204" pitchFamily="34" charset="0"/>
              <a:buChar char="•"/>
            </a:pPr>
            <a:r>
              <a:rPr lang="en-US" sz="3200" dirty="0">
                <a:solidFill>
                  <a:srgbClr val="060606"/>
                </a:solidFill>
              </a:rPr>
              <a:t>Beware the ALE’s…they are usually woefully weak (e.g. only good for 12 months….never enough)</a:t>
            </a:r>
          </a:p>
        </p:txBody>
      </p:sp>
    </p:spTree>
    <p:extLst>
      <p:ext uri="{BB962C8B-B14F-4D97-AF65-F5344CB8AC3E}">
        <p14:creationId xmlns:p14="http://schemas.microsoft.com/office/powerpoint/2010/main" val="4989890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685800"/>
            <a:ext cx="7924800" cy="623048"/>
          </a:xfrm>
        </p:spPr>
        <p:txBody>
          <a:bodyPr/>
          <a:lstStyle/>
          <a:p>
            <a:pPr algn="ctr" defTabSz="912813"/>
            <a:r>
              <a:rPr lang="en-US" altLang="en-US" sz="3600" b="1" dirty="0"/>
              <a:t>Casualty, Disaster and Theft Losses</a:t>
            </a:r>
            <a:endParaRPr lang="en-US" altLang="en-US" sz="2400" b="1" i="1" dirty="0"/>
          </a:p>
        </p:txBody>
      </p:sp>
      <p:sp>
        <p:nvSpPr>
          <p:cNvPr id="6" name="Title 1">
            <a:extLst>
              <a:ext uri="{FF2B5EF4-FFF2-40B4-BE49-F238E27FC236}">
                <a16:creationId xmlns:a16="http://schemas.microsoft.com/office/drawing/2014/main" id="{DD44FBED-0D19-4C28-A1CE-7BE12EE41AF4}"/>
              </a:ext>
            </a:extLst>
          </p:cNvPr>
          <p:cNvSpPr txBox="1">
            <a:spLocks/>
          </p:cNvSpPr>
          <p:nvPr/>
        </p:nvSpPr>
        <p:spPr bwMode="auto">
          <a:xfrm>
            <a:off x="3352800" y="6248400"/>
            <a:ext cx="2059687" cy="43838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34</a:t>
            </a:r>
            <a:endParaRPr lang="en-US" altLang="en-US" sz="2400" b="1" i="1" kern="0" dirty="0"/>
          </a:p>
        </p:txBody>
      </p:sp>
      <p:sp>
        <p:nvSpPr>
          <p:cNvPr id="5" name="TextBox 4">
            <a:extLst>
              <a:ext uri="{FF2B5EF4-FFF2-40B4-BE49-F238E27FC236}">
                <a16:creationId xmlns:a16="http://schemas.microsoft.com/office/drawing/2014/main" id="{BFFF72D2-3CEA-4CE9-B528-ADDFED5B72C5}"/>
              </a:ext>
            </a:extLst>
          </p:cNvPr>
          <p:cNvSpPr txBox="1"/>
          <p:nvPr/>
        </p:nvSpPr>
        <p:spPr>
          <a:xfrm>
            <a:off x="1066800" y="1676400"/>
            <a:ext cx="7162800" cy="3693319"/>
          </a:xfrm>
          <a:prstGeom prst="rect">
            <a:avLst/>
          </a:prstGeom>
          <a:noFill/>
        </p:spPr>
        <p:txBody>
          <a:bodyPr wrap="square" rtlCol="0">
            <a:spAutoFit/>
          </a:bodyPr>
          <a:lstStyle/>
          <a:p>
            <a:pPr marL="341313" indent="-341313">
              <a:spcAft>
                <a:spcPts val="1200"/>
              </a:spcAft>
              <a:buFont typeface="Arial" panose="020B0604020202020204" pitchFamily="34" charset="0"/>
              <a:buChar char="•"/>
            </a:pPr>
            <a:r>
              <a:rPr lang="en-US" sz="3200" dirty="0">
                <a:solidFill>
                  <a:srgbClr val="060606"/>
                </a:solidFill>
                <a:latin typeface="Times New Roman" panose="02020603050405020304" pitchFamily="18" charset="0"/>
                <a:cs typeface="Times New Roman" panose="02020603050405020304" pitchFamily="18" charset="0"/>
              </a:rPr>
              <a:t>Gain deferral period normally 2 years past end of year of fire.</a:t>
            </a:r>
          </a:p>
          <a:p>
            <a:pPr marL="914400" indent="-341313" algn="just">
              <a:spcAft>
                <a:spcPts val="1200"/>
              </a:spcAft>
              <a:buFont typeface="Arial" panose="020B0604020202020204" pitchFamily="34" charset="0"/>
              <a:buChar char="•"/>
            </a:pPr>
            <a:r>
              <a:rPr lang="en-US" sz="3200" u="sng" dirty="0">
                <a:solidFill>
                  <a:srgbClr val="060606"/>
                </a:solidFill>
                <a:latin typeface="Times New Roman" panose="02020603050405020304" pitchFamily="18" charset="0"/>
                <a:cs typeface="Times New Roman" panose="02020603050405020304" pitchFamily="18" charset="0"/>
              </a:rPr>
              <a:t>Example:</a:t>
            </a:r>
            <a:r>
              <a:rPr lang="en-US" sz="3200" dirty="0">
                <a:solidFill>
                  <a:srgbClr val="060606"/>
                </a:solidFill>
                <a:latin typeface="Times New Roman" panose="02020603050405020304" pitchFamily="18" charset="0"/>
                <a:cs typeface="Times New Roman" panose="02020603050405020304" pitchFamily="18" charset="0"/>
              </a:rPr>
              <a:t> Steve and Ava’s house burned down in May 2016. If they want to defer any gain they need to build the new house by the end of 2018.</a:t>
            </a:r>
          </a:p>
        </p:txBody>
      </p:sp>
    </p:spTree>
    <p:extLst>
      <p:ext uri="{BB962C8B-B14F-4D97-AF65-F5344CB8AC3E}">
        <p14:creationId xmlns:p14="http://schemas.microsoft.com/office/powerpoint/2010/main" val="24321535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685800"/>
            <a:ext cx="7924800" cy="623048"/>
          </a:xfrm>
        </p:spPr>
        <p:txBody>
          <a:bodyPr/>
          <a:lstStyle/>
          <a:p>
            <a:pPr algn="ctr" defTabSz="912813"/>
            <a:r>
              <a:rPr lang="en-US" altLang="en-US" sz="3600" b="1" dirty="0"/>
              <a:t>Casualty, Disaster and Theft Losses</a:t>
            </a:r>
            <a:endParaRPr lang="en-US" altLang="en-US" sz="2400" b="1" i="1" dirty="0"/>
          </a:p>
        </p:txBody>
      </p:sp>
      <p:sp>
        <p:nvSpPr>
          <p:cNvPr id="6" name="Title 1">
            <a:extLst>
              <a:ext uri="{FF2B5EF4-FFF2-40B4-BE49-F238E27FC236}">
                <a16:creationId xmlns:a16="http://schemas.microsoft.com/office/drawing/2014/main" id="{DD44FBED-0D19-4C28-A1CE-7BE12EE41AF4}"/>
              </a:ext>
            </a:extLst>
          </p:cNvPr>
          <p:cNvSpPr txBox="1">
            <a:spLocks/>
          </p:cNvSpPr>
          <p:nvPr/>
        </p:nvSpPr>
        <p:spPr bwMode="auto">
          <a:xfrm>
            <a:off x="3352800" y="6248400"/>
            <a:ext cx="2059687" cy="43838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34</a:t>
            </a:r>
            <a:endParaRPr lang="en-US" altLang="en-US" sz="2400" b="1" i="1" kern="0" dirty="0"/>
          </a:p>
        </p:txBody>
      </p:sp>
      <p:sp>
        <p:nvSpPr>
          <p:cNvPr id="5" name="TextBox 4">
            <a:extLst>
              <a:ext uri="{FF2B5EF4-FFF2-40B4-BE49-F238E27FC236}">
                <a16:creationId xmlns:a16="http://schemas.microsoft.com/office/drawing/2014/main" id="{BFFF72D2-3CEA-4CE9-B528-ADDFED5B72C5}"/>
              </a:ext>
            </a:extLst>
          </p:cNvPr>
          <p:cNvSpPr txBox="1"/>
          <p:nvPr/>
        </p:nvSpPr>
        <p:spPr>
          <a:xfrm>
            <a:off x="1066800" y="1676400"/>
            <a:ext cx="7162800" cy="4339650"/>
          </a:xfrm>
          <a:prstGeom prst="rect">
            <a:avLst/>
          </a:prstGeom>
          <a:noFill/>
        </p:spPr>
        <p:txBody>
          <a:bodyPr wrap="square" rtlCol="0">
            <a:spAutoFit/>
          </a:bodyPr>
          <a:lstStyle/>
          <a:p>
            <a:pPr marL="341313" indent="-341313" algn="just">
              <a:spcAft>
                <a:spcPts val="1200"/>
              </a:spcAft>
              <a:buFont typeface="Arial" panose="020B0604020202020204" pitchFamily="34" charset="0"/>
              <a:buChar char="•"/>
            </a:pPr>
            <a:r>
              <a:rPr lang="en-US" sz="3200" dirty="0">
                <a:solidFill>
                  <a:srgbClr val="060606"/>
                </a:solidFill>
                <a:latin typeface="Times New Roman" panose="02020603050405020304" pitchFamily="18" charset="0"/>
                <a:cs typeface="Times New Roman" panose="02020603050405020304" pitchFamily="18" charset="0"/>
              </a:rPr>
              <a:t>Don’t ignore the interaction of the IRC 121 residence exclusion and the IRC 1033 deferral rule.</a:t>
            </a:r>
          </a:p>
          <a:p>
            <a:pPr marL="341313" indent="-341313" algn="just">
              <a:spcAft>
                <a:spcPts val="1200"/>
              </a:spcAft>
              <a:buFont typeface="Arial" panose="020B0604020202020204" pitchFamily="34" charset="0"/>
              <a:buChar char="•"/>
            </a:pPr>
            <a:r>
              <a:rPr lang="en-US" sz="3200" dirty="0">
                <a:solidFill>
                  <a:srgbClr val="060606"/>
                </a:solidFill>
                <a:latin typeface="Times New Roman" panose="02020603050405020304" pitchFamily="18" charset="0"/>
                <a:cs typeface="Times New Roman" panose="02020603050405020304" pitchFamily="18" charset="0"/>
              </a:rPr>
              <a:t>See EXAMPLE middle page 495.</a:t>
            </a:r>
          </a:p>
          <a:p>
            <a:pPr marL="341313" indent="-341313" algn="just">
              <a:spcAft>
                <a:spcPts val="1200"/>
              </a:spcAft>
              <a:buFont typeface="Arial" panose="020B0604020202020204" pitchFamily="34" charset="0"/>
              <a:buChar char="•"/>
            </a:pPr>
            <a:r>
              <a:rPr lang="en-US" sz="3200" dirty="0">
                <a:solidFill>
                  <a:srgbClr val="060606"/>
                </a:solidFill>
                <a:latin typeface="Times New Roman" panose="02020603050405020304" pitchFamily="18" charset="0"/>
                <a:cs typeface="Times New Roman" panose="02020603050405020304" pitchFamily="18" charset="0"/>
              </a:rPr>
              <a:t>If taxpayer is going to live in the new residence, for sure, for at least 2 years, it may be advisable to use the full IRC 121 exclusion….see next slide, too.</a:t>
            </a:r>
          </a:p>
        </p:txBody>
      </p:sp>
    </p:spTree>
    <p:extLst>
      <p:ext uri="{BB962C8B-B14F-4D97-AF65-F5344CB8AC3E}">
        <p14:creationId xmlns:p14="http://schemas.microsoft.com/office/powerpoint/2010/main" val="23196325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685800"/>
            <a:ext cx="7924800" cy="623048"/>
          </a:xfrm>
        </p:spPr>
        <p:txBody>
          <a:bodyPr/>
          <a:lstStyle/>
          <a:p>
            <a:pPr algn="ctr" defTabSz="912813"/>
            <a:r>
              <a:rPr lang="en-US" altLang="en-US" sz="3600" b="1" dirty="0"/>
              <a:t>Casualty, Disaster and Theft Losses</a:t>
            </a:r>
            <a:endParaRPr lang="en-US" altLang="en-US" sz="2400" b="1" i="1" dirty="0"/>
          </a:p>
        </p:txBody>
      </p:sp>
      <p:sp>
        <p:nvSpPr>
          <p:cNvPr id="6" name="Title 1">
            <a:extLst>
              <a:ext uri="{FF2B5EF4-FFF2-40B4-BE49-F238E27FC236}">
                <a16:creationId xmlns:a16="http://schemas.microsoft.com/office/drawing/2014/main" id="{DD44FBED-0D19-4C28-A1CE-7BE12EE41AF4}"/>
              </a:ext>
            </a:extLst>
          </p:cNvPr>
          <p:cNvSpPr txBox="1">
            <a:spLocks/>
          </p:cNvSpPr>
          <p:nvPr/>
        </p:nvSpPr>
        <p:spPr bwMode="auto">
          <a:xfrm>
            <a:off x="3352800" y="6248400"/>
            <a:ext cx="2059687" cy="43838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34</a:t>
            </a:r>
            <a:endParaRPr lang="en-US" altLang="en-US" sz="2400" b="1" i="1" kern="0" dirty="0"/>
          </a:p>
        </p:txBody>
      </p:sp>
      <p:sp>
        <p:nvSpPr>
          <p:cNvPr id="5" name="TextBox 4">
            <a:extLst>
              <a:ext uri="{FF2B5EF4-FFF2-40B4-BE49-F238E27FC236}">
                <a16:creationId xmlns:a16="http://schemas.microsoft.com/office/drawing/2014/main" id="{BFFF72D2-3CEA-4CE9-B528-ADDFED5B72C5}"/>
              </a:ext>
            </a:extLst>
          </p:cNvPr>
          <p:cNvSpPr txBox="1"/>
          <p:nvPr/>
        </p:nvSpPr>
        <p:spPr>
          <a:xfrm>
            <a:off x="1066800" y="1676400"/>
            <a:ext cx="7162800" cy="4339650"/>
          </a:xfrm>
          <a:prstGeom prst="rect">
            <a:avLst/>
          </a:prstGeom>
          <a:noFill/>
        </p:spPr>
        <p:txBody>
          <a:bodyPr wrap="square" rtlCol="0">
            <a:spAutoFit/>
          </a:bodyPr>
          <a:lstStyle/>
          <a:p>
            <a:pPr marL="341313" indent="-341313" algn="just">
              <a:spcAft>
                <a:spcPts val="1200"/>
              </a:spcAft>
              <a:buFont typeface="Arial" panose="020B0604020202020204" pitchFamily="34" charset="0"/>
              <a:buChar char="•"/>
            </a:pPr>
            <a:r>
              <a:rPr lang="en-US" sz="3200" dirty="0">
                <a:solidFill>
                  <a:srgbClr val="060606"/>
                </a:solidFill>
                <a:latin typeface="Times New Roman" panose="02020603050405020304" pitchFamily="18" charset="0"/>
                <a:cs typeface="Times New Roman" panose="02020603050405020304" pitchFamily="18" charset="0"/>
              </a:rPr>
              <a:t>VERY LIKELY SCENARIO for a multi-million dollar home:</a:t>
            </a:r>
          </a:p>
          <a:p>
            <a:pPr marL="914400" indent="-341313" algn="just">
              <a:spcAft>
                <a:spcPts val="1200"/>
              </a:spcAft>
              <a:buFont typeface="Arial" panose="020B0604020202020204" pitchFamily="34" charset="0"/>
              <a:buChar char="•"/>
            </a:pPr>
            <a:r>
              <a:rPr lang="en-US" sz="3200" dirty="0">
                <a:solidFill>
                  <a:srgbClr val="060606"/>
                </a:solidFill>
                <a:latin typeface="Times New Roman" panose="02020603050405020304" pitchFamily="18" charset="0"/>
                <a:cs typeface="Times New Roman" panose="02020603050405020304" pitchFamily="18" charset="0"/>
              </a:rPr>
              <a:t>May not be possible to get the home built within the 2+ year time frame. This was the situation with 2 of my clients.</a:t>
            </a:r>
          </a:p>
          <a:p>
            <a:pPr marL="914400" indent="-341313" algn="just">
              <a:spcAft>
                <a:spcPts val="1200"/>
              </a:spcAft>
              <a:buFont typeface="Arial" panose="020B0604020202020204" pitchFamily="34" charset="0"/>
              <a:buChar char="•"/>
            </a:pPr>
            <a:r>
              <a:rPr lang="en-US" sz="3200" dirty="0">
                <a:solidFill>
                  <a:srgbClr val="060606"/>
                </a:solidFill>
                <a:latin typeface="Times New Roman" panose="02020603050405020304" pitchFamily="18" charset="0"/>
                <a:cs typeface="Times New Roman" panose="02020603050405020304" pitchFamily="18" charset="0"/>
              </a:rPr>
              <a:t>Here, we NEEDED to use the IRC 121 home exclusion rules!</a:t>
            </a:r>
          </a:p>
        </p:txBody>
      </p:sp>
    </p:spTree>
    <p:extLst>
      <p:ext uri="{BB962C8B-B14F-4D97-AF65-F5344CB8AC3E}">
        <p14:creationId xmlns:p14="http://schemas.microsoft.com/office/powerpoint/2010/main" val="16784745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71058" y="685800"/>
            <a:ext cx="7924800" cy="623048"/>
          </a:xfrm>
        </p:spPr>
        <p:txBody>
          <a:bodyPr/>
          <a:lstStyle/>
          <a:p>
            <a:pPr algn="ctr" defTabSz="912813"/>
            <a:r>
              <a:rPr lang="en-US" altLang="en-US" sz="3600" b="1" dirty="0"/>
              <a:t>Casualty, Disaster and Theft Losses</a:t>
            </a:r>
            <a:endParaRPr lang="en-US" altLang="en-US" sz="2400" b="1" i="1" dirty="0"/>
          </a:p>
        </p:txBody>
      </p:sp>
      <p:sp>
        <p:nvSpPr>
          <p:cNvPr id="6" name="Title 1">
            <a:extLst>
              <a:ext uri="{FF2B5EF4-FFF2-40B4-BE49-F238E27FC236}">
                <a16:creationId xmlns:a16="http://schemas.microsoft.com/office/drawing/2014/main" id="{DD44FBED-0D19-4C28-A1CE-7BE12EE41AF4}"/>
              </a:ext>
            </a:extLst>
          </p:cNvPr>
          <p:cNvSpPr txBox="1">
            <a:spLocks/>
          </p:cNvSpPr>
          <p:nvPr/>
        </p:nvSpPr>
        <p:spPr bwMode="auto">
          <a:xfrm>
            <a:off x="3352800" y="6248400"/>
            <a:ext cx="2059687" cy="43838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34</a:t>
            </a:r>
            <a:endParaRPr lang="en-US" altLang="en-US" sz="2400" b="1" i="1" kern="0" dirty="0"/>
          </a:p>
        </p:txBody>
      </p:sp>
      <p:sp>
        <p:nvSpPr>
          <p:cNvPr id="5" name="TextBox 4">
            <a:extLst>
              <a:ext uri="{FF2B5EF4-FFF2-40B4-BE49-F238E27FC236}">
                <a16:creationId xmlns:a16="http://schemas.microsoft.com/office/drawing/2014/main" id="{BFFF72D2-3CEA-4CE9-B528-ADDFED5B72C5}"/>
              </a:ext>
            </a:extLst>
          </p:cNvPr>
          <p:cNvSpPr txBox="1"/>
          <p:nvPr/>
        </p:nvSpPr>
        <p:spPr>
          <a:xfrm>
            <a:off x="1066800" y="1676400"/>
            <a:ext cx="7162800" cy="3200876"/>
          </a:xfrm>
          <a:prstGeom prst="rect">
            <a:avLst/>
          </a:prstGeom>
          <a:noFill/>
        </p:spPr>
        <p:txBody>
          <a:bodyPr wrap="square" rtlCol="0">
            <a:spAutoFit/>
          </a:bodyPr>
          <a:lstStyle/>
          <a:p>
            <a:pPr marL="341313" indent="-341313" algn="ctr">
              <a:spcAft>
                <a:spcPts val="1200"/>
              </a:spcAft>
              <a:buFont typeface="Arial" panose="020B0604020202020204" pitchFamily="34" charset="0"/>
              <a:buChar char="•"/>
            </a:pPr>
            <a:r>
              <a:rPr lang="en-US" sz="3200" u="sng" dirty="0">
                <a:solidFill>
                  <a:srgbClr val="060606"/>
                </a:solidFill>
                <a:latin typeface="Times New Roman" panose="02020603050405020304" pitchFamily="18" charset="0"/>
                <a:cs typeface="Times New Roman" panose="02020603050405020304" pitchFamily="18" charset="0"/>
              </a:rPr>
              <a:t>Don’t overlook the obvious…..</a:t>
            </a:r>
          </a:p>
          <a:p>
            <a:pPr algn="just">
              <a:spcAft>
                <a:spcPts val="1200"/>
              </a:spcAft>
            </a:pPr>
            <a:r>
              <a:rPr lang="en-US" sz="3200" dirty="0">
                <a:solidFill>
                  <a:srgbClr val="060606"/>
                </a:solidFill>
                <a:latin typeface="Times New Roman" panose="02020603050405020304" pitchFamily="18" charset="0"/>
                <a:cs typeface="Times New Roman" panose="02020603050405020304" pitchFamily="18" charset="0"/>
              </a:rPr>
              <a:t>If we are able to use the IRC 121 rules, we get a larger basis in the replacement home. With the deferral, there is no “exclusion”, only “deferral”….whereas, with the IRC 121 rule we get true “exclusion”.</a:t>
            </a:r>
          </a:p>
        </p:txBody>
      </p:sp>
    </p:spTree>
    <p:extLst>
      <p:ext uri="{BB962C8B-B14F-4D97-AF65-F5344CB8AC3E}">
        <p14:creationId xmlns:p14="http://schemas.microsoft.com/office/powerpoint/2010/main" val="7728078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A7CFE5-4334-4AE3-9D63-206AD24271D3}"/>
              </a:ext>
            </a:extLst>
          </p:cNvPr>
          <p:cNvSpPr>
            <a:spLocks noGrp="1"/>
          </p:cNvSpPr>
          <p:nvPr>
            <p:ph idx="1"/>
          </p:nvPr>
        </p:nvSpPr>
        <p:spPr>
          <a:xfrm>
            <a:off x="917575" y="1447800"/>
            <a:ext cx="7369175" cy="4648200"/>
          </a:xfrm>
          <a:solidFill>
            <a:schemeClr val="accent1"/>
          </a:solidFill>
        </p:spPr>
        <p:txBody>
          <a:bodyPr/>
          <a:lstStyle/>
          <a:p>
            <a:endParaRPr lang="en-US" dirty="0"/>
          </a:p>
        </p:txBody>
      </p:sp>
    </p:spTree>
    <p:extLst>
      <p:ext uri="{BB962C8B-B14F-4D97-AF65-F5344CB8AC3E}">
        <p14:creationId xmlns:p14="http://schemas.microsoft.com/office/powerpoint/2010/main" val="8695776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990600" y="337066"/>
            <a:ext cx="7239000" cy="971782"/>
          </a:xfrm>
        </p:spPr>
        <p:txBody>
          <a:bodyPr/>
          <a:lstStyle/>
          <a:p>
            <a:pPr algn="ctr" defTabSz="912813"/>
            <a:r>
              <a:rPr lang="en-US" altLang="en-US" sz="3600" b="1" dirty="0"/>
              <a:t>Adjustments to Income</a:t>
            </a:r>
            <a:br>
              <a:rPr lang="en-US" altLang="en-US" sz="4400" b="1" dirty="0"/>
            </a:br>
            <a:r>
              <a:rPr lang="en-US" altLang="en-US" sz="2400" b="1" dirty="0"/>
              <a:t>Chapter 35</a:t>
            </a:r>
            <a:endParaRPr lang="en-US" altLang="en-US" sz="2400" b="1" i="1" dirty="0"/>
          </a:p>
        </p:txBody>
      </p:sp>
      <p:sp>
        <p:nvSpPr>
          <p:cNvPr id="2" name="Content Placeholder 1"/>
          <p:cNvSpPr>
            <a:spLocks noGrp="1"/>
          </p:cNvSpPr>
          <p:nvPr>
            <p:ph idx="1"/>
          </p:nvPr>
        </p:nvSpPr>
        <p:spPr>
          <a:xfrm>
            <a:off x="928810" y="2465150"/>
            <a:ext cx="7473950" cy="1783086"/>
          </a:xfrm>
        </p:spPr>
        <p:txBody>
          <a:bodyPr/>
          <a:lstStyle/>
          <a:p>
            <a:pPr marL="0" indent="0" algn="ctr">
              <a:lnSpc>
                <a:spcPct val="90000"/>
              </a:lnSpc>
              <a:buNone/>
              <a:defRPr/>
            </a:pPr>
            <a:endParaRPr lang="en-US" i="1" dirty="0">
              <a:ea typeface="ＭＳ Ｐゴシック" charset="-128"/>
            </a:endParaRPr>
          </a:p>
          <a:p>
            <a:pPr marL="0" indent="0" algn="ctr">
              <a:spcBef>
                <a:spcPts val="0"/>
              </a:spcBef>
              <a:spcAft>
                <a:spcPts val="600"/>
              </a:spcAft>
              <a:buNone/>
              <a:defRPr/>
            </a:pPr>
            <a:r>
              <a:rPr lang="en-US" b="1" dirty="0">
                <a:solidFill>
                  <a:srgbClr val="060606"/>
                </a:solidFill>
                <a:latin typeface="+mj-lt"/>
                <a:ea typeface="ＭＳ Ｐゴシック" charset="-128"/>
              </a:rPr>
              <a:t>Presented by:</a:t>
            </a:r>
          </a:p>
          <a:p>
            <a:pPr marL="0" indent="0" algn="ctr">
              <a:spcBef>
                <a:spcPts val="0"/>
              </a:spcBef>
              <a:spcAft>
                <a:spcPts val="600"/>
              </a:spcAft>
              <a:buNone/>
              <a:defRPr/>
            </a:pPr>
            <a:r>
              <a:rPr lang="en-US" b="1" dirty="0">
                <a:solidFill>
                  <a:srgbClr val="060606"/>
                </a:solidFill>
                <a:latin typeface="Times New Roman" panose="02020603050405020304" pitchFamily="18" charset="0"/>
                <a:ea typeface="ＭＳ Ｐゴシック" charset="-128"/>
                <a:cs typeface="Times New Roman" panose="02020603050405020304" pitchFamily="18" charset="0"/>
              </a:rPr>
              <a:t>Michael A. Gordon, CPA</a:t>
            </a:r>
          </a:p>
          <a:p>
            <a:pPr marL="0" indent="0" algn="ctr">
              <a:spcBef>
                <a:spcPts val="0"/>
              </a:spcBef>
              <a:spcAft>
                <a:spcPts val="600"/>
              </a:spcAft>
              <a:buNone/>
              <a:defRPr/>
            </a:pPr>
            <a:r>
              <a:rPr lang="en-US" b="1" i="1" dirty="0">
                <a:solidFill>
                  <a:srgbClr val="FF0000"/>
                </a:solidFill>
                <a:latin typeface="Times New Roman" panose="02020603050405020304" pitchFamily="18" charset="0"/>
                <a:ea typeface="ＭＳ Ｐゴシック" charset="-128"/>
                <a:cs typeface="Times New Roman" panose="02020603050405020304" pitchFamily="18" charset="0"/>
              </a:rPr>
              <a:t>Not Your Basic Bean Counter</a:t>
            </a:r>
            <a:endParaRPr lang="en-US" i="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62000" y="5105400"/>
            <a:ext cx="4374916" cy="58477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8000"/>
                </a:solidFill>
                <a:effectLst/>
                <a:uLnTx/>
                <a:uFillTx/>
                <a:latin typeface="Arial"/>
                <a:ea typeface="ＭＳ Ｐゴシック" pitchFamily="-106" charset="-128"/>
                <a:cs typeface="Arial" charset="0"/>
              </a:rPr>
              <a:t>Gear Up Tax Seminars</a:t>
            </a:r>
            <a:endParaRPr kumimoji="0" lang="en-US" sz="2400" b="0" i="0" u="none" strike="noStrike" kern="1200" cap="none" spc="0" normalizeH="0" baseline="0" noProof="0" dirty="0">
              <a:ln>
                <a:noFill/>
              </a:ln>
              <a:solidFill>
                <a:srgbClr val="666666"/>
              </a:solidFill>
              <a:effectLst/>
              <a:uLnTx/>
              <a:uFillTx/>
              <a:latin typeface="Arial" charset="0"/>
              <a:ea typeface="ＭＳ Ｐゴシック" pitchFamily="34" charset="-128"/>
              <a:cs typeface="Arial" charset="0"/>
            </a:endParaRPr>
          </a:p>
        </p:txBody>
      </p:sp>
      <p:sp>
        <p:nvSpPr>
          <p:cNvPr id="3" name="TextBox 2"/>
          <p:cNvSpPr txBox="1"/>
          <p:nvPr/>
        </p:nvSpPr>
        <p:spPr>
          <a:xfrm>
            <a:off x="843970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8000"/>
                </a:solidFill>
              </a:rPr>
              <a:t>497</a:t>
            </a:r>
            <a:endPar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1403721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78</a:t>
            </a:fld>
            <a:endParaRPr lang="en-US" dirty="0"/>
          </a:p>
        </p:txBody>
      </p:sp>
      <p:sp>
        <p:nvSpPr>
          <p:cNvPr id="5" name="TextBox 4">
            <a:extLst>
              <a:ext uri="{FF2B5EF4-FFF2-40B4-BE49-F238E27FC236}">
                <a16:creationId xmlns:a16="http://schemas.microsoft.com/office/drawing/2014/main" id="{5ACC177E-F172-4A36-A7A4-11970E0EB8C7}"/>
              </a:ext>
            </a:extLst>
          </p:cNvPr>
          <p:cNvSpPr txBox="1"/>
          <p:nvPr/>
        </p:nvSpPr>
        <p:spPr>
          <a:xfrm>
            <a:off x="628650" y="745293"/>
            <a:ext cx="7886700" cy="461665"/>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400" b="1" dirty="0">
                <a:solidFill>
                  <a:srgbClr val="060606"/>
                </a:solidFill>
                <a:latin typeface="Arial" panose="020B0604020202020204" pitchFamily="34" charset="0"/>
                <a:cs typeface="Arial" panose="020B0604020202020204" pitchFamily="34" charset="0"/>
              </a:rPr>
              <a:t>Adjustments to Income</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6" name="TextBox 5">
            <a:extLst>
              <a:ext uri="{FF2B5EF4-FFF2-40B4-BE49-F238E27FC236}">
                <a16:creationId xmlns:a16="http://schemas.microsoft.com/office/drawing/2014/main" id="{2491E306-68EE-4364-9F3B-794CC735B21E}"/>
              </a:ext>
            </a:extLst>
          </p:cNvPr>
          <p:cNvSpPr txBox="1"/>
          <p:nvPr/>
        </p:nvSpPr>
        <p:spPr>
          <a:xfrm>
            <a:off x="876300" y="2286000"/>
            <a:ext cx="7391400" cy="3508653"/>
          </a:xfrm>
          <a:prstGeom prst="rect">
            <a:avLst/>
          </a:prstGeom>
          <a:noFill/>
          <a:ln>
            <a:solidFill>
              <a:schemeClr val="tx1"/>
            </a:solidFill>
          </a:ln>
        </p:spPr>
        <p:txBody>
          <a:bodyPr wrap="square" rtlCol="0">
            <a:spAutoFit/>
          </a:bodyPr>
          <a:lstStyle/>
          <a:p>
            <a:pPr marL="342900" indent="-342900" algn="just">
              <a:spcAft>
                <a:spcPts val="1800"/>
              </a:spcAft>
              <a:buFont typeface="Arial" panose="020B0604020202020204" pitchFamily="34" charset="0"/>
              <a:buChar char="•"/>
            </a:pPr>
            <a:r>
              <a:rPr lang="en-US" sz="3200" dirty="0">
                <a:solidFill>
                  <a:srgbClr val="060606"/>
                </a:solidFill>
              </a:rPr>
              <a:t>REPEAL of exclusion for qualified moving expense reimbursements.</a:t>
            </a:r>
          </a:p>
          <a:p>
            <a:pPr marL="342900" indent="-342900" algn="just">
              <a:spcAft>
                <a:spcPts val="1800"/>
              </a:spcAft>
              <a:buFont typeface="Arial" panose="020B0604020202020204" pitchFamily="34" charset="0"/>
              <a:buChar char="•"/>
            </a:pPr>
            <a:r>
              <a:rPr lang="en-US" sz="3200" dirty="0">
                <a:solidFill>
                  <a:srgbClr val="060606"/>
                </a:solidFill>
              </a:rPr>
              <a:t>REPEAL of deduction for moving expenses.</a:t>
            </a:r>
          </a:p>
          <a:p>
            <a:pPr marL="342900" indent="-342900" algn="just">
              <a:spcAft>
                <a:spcPts val="1800"/>
              </a:spcAft>
              <a:buFont typeface="Arial" panose="020B0604020202020204" pitchFamily="34" charset="0"/>
              <a:buChar char="•"/>
            </a:pPr>
            <a:r>
              <a:rPr lang="en-US" sz="3200" dirty="0">
                <a:solidFill>
                  <a:srgbClr val="060606"/>
                </a:solidFill>
              </a:rPr>
              <a:t>REPEAL of certain deductions for employee achievement awards.</a:t>
            </a:r>
          </a:p>
        </p:txBody>
      </p:sp>
    </p:spTree>
    <p:extLst>
      <p:ext uri="{BB962C8B-B14F-4D97-AF65-F5344CB8AC3E}">
        <p14:creationId xmlns:p14="http://schemas.microsoft.com/office/powerpoint/2010/main" val="25821732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79</a:t>
            </a:fld>
            <a:endParaRPr lang="en-US" dirty="0"/>
          </a:p>
        </p:txBody>
      </p:sp>
      <p:sp>
        <p:nvSpPr>
          <p:cNvPr id="5" name="TextBox 4">
            <a:extLst>
              <a:ext uri="{FF2B5EF4-FFF2-40B4-BE49-F238E27FC236}">
                <a16:creationId xmlns:a16="http://schemas.microsoft.com/office/drawing/2014/main" id="{5ACC177E-F172-4A36-A7A4-11970E0EB8C7}"/>
              </a:ext>
            </a:extLst>
          </p:cNvPr>
          <p:cNvSpPr txBox="1"/>
          <p:nvPr/>
        </p:nvSpPr>
        <p:spPr>
          <a:xfrm>
            <a:off x="628650" y="745293"/>
            <a:ext cx="7886700" cy="461665"/>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400" b="1" dirty="0">
                <a:solidFill>
                  <a:srgbClr val="060606"/>
                </a:solidFill>
                <a:latin typeface="Arial" panose="020B0604020202020204" pitchFamily="34" charset="0"/>
                <a:cs typeface="Arial" panose="020B0604020202020204" pitchFamily="34" charset="0"/>
              </a:rPr>
              <a:t>Adjustments to Income</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6" name="TextBox 5">
            <a:extLst>
              <a:ext uri="{FF2B5EF4-FFF2-40B4-BE49-F238E27FC236}">
                <a16:creationId xmlns:a16="http://schemas.microsoft.com/office/drawing/2014/main" id="{2491E306-68EE-4364-9F3B-794CC735B21E}"/>
              </a:ext>
            </a:extLst>
          </p:cNvPr>
          <p:cNvSpPr txBox="1"/>
          <p:nvPr/>
        </p:nvSpPr>
        <p:spPr>
          <a:xfrm>
            <a:off x="876300" y="1371600"/>
            <a:ext cx="7391400" cy="4985980"/>
          </a:xfrm>
          <a:prstGeom prst="rect">
            <a:avLst/>
          </a:prstGeom>
          <a:noFill/>
          <a:ln>
            <a:solidFill>
              <a:schemeClr val="tx1"/>
            </a:solidFill>
          </a:ln>
        </p:spPr>
        <p:txBody>
          <a:bodyPr wrap="square" rtlCol="0">
            <a:spAutoFit/>
          </a:bodyPr>
          <a:lstStyle/>
          <a:p>
            <a:pPr marL="342900" indent="-342900" algn="just">
              <a:spcAft>
                <a:spcPts val="1800"/>
              </a:spcAft>
              <a:buFont typeface="Arial" panose="020B0604020202020204" pitchFamily="34" charset="0"/>
              <a:buChar char="•"/>
            </a:pPr>
            <a:r>
              <a:rPr lang="en-US" sz="3200" u="sng" dirty="0">
                <a:solidFill>
                  <a:srgbClr val="060606"/>
                </a:solidFill>
              </a:rPr>
              <a:t>REPEAL</a:t>
            </a:r>
            <a:r>
              <a:rPr lang="en-US" sz="3200" dirty="0">
                <a:solidFill>
                  <a:srgbClr val="060606"/>
                </a:solidFill>
              </a:rPr>
              <a:t> of alimony deduction (for payor) and income inclusion (for payee). Starts in 2019.</a:t>
            </a:r>
          </a:p>
          <a:p>
            <a:pPr marL="628650" algn="just">
              <a:spcAft>
                <a:spcPts val="1800"/>
              </a:spcAft>
            </a:pPr>
            <a:r>
              <a:rPr lang="en-US" sz="3200" i="1" u="sng" dirty="0">
                <a:solidFill>
                  <a:srgbClr val="FF0000"/>
                </a:solidFill>
              </a:rPr>
              <a:t>I see no sunsetting of this!</a:t>
            </a:r>
          </a:p>
          <a:p>
            <a:pPr marL="342900" indent="-342900" algn="just">
              <a:spcAft>
                <a:spcPts val="1800"/>
              </a:spcAft>
              <a:buFont typeface="Arial" panose="020B0604020202020204" pitchFamily="34" charset="0"/>
              <a:buChar char="•"/>
            </a:pPr>
            <a:r>
              <a:rPr lang="en-US" sz="3200" u="sng" dirty="0">
                <a:solidFill>
                  <a:srgbClr val="060606"/>
                </a:solidFill>
              </a:rPr>
              <a:t>Educator expenses.</a:t>
            </a:r>
            <a:r>
              <a:rPr lang="en-US" sz="3200" dirty="0">
                <a:solidFill>
                  <a:srgbClr val="060606"/>
                </a:solidFill>
              </a:rPr>
              <a:t> The House bill would have repealed it (the $250). The Senate bill would have doubled it to $500. The Act did nothing!! So, it stands at $250.</a:t>
            </a:r>
          </a:p>
        </p:txBody>
      </p:sp>
    </p:spTree>
    <p:extLst>
      <p:ext uri="{BB962C8B-B14F-4D97-AF65-F5344CB8AC3E}">
        <p14:creationId xmlns:p14="http://schemas.microsoft.com/office/powerpoint/2010/main" val="2081907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8</a:t>
            </a:fld>
            <a:endParaRPr lang="en-US" dirty="0"/>
          </a:p>
        </p:txBody>
      </p:sp>
      <p:sp>
        <p:nvSpPr>
          <p:cNvPr id="5" name="TextBox 4">
            <a:extLst>
              <a:ext uri="{FF2B5EF4-FFF2-40B4-BE49-F238E27FC236}">
                <a16:creationId xmlns:a16="http://schemas.microsoft.com/office/drawing/2014/main" id="{5ACC177E-F172-4A36-A7A4-11970E0EB8C7}"/>
              </a:ext>
            </a:extLst>
          </p:cNvPr>
          <p:cNvSpPr txBox="1"/>
          <p:nvPr/>
        </p:nvSpPr>
        <p:spPr>
          <a:xfrm>
            <a:off x="628650" y="745293"/>
            <a:ext cx="7886700" cy="461665"/>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400" b="1" dirty="0">
                <a:solidFill>
                  <a:srgbClr val="060606"/>
                </a:solidFill>
                <a:latin typeface="Arial" panose="020B0604020202020204" pitchFamily="34" charset="0"/>
                <a:cs typeface="Arial" panose="020B0604020202020204" pitchFamily="34" charset="0"/>
              </a:rPr>
              <a:t>Itemized Deductions </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6" name="TextBox 5">
            <a:extLst>
              <a:ext uri="{FF2B5EF4-FFF2-40B4-BE49-F238E27FC236}">
                <a16:creationId xmlns:a16="http://schemas.microsoft.com/office/drawing/2014/main" id="{2491E306-68EE-4364-9F3B-794CC735B21E}"/>
              </a:ext>
            </a:extLst>
          </p:cNvPr>
          <p:cNvSpPr txBox="1"/>
          <p:nvPr/>
        </p:nvSpPr>
        <p:spPr>
          <a:xfrm>
            <a:off x="628650" y="2013228"/>
            <a:ext cx="7886700" cy="2831544"/>
          </a:xfrm>
          <a:prstGeom prst="rect">
            <a:avLst/>
          </a:prstGeom>
          <a:noFill/>
          <a:ln>
            <a:solidFill>
              <a:schemeClr val="tx1"/>
            </a:solidFill>
          </a:ln>
        </p:spPr>
        <p:txBody>
          <a:bodyPr wrap="square" rtlCol="0">
            <a:spAutoFit/>
          </a:bodyPr>
          <a:lstStyle/>
          <a:p>
            <a:pPr marL="230188" indent="-230188" algn="just">
              <a:spcAft>
                <a:spcPts val="1200"/>
              </a:spcAft>
              <a:buFont typeface="Arial" panose="020B0604020202020204" pitchFamily="34" charset="0"/>
              <a:buChar char="•"/>
            </a:pPr>
            <a:r>
              <a:rPr lang="en-US" sz="2800" dirty="0">
                <a:solidFill>
                  <a:srgbClr val="060606"/>
                </a:solidFill>
              </a:rPr>
              <a:t>Casualty losses repealed (through 2025), unless associated with special disaster relief legislation.</a:t>
            </a:r>
          </a:p>
          <a:p>
            <a:pPr marL="684213" indent="-230188" algn="just">
              <a:spcAft>
                <a:spcPts val="1200"/>
              </a:spcAft>
              <a:buFont typeface="Arial" panose="020B0604020202020204" pitchFamily="34" charset="0"/>
              <a:buChar char="•"/>
            </a:pPr>
            <a:r>
              <a:rPr lang="en-US" sz="2800" dirty="0">
                <a:solidFill>
                  <a:srgbClr val="060606"/>
                </a:solidFill>
              </a:rPr>
              <a:t>I consider this a rather large loss and will discuss it further in the casualty loss chapter (time allowing).</a:t>
            </a:r>
            <a:endParaRPr lang="en-US" sz="2800" dirty="0"/>
          </a:p>
        </p:txBody>
      </p:sp>
    </p:spTree>
    <p:extLst>
      <p:ext uri="{BB962C8B-B14F-4D97-AF65-F5344CB8AC3E}">
        <p14:creationId xmlns:p14="http://schemas.microsoft.com/office/powerpoint/2010/main" val="2434043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80</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497</a:t>
            </a:r>
          </a:p>
        </p:txBody>
      </p:sp>
      <p:pic>
        <p:nvPicPr>
          <p:cNvPr id="7" name="Picture 6"/>
          <p:cNvPicPr>
            <a:picLocks noChangeAspect="1"/>
          </p:cNvPicPr>
          <p:nvPr/>
        </p:nvPicPr>
        <p:blipFill rotWithShape="1">
          <a:blip r:embed="rId2"/>
          <a:srcRect l="2923" t="1786"/>
          <a:stretch/>
        </p:blipFill>
        <p:spPr>
          <a:xfrm>
            <a:off x="12613" y="931848"/>
            <a:ext cx="8876744" cy="3915263"/>
          </a:xfrm>
          <a:prstGeom prst="rect">
            <a:avLst/>
          </a:prstGeom>
        </p:spPr>
      </p:pic>
    </p:spTree>
    <p:extLst>
      <p:ext uri="{BB962C8B-B14F-4D97-AF65-F5344CB8AC3E}">
        <p14:creationId xmlns:p14="http://schemas.microsoft.com/office/powerpoint/2010/main" val="14586710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499</a:t>
            </a:r>
          </a:p>
        </p:txBody>
      </p:sp>
      <p:graphicFrame>
        <p:nvGraphicFramePr>
          <p:cNvPr id="7" name="Table 6"/>
          <p:cNvGraphicFramePr>
            <a:graphicFrameLocks noGrp="1"/>
          </p:cNvGraphicFramePr>
          <p:nvPr>
            <p:extLst/>
          </p:nvPr>
        </p:nvGraphicFramePr>
        <p:xfrm>
          <a:off x="494979" y="1292356"/>
          <a:ext cx="8319392" cy="2257286"/>
        </p:xfrm>
        <a:graphic>
          <a:graphicData uri="http://schemas.openxmlformats.org/drawingml/2006/table">
            <a:tbl>
              <a:tblPr firstRow="1" bandRow="1">
                <a:tableStyleId>{BC89EF96-8CEA-46FF-86C4-4CE0E7609802}</a:tableStyleId>
              </a:tblPr>
              <a:tblGrid>
                <a:gridCol w="1876352">
                  <a:extLst>
                    <a:ext uri="{9D8B030D-6E8A-4147-A177-3AD203B41FA5}">
                      <a16:colId xmlns:a16="http://schemas.microsoft.com/office/drawing/2014/main" val="20000"/>
                    </a:ext>
                  </a:extLst>
                </a:gridCol>
                <a:gridCol w="1579418">
                  <a:extLst>
                    <a:ext uri="{9D8B030D-6E8A-4147-A177-3AD203B41FA5}">
                      <a16:colId xmlns:a16="http://schemas.microsoft.com/office/drawing/2014/main" val="20001"/>
                    </a:ext>
                  </a:extLst>
                </a:gridCol>
                <a:gridCol w="1650670">
                  <a:extLst>
                    <a:ext uri="{9D8B030D-6E8A-4147-A177-3AD203B41FA5}">
                      <a16:colId xmlns:a16="http://schemas.microsoft.com/office/drawing/2014/main" val="20002"/>
                    </a:ext>
                  </a:extLst>
                </a:gridCol>
                <a:gridCol w="1567543">
                  <a:extLst>
                    <a:ext uri="{9D8B030D-6E8A-4147-A177-3AD203B41FA5}">
                      <a16:colId xmlns:a16="http://schemas.microsoft.com/office/drawing/2014/main" val="20003"/>
                    </a:ext>
                  </a:extLst>
                </a:gridCol>
                <a:gridCol w="1645409">
                  <a:extLst>
                    <a:ext uri="{9D8B030D-6E8A-4147-A177-3AD203B41FA5}">
                      <a16:colId xmlns:a16="http://schemas.microsoft.com/office/drawing/2014/main" val="20004"/>
                    </a:ext>
                  </a:extLst>
                </a:gridCol>
              </a:tblGrid>
              <a:tr h="717163">
                <a:tc>
                  <a:txBody>
                    <a:bodyPr/>
                    <a:lstStyle/>
                    <a:p>
                      <a:pPr algn="ctr"/>
                      <a:r>
                        <a:rPr lang="en-US" sz="2400" b="0" dirty="0"/>
                        <a:t>HDHP</a:t>
                      </a:r>
                    </a:p>
                    <a:p>
                      <a:pPr algn="ctr"/>
                      <a:r>
                        <a:rPr lang="en-US" sz="2400" b="0" dirty="0"/>
                        <a:t>deductibles</a:t>
                      </a:r>
                    </a:p>
                  </a:txBody>
                  <a:tcPr/>
                </a:tc>
                <a:tc>
                  <a:txBody>
                    <a:bodyPr/>
                    <a:lstStyle/>
                    <a:p>
                      <a:pPr algn="ctr"/>
                      <a:r>
                        <a:rPr lang="en-US" sz="2400" dirty="0"/>
                        <a:t>2018 minimum</a:t>
                      </a:r>
                    </a:p>
                  </a:txBody>
                  <a:tcPr anchor="ctr"/>
                </a:tc>
                <a:tc>
                  <a:txBody>
                    <a:bodyPr/>
                    <a:lstStyle/>
                    <a:p>
                      <a:pPr algn="ctr"/>
                      <a:r>
                        <a:rPr lang="en-US" sz="2400" dirty="0"/>
                        <a:t>2018 maximum</a:t>
                      </a:r>
                    </a:p>
                  </a:txBody>
                  <a:tcPr anchor="ctr"/>
                </a:tc>
                <a:tc>
                  <a:txBody>
                    <a:bodyPr/>
                    <a:lstStyle/>
                    <a:p>
                      <a:pPr algn="ctr"/>
                      <a:r>
                        <a:rPr lang="en-US" sz="2400" dirty="0"/>
                        <a:t>2017 minimum</a:t>
                      </a:r>
                    </a:p>
                  </a:txBody>
                  <a:tcPr anchor="ctr"/>
                </a:tc>
                <a:tc>
                  <a:txBody>
                    <a:bodyPr/>
                    <a:lstStyle/>
                    <a:p>
                      <a:pPr algn="ctr"/>
                      <a:r>
                        <a:rPr lang="en-US" sz="2400" dirty="0"/>
                        <a:t>2017 maximum</a:t>
                      </a:r>
                    </a:p>
                  </a:txBody>
                  <a:tcPr anchor="ctr"/>
                </a:tc>
                <a:extLst>
                  <a:ext uri="{0D108BD9-81ED-4DB2-BD59-A6C34878D82A}">
                    <a16:rowId xmlns:a16="http://schemas.microsoft.com/office/drawing/2014/main" val="10000"/>
                  </a:ext>
                </a:extLst>
              </a:tr>
              <a:tr h="717163">
                <a:tc>
                  <a:txBody>
                    <a:bodyPr/>
                    <a:lstStyle/>
                    <a:p>
                      <a:pPr algn="ctr"/>
                      <a:r>
                        <a:rPr lang="en-US" sz="2400" b="1" dirty="0"/>
                        <a:t>Self</a:t>
                      </a:r>
                    </a:p>
                  </a:txBody>
                  <a:tcPr anchor="ctr"/>
                </a:tc>
                <a:tc>
                  <a:txBody>
                    <a:bodyPr/>
                    <a:lstStyle/>
                    <a:p>
                      <a:pPr algn="ctr"/>
                      <a:r>
                        <a:rPr lang="en-US" sz="2400" dirty="0"/>
                        <a:t>$1,350</a:t>
                      </a:r>
                    </a:p>
                  </a:txBody>
                  <a:tcPr anchor="ctr"/>
                </a:tc>
                <a:tc>
                  <a:txBody>
                    <a:bodyPr/>
                    <a:lstStyle/>
                    <a:p>
                      <a:pPr algn="ctr"/>
                      <a:r>
                        <a:rPr lang="en-US" sz="2400" dirty="0"/>
                        <a:t>$  6,650</a:t>
                      </a:r>
                    </a:p>
                  </a:txBody>
                  <a:tcPr anchor="ctr"/>
                </a:tc>
                <a:tc>
                  <a:txBody>
                    <a:bodyPr/>
                    <a:lstStyle/>
                    <a:p>
                      <a:pPr algn="ctr"/>
                      <a:r>
                        <a:rPr lang="en-US" sz="2400" dirty="0"/>
                        <a:t>$1,300</a:t>
                      </a:r>
                    </a:p>
                  </a:txBody>
                  <a:tcPr anchor="ctr"/>
                </a:tc>
                <a:tc>
                  <a:txBody>
                    <a:bodyPr/>
                    <a:lstStyle/>
                    <a:p>
                      <a:pPr algn="ctr"/>
                      <a:r>
                        <a:rPr lang="en-US" sz="2400" dirty="0"/>
                        <a:t>$  6,550</a:t>
                      </a:r>
                    </a:p>
                  </a:txBody>
                  <a:tcPr anchor="ctr"/>
                </a:tc>
                <a:extLst>
                  <a:ext uri="{0D108BD9-81ED-4DB2-BD59-A6C34878D82A}">
                    <a16:rowId xmlns:a16="http://schemas.microsoft.com/office/drawing/2014/main" val="10001"/>
                  </a:ext>
                </a:extLst>
              </a:tr>
              <a:tr h="717163">
                <a:tc>
                  <a:txBody>
                    <a:bodyPr/>
                    <a:lstStyle/>
                    <a:p>
                      <a:pPr algn="ctr"/>
                      <a:r>
                        <a:rPr lang="en-US" sz="2400" b="1" dirty="0"/>
                        <a:t>Family</a:t>
                      </a:r>
                    </a:p>
                  </a:txBody>
                  <a:tcPr anchor="ctr"/>
                </a:tc>
                <a:tc>
                  <a:txBody>
                    <a:bodyPr/>
                    <a:lstStyle/>
                    <a:p>
                      <a:pPr algn="ctr"/>
                      <a:r>
                        <a:rPr lang="en-US" sz="2400" dirty="0"/>
                        <a:t>$2,700</a:t>
                      </a:r>
                    </a:p>
                  </a:txBody>
                  <a:tcPr anchor="ctr"/>
                </a:tc>
                <a:tc>
                  <a:txBody>
                    <a:bodyPr/>
                    <a:lstStyle/>
                    <a:p>
                      <a:pPr algn="ctr"/>
                      <a:r>
                        <a:rPr lang="en-US" sz="2400" dirty="0"/>
                        <a:t>$13,300</a:t>
                      </a:r>
                    </a:p>
                  </a:txBody>
                  <a:tcPr anchor="ctr"/>
                </a:tc>
                <a:tc>
                  <a:txBody>
                    <a:bodyPr/>
                    <a:lstStyle/>
                    <a:p>
                      <a:pPr algn="ctr"/>
                      <a:r>
                        <a:rPr lang="en-US" sz="2400" dirty="0"/>
                        <a:t>$2,600</a:t>
                      </a:r>
                    </a:p>
                  </a:txBody>
                  <a:tcPr anchor="ctr"/>
                </a:tc>
                <a:tc>
                  <a:txBody>
                    <a:bodyPr/>
                    <a:lstStyle/>
                    <a:p>
                      <a:pPr algn="ctr"/>
                      <a:r>
                        <a:rPr lang="en-US" sz="2400" dirty="0"/>
                        <a:t>$13,100</a:t>
                      </a: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921852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82</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lstStyle/>
          <a:p>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500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D4D4D"/>
              </a:solidFill>
              <a:effectLst/>
              <a:uLnTx/>
              <a:uFillTx/>
              <a:latin typeface="Arial"/>
              <a:ea typeface="+mn-ea"/>
              <a:cs typeface="+mn-cs"/>
            </a:endParaRPr>
          </a:p>
        </p:txBody>
      </p:sp>
      <p:graphicFrame>
        <p:nvGraphicFramePr>
          <p:cNvPr id="7" name="Table 6"/>
          <p:cNvGraphicFramePr>
            <a:graphicFrameLocks noGrp="1"/>
          </p:cNvGraphicFramePr>
          <p:nvPr>
            <p:extLst/>
          </p:nvPr>
        </p:nvGraphicFramePr>
        <p:xfrm>
          <a:off x="494978" y="1292356"/>
          <a:ext cx="8019629" cy="2974449"/>
        </p:xfrm>
        <a:graphic>
          <a:graphicData uri="http://schemas.openxmlformats.org/drawingml/2006/table">
            <a:tbl>
              <a:tblPr firstRow="1" bandRow="1">
                <a:tableStyleId>{BC89EF96-8CEA-46FF-86C4-4CE0E7609802}</a:tableStyleId>
              </a:tblPr>
              <a:tblGrid>
                <a:gridCol w="2956720">
                  <a:extLst>
                    <a:ext uri="{9D8B030D-6E8A-4147-A177-3AD203B41FA5}">
                      <a16:colId xmlns:a16="http://schemas.microsoft.com/office/drawing/2014/main" val="20000"/>
                    </a:ext>
                  </a:extLst>
                </a:gridCol>
                <a:gridCol w="2470105">
                  <a:extLst>
                    <a:ext uri="{9D8B030D-6E8A-4147-A177-3AD203B41FA5}">
                      <a16:colId xmlns:a16="http://schemas.microsoft.com/office/drawing/2014/main" val="20001"/>
                    </a:ext>
                  </a:extLst>
                </a:gridCol>
                <a:gridCol w="2592804">
                  <a:extLst>
                    <a:ext uri="{9D8B030D-6E8A-4147-A177-3AD203B41FA5}">
                      <a16:colId xmlns:a16="http://schemas.microsoft.com/office/drawing/2014/main" val="20002"/>
                    </a:ext>
                  </a:extLst>
                </a:gridCol>
              </a:tblGrid>
              <a:tr h="717163">
                <a:tc>
                  <a:txBody>
                    <a:bodyPr/>
                    <a:lstStyle/>
                    <a:p>
                      <a:pPr algn="ctr"/>
                      <a:r>
                        <a:rPr lang="en-US" sz="2400" b="0" dirty="0"/>
                        <a:t>Maximum</a:t>
                      </a:r>
                      <a:r>
                        <a:rPr lang="en-US" sz="2400" b="0" baseline="0" dirty="0"/>
                        <a:t> contribution</a:t>
                      </a:r>
                      <a:endParaRPr lang="en-US" sz="2400" b="0" dirty="0"/>
                    </a:p>
                  </a:txBody>
                  <a:tcPr/>
                </a:tc>
                <a:tc>
                  <a:txBody>
                    <a:bodyPr/>
                    <a:lstStyle/>
                    <a:p>
                      <a:pPr algn="ctr"/>
                      <a:r>
                        <a:rPr lang="en-US" sz="2400" dirty="0"/>
                        <a:t>2018</a:t>
                      </a:r>
                    </a:p>
                  </a:txBody>
                  <a:tcPr anchor="ctr"/>
                </a:tc>
                <a:tc>
                  <a:txBody>
                    <a:bodyPr/>
                    <a:lstStyle/>
                    <a:p>
                      <a:pPr algn="ctr"/>
                      <a:r>
                        <a:rPr lang="en-US" sz="2400" dirty="0"/>
                        <a:t>2017</a:t>
                      </a:r>
                    </a:p>
                  </a:txBody>
                  <a:tcPr anchor="ctr"/>
                </a:tc>
                <a:extLst>
                  <a:ext uri="{0D108BD9-81ED-4DB2-BD59-A6C34878D82A}">
                    <a16:rowId xmlns:a16="http://schemas.microsoft.com/office/drawing/2014/main" val="10000"/>
                  </a:ext>
                </a:extLst>
              </a:tr>
              <a:tr h="717163">
                <a:tc>
                  <a:txBody>
                    <a:bodyPr/>
                    <a:lstStyle/>
                    <a:p>
                      <a:pPr algn="ctr"/>
                      <a:r>
                        <a:rPr lang="en-US" sz="2400" b="1" dirty="0"/>
                        <a:t>Self</a:t>
                      </a:r>
                    </a:p>
                  </a:txBody>
                  <a:tcPr anchor="ctr"/>
                </a:tc>
                <a:tc>
                  <a:txBody>
                    <a:bodyPr/>
                    <a:lstStyle/>
                    <a:p>
                      <a:pPr algn="ctr"/>
                      <a:r>
                        <a:rPr lang="en-US" sz="2400" dirty="0"/>
                        <a:t>$3,450</a:t>
                      </a:r>
                    </a:p>
                  </a:txBody>
                  <a:tcPr anchor="ctr"/>
                </a:tc>
                <a:tc>
                  <a:txBody>
                    <a:bodyPr/>
                    <a:lstStyle/>
                    <a:p>
                      <a:pPr algn="ctr"/>
                      <a:r>
                        <a:rPr lang="en-US" sz="2400" dirty="0"/>
                        <a:t>$3,450</a:t>
                      </a:r>
                    </a:p>
                  </a:txBody>
                  <a:tcPr anchor="ctr"/>
                </a:tc>
                <a:extLst>
                  <a:ext uri="{0D108BD9-81ED-4DB2-BD59-A6C34878D82A}">
                    <a16:rowId xmlns:a16="http://schemas.microsoft.com/office/drawing/2014/main" val="10001"/>
                  </a:ext>
                </a:extLst>
              </a:tr>
              <a:tr h="717163">
                <a:tc>
                  <a:txBody>
                    <a:bodyPr/>
                    <a:lstStyle/>
                    <a:p>
                      <a:pPr algn="ctr"/>
                      <a:r>
                        <a:rPr lang="en-US" sz="2400" b="1" dirty="0"/>
                        <a:t>Family</a:t>
                      </a:r>
                    </a:p>
                  </a:txBody>
                  <a:tcPr anchor="ctr"/>
                </a:tc>
                <a:tc>
                  <a:txBody>
                    <a:bodyPr/>
                    <a:lstStyle/>
                    <a:p>
                      <a:pPr algn="ctr"/>
                      <a:r>
                        <a:rPr lang="en-US" sz="2400" dirty="0"/>
                        <a:t>$6,900</a:t>
                      </a:r>
                    </a:p>
                  </a:txBody>
                  <a:tcPr anchor="ctr"/>
                </a:tc>
                <a:tc>
                  <a:txBody>
                    <a:bodyPr/>
                    <a:lstStyle/>
                    <a:p>
                      <a:pPr algn="ctr"/>
                      <a:r>
                        <a:rPr lang="en-US" sz="2400" dirty="0"/>
                        <a:t>$6,750</a:t>
                      </a:r>
                    </a:p>
                  </a:txBody>
                  <a:tcPr anchor="ctr"/>
                </a:tc>
                <a:extLst>
                  <a:ext uri="{0D108BD9-81ED-4DB2-BD59-A6C34878D82A}">
                    <a16:rowId xmlns:a16="http://schemas.microsoft.com/office/drawing/2014/main" val="10002"/>
                  </a:ext>
                </a:extLst>
              </a:tr>
              <a:tr h="717163">
                <a:tc>
                  <a:txBody>
                    <a:bodyPr/>
                    <a:lstStyle/>
                    <a:p>
                      <a:pPr algn="ctr"/>
                      <a:r>
                        <a:rPr lang="en-US" sz="2400" b="1" dirty="0"/>
                        <a:t>55 and older</a:t>
                      </a:r>
                    </a:p>
                  </a:txBody>
                  <a:tcPr anchor="ctr"/>
                </a:tc>
                <a:tc>
                  <a:txBody>
                    <a:bodyPr/>
                    <a:lstStyle/>
                    <a:p>
                      <a:pPr algn="ctr"/>
                      <a:r>
                        <a:rPr lang="en-US" sz="2400" dirty="0"/>
                        <a:t>$1,000</a:t>
                      </a:r>
                    </a:p>
                  </a:txBody>
                  <a:tcPr anchor="ctr"/>
                </a:tc>
                <a:tc>
                  <a:txBody>
                    <a:bodyPr/>
                    <a:lstStyle/>
                    <a:p>
                      <a:pPr algn="ctr"/>
                      <a:r>
                        <a:rPr lang="en-US" sz="2400" dirty="0"/>
                        <a:t>$1,000</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526839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83</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p:txBody>
          <a:bodyPr>
            <a:normAutofit/>
          </a:bodyPr>
          <a:lstStyle/>
          <a:p>
            <a:r>
              <a:rPr lang="en-US" b="1" dirty="0"/>
              <a:t>Notice 2008-1</a:t>
            </a:r>
            <a:r>
              <a:rPr lang="en-US" dirty="0"/>
              <a:t>. Medical care coverage must be established by the S corporation.</a:t>
            </a:r>
          </a:p>
          <a:p>
            <a:pPr marL="681037" lvl="2" indent="-457200">
              <a:buFont typeface="+mj-lt"/>
              <a:buAutoNum type="arabicPeriod"/>
            </a:pPr>
            <a:r>
              <a:rPr lang="en-US" sz="2400" dirty="0"/>
              <a:t>The S corporation pays the premiums for the accident and health insurance policy covering the 2% shareholder (and his spouse and dependents, if applicable) in the current tax year; </a:t>
            </a:r>
            <a:r>
              <a:rPr lang="en-US" sz="2400" u="sng" dirty="0"/>
              <a:t>or</a:t>
            </a:r>
          </a:p>
          <a:p>
            <a:pPr marL="681037" lvl="2" indent="-457200">
              <a:buFont typeface="+mj-lt"/>
              <a:buAutoNum type="arabicPeriod"/>
            </a:pPr>
            <a:r>
              <a:rPr lang="en-US" sz="2400" dirty="0"/>
              <a:t>The 2% shareholder pays the premiums and furnishes proof of payment to the S corporation, after which the S corporation reimburses the 2% shareholder for the premium payments in the current tax year.</a:t>
            </a:r>
            <a:endParaRPr lang="en-US" dirty="0"/>
          </a:p>
          <a:p>
            <a:endParaRPr lang="en-US" dirty="0"/>
          </a:p>
          <a:p>
            <a:endParaRPr lang="en-US" dirty="0"/>
          </a:p>
          <a:p>
            <a:endParaRPr lang="en-US" dirty="0"/>
          </a:p>
          <a:p>
            <a:endParaRPr lang="en-US" dirty="0"/>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507</a:t>
            </a:r>
          </a:p>
        </p:txBody>
      </p:sp>
    </p:spTree>
    <p:extLst>
      <p:ext uri="{BB962C8B-B14F-4D97-AF65-F5344CB8AC3E}">
        <p14:creationId xmlns:p14="http://schemas.microsoft.com/office/powerpoint/2010/main" val="18270980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655226-6E4F-8847-85CD-AF95F3D3F39A}" type="slidenum">
              <a:rPr kumimoji="0" lang="en-US" sz="1000" b="0" i="0" u="none" strike="noStrike" kern="1200" cap="none" spc="0" normalizeH="0" baseline="0" noProof="0" smtClean="0">
                <a:ln>
                  <a:noFill/>
                </a:ln>
                <a:solidFill>
                  <a:srgbClr val="666666"/>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84</a:t>
            </a:fld>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66666"/>
                </a:solidFill>
                <a:effectLst/>
                <a:uLnTx/>
                <a:uFillTx/>
                <a:latin typeface="Arial"/>
                <a:ea typeface="+mn-ea"/>
                <a:cs typeface="+mn-cs"/>
              </a:rPr>
              <a:t>1040 Individual Tax: Section D</a:t>
            </a:r>
            <a:endParaRPr kumimoji="0" lang="en-US" sz="1000" b="0" i="0" u="none" strike="noStrike" kern="1200" cap="none" spc="0" normalizeH="0" baseline="0" noProof="0" dirty="0">
              <a:ln>
                <a:noFill/>
              </a:ln>
              <a:solidFill>
                <a:srgbClr val="666666"/>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Key Developments</a:t>
            </a:r>
          </a:p>
        </p:txBody>
      </p:sp>
      <p:sp>
        <p:nvSpPr>
          <p:cNvPr id="5" name="Content Placeholder 4"/>
          <p:cNvSpPr>
            <a:spLocks noGrp="1"/>
          </p:cNvSpPr>
          <p:nvPr>
            <p:ph idx="1"/>
          </p:nvPr>
        </p:nvSpPr>
        <p:spPr>
          <a:xfrm>
            <a:off x="279871" y="1054849"/>
            <a:ext cx="8609486" cy="2069351"/>
          </a:xfrm>
        </p:spPr>
        <p:txBody>
          <a:bodyPr>
            <a:normAutofit/>
          </a:bodyPr>
          <a:lstStyle/>
          <a:p>
            <a:r>
              <a:rPr lang="en-US" b="1" dirty="0"/>
              <a:t>Notice 2008-1</a:t>
            </a:r>
            <a:r>
              <a:rPr lang="en-US" dirty="0"/>
              <a:t>. In addition, the S corporation must report the accident and health insurance premiums that are paid or reimbursed as wages on the 2% shareholder's Form W-2 in that same year.</a:t>
            </a:r>
          </a:p>
          <a:p>
            <a:r>
              <a:rPr lang="en-US" b="1" dirty="0"/>
              <a:t>Notice 2015-17 </a:t>
            </a:r>
            <a:r>
              <a:rPr lang="en-US" dirty="0"/>
              <a:t>implications….see pg. 497 (my note)</a:t>
            </a:r>
          </a:p>
        </p:txBody>
      </p:sp>
      <p:sp>
        <p:nvSpPr>
          <p:cNvPr id="6" name="TextBox 5"/>
          <p:cNvSpPr txBox="1"/>
          <p:nvPr/>
        </p:nvSpPr>
        <p:spPr>
          <a:xfrm>
            <a:off x="7600208" y="118752"/>
            <a:ext cx="1543792" cy="475013"/>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Arial"/>
                <a:ea typeface="+mn-ea"/>
                <a:cs typeface="+mn-cs"/>
              </a:rPr>
              <a:t>Page 507</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3352800"/>
            <a:ext cx="2743200" cy="2743200"/>
          </a:xfrm>
          <a:prstGeom prst="rect">
            <a:avLst/>
          </a:prstGeom>
        </p:spPr>
      </p:pic>
    </p:spTree>
    <p:extLst>
      <p:ext uri="{BB962C8B-B14F-4D97-AF65-F5344CB8AC3E}">
        <p14:creationId xmlns:p14="http://schemas.microsoft.com/office/powerpoint/2010/main" val="12290209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30670" y="1371600"/>
            <a:ext cx="7473950" cy="1783086"/>
          </a:xfrm>
        </p:spPr>
        <p:txBody>
          <a:bodyPr/>
          <a:lstStyle/>
          <a:p>
            <a:pPr marL="0" indent="0" algn="ctr">
              <a:lnSpc>
                <a:spcPct val="90000"/>
              </a:lnSpc>
              <a:buNone/>
              <a:defRPr/>
            </a:pPr>
            <a:r>
              <a:rPr lang="en-US" sz="4400" i="1" dirty="0">
                <a:solidFill>
                  <a:srgbClr val="FF0000"/>
                </a:solidFill>
                <a:latin typeface="Times New Roman" panose="02020603050405020304" pitchFamily="18" charset="0"/>
                <a:cs typeface="Times New Roman" panose="02020603050405020304" pitchFamily="18" charset="0"/>
              </a:rPr>
              <a:t>Moving and medical mileage rate now $.17 per mile.</a:t>
            </a:r>
          </a:p>
        </p:txBody>
      </p:sp>
      <p:sp>
        <p:nvSpPr>
          <p:cNvPr id="3" name="TextBox 2"/>
          <p:cNvSpPr txBox="1"/>
          <p:nvPr/>
        </p:nvSpPr>
        <p:spPr>
          <a:xfrm>
            <a:off x="843970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8000"/>
                </a:solidFill>
              </a:rPr>
              <a:t>497</a:t>
            </a:r>
            <a:endPar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endParaRPr>
          </a:p>
        </p:txBody>
      </p:sp>
      <p:sp>
        <p:nvSpPr>
          <p:cNvPr id="6" name="Title 1">
            <a:extLst>
              <a:ext uri="{FF2B5EF4-FFF2-40B4-BE49-F238E27FC236}">
                <a16:creationId xmlns:a16="http://schemas.microsoft.com/office/drawing/2014/main" id="{16E8A784-F5D3-41DF-872B-F44F5FF69F7E}"/>
              </a:ext>
            </a:extLst>
          </p:cNvPr>
          <p:cNvSpPr txBox="1">
            <a:spLocks/>
          </p:cNvSpPr>
          <p:nvPr/>
        </p:nvSpPr>
        <p:spPr bwMode="auto">
          <a:xfrm>
            <a:off x="3581400" y="6248400"/>
            <a:ext cx="1752600" cy="4134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35</a:t>
            </a:r>
            <a:endParaRPr lang="en-US" altLang="en-US" sz="2400" b="1" i="1" kern="0" dirty="0"/>
          </a:p>
        </p:txBody>
      </p:sp>
      <p:pic>
        <p:nvPicPr>
          <p:cNvPr id="1026" name="Picture 2" descr="http://images3.naharnet.com/images/14554/w460.jpg?1315822312">
            <a:extLst>
              <a:ext uri="{FF2B5EF4-FFF2-40B4-BE49-F238E27FC236}">
                <a16:creationId xmlns:a16="http://schemas.microsoft.com/office/drawing/2014/main" id="{B19B05ED-07D0-45CD-BD50-7ED88FBAD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895600"/>
            <a:ext cx="2743200" cy="28765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2FAD638-1BAA-48DC-82CF-2827E65AE819}"/>
              </a:ext>
            </a:extLst>
          </p:cNvPr>
          <p:cNvSpPr txBox="1"/>
          <p:nvPr/>
        </p:nvSpPr>
        <p:spPr>
          <a:xfrm>
            <a:off x="4800600" y="3509310"/>
            <a:ext cx="3460450" cy="954107"/>
          </a:xfrm>
          <a:prstGeom prst="rect">
            <a:avLst/>
          </a:prstGeom>
          <a:noFill/>
        </p:spPr>
        <p:txBody>
          <a:bodyPr wrap="square" rtlCol="0">
            <a:spAutoFit/>
          </a:bodyPr>
          <a:lstStyle/>
          <a:p>
            <a:r>
              <a:rPr lang="en-US" sz="2800" i="1" u="sng" dirty="0"/>
              <a:t>It just keeps getting lower and lower.</a:t>
            </a:r>
          </a:p>
        </p:txBody>
      </p:sp>
    </p:spTree>
    <p:extLst>
      <p:ext uri="{BB962C8B-B14F-4D97-AF65-F5344CB8AC3E}">
        <p14:creationId xmlns:p14="http://schemas.microsoft.com/office/powerpoint/2010/main" val="952701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5361" name="Title 1"/>
          <p:cNvSpPr>
            <a:spLocks noGrp="1"/>
          </p:cNvSpPr>
          <p:nvPr>
            <p:ph type="title"/>
          </p:nvPr>
        </p:nvSpPr>
        <p:spPr>
          <a:xfrm>
            <a:off x="990600" y="337066"/>
            <a:ext cx="7239000" cy="971782"/>
          </a:xfrm>
        </p:spPr>
        <p:txBody>
          <a:bodyPr/>
          <a:lstStyle/>
          <a:p>
            <a:pPr algn="ctr" defTabSz="912813"/>
            <a:r>
              <a:rPr lang="en-US" altLang="en-US" sz="3600" b="1" dirty="0"/>
              <a:t>Adjustments to Income</a:t>
            </a:r>
            <a:br>
              <a:rPr lang="en-US" altLang="en-US" sz="4400" b="1" dirty="0"/>
            </a:br>
            <a:r>
              <a:rPr lang="en-US" altLang="en-US" sz="2400" b="1" dirty="0"/>
              <a:t>Chapter 35</a:t>
            </a:r>
            <a:endParaRPr lang="en-US" altLang="en-US" sz="2400" b="1" i="1" dirty="0"/>
          </a:p>
        </p:txBody>
      </p:sp>
      <p:sp>
        <p:nvSpPr>
          <p:cNvPr id="2" name="Content Placeholder 1"/>
          <p:cNvSpPr>
            <a:spLocks noGrp="1"/>
          </p:cNvSpPr>
          <p:nvPr>
            <p:ph idx="1"/>
          </p:nvPr>
        </p:nvSpPr>
        <p:spPr>
          <a:xfrm>
            <a:off x="954210" y="1828800"/>
            <a:ext cx="7473950" cy="3733800"/>
          </a:xfrm>
        </p:spPr>
        <p:txBody>
          <a:bodyPr/>
          <a:lstStyle/>
          <a:p>
            <a:pPr marL="0" indent="0" algn="ctr">
              <a:lnSpc>
                <a:spcPct val="90000"/>
              </a:lnSpc>
              <a:buNone/>
              <a:defRPr/>
            </a:pPr>
            <a:r>
              <a:rPr lang="en-US" sz="4400" b="1" u="sng" dirty="0">
                <a:solidFill>
                  <a:srgbClr val="060606"/>
                </a:solidFill>
                <a:latin typeface="Times New Roman" panose="02020603050405020304" pitchFamily="18" charset="0"/>
                <a:cs typeface="Times New Roman" panose="02020603050405020304" pitchFamily="18" charset="0"/>
              </a:rPr>
              <a:t>HSA Question:</a:t>
            </a:r>
          </a:p>
          <a:p>
            <a:pPr marL="0" indent="0" algn="ctr">
              <a:lnSpc>
                <a:spcPct val="90000"/>
              </a:lnSpc>
              <a:buNone/>
              <a:defRPr/>
            </a:pPr>
            <a:r>
              <a:rPr lang="en-US" sz="4400" dirty="0">
                <a:solidFill>
                  <a:srgbClr val="060606"/>
                </a:solidFill>
                <a:latin typeface="Times New Roman" panose="02020603050405020304" pitchFamily="18" charset="0"/>
                <a:cs typeface="Times New Roman" panose="02020603050405020304" pitchFamily="18" charset="0"/>
              </a:rPr>
              <a:t>How many of you (or your clients) are using these? Are you finding the premiums advantageous?</a:t>
            </a:r>
          </a:p>
        </p:txBody>
      </p:sp>
      <p:sp>
        <p:nvSpPr>
          <p:cNvPr id="3" name="TextBox 2"/>
          <p:cNvSpPr txBox="1"/>
          <p:nvPr/>
        </p:nvSpPr>
        <p:spPr>
          <a:xfrm>
            <a:off x="843970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8000"/>
                </a:solidFill>
              </a:rPr>
              <a:t>498</a:t>
            </a:r>
            <a:endPar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endParaRPr>
          </a:p>
        </p:txBody>
      </p:sp>
      <p:sp>
        <p:nvSpPr>
          <p:cNvPr id="6" name="Title 1">
            <a:extLst>
              <a:ext uri="{FF2B5EF4-FFF2-40B4-BE49-F238E27FC236}">
                <a16:creationId xmlns:a16="http://schemas.microsoft.com/office/drawing/2014/main" id="{16E8A784-F5D3-41DF-872B-F44F5FF69F7E}"/>
              </a:ext>
            </a:extLst>
          </p:cNvPr>
          <p:cNvSpPr txBox="1">
            <a:spLocks/>
          </p:cNvSpPr>
          <p:nvPr/>
        </p:nvSpPr>
        <p:spPr bwMode="auto">
          <a:xfrm>
            <a:off x="3581400" y="6248400"/>
            <a:ext cx="1752600" cy="4134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35</a:t>
            </a:r>
            <a:endParaRPr lang="en-US" altLang="en-US" sz="2400" b="1" i="1" kern="0" dirty="0"/>
          </a:p>
        </p:txBody>
      </p:sp>
    </p:spTree>
    <p:extLst>
      <p:ext uri="{BB962C8B-B14F-4D97-AF65-F5344CB8AC3E}">
        <p14:creationId xmlns:p14="http://schemas.microsoft.com/office/powerpoint/2010/main" val="12143897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990600" y="337066"/>
            <a:ext cx="7239000" cy="971782"/>
          </a:xfrm>
        </p:spPr>
        <p:txBody>
          <a:bodyPr/>
          <a:lstStyle/>
          <a:p>
            <a:pPr algn="ctr" defTabSz="912813"/>
            <a:r>
              <a:rPr lang="en-US" altLang="en-US" sz="3600" b="1" dirty="0"/>
              <a:t>Adjustments to Income</a:t>
            </a:r>
            <a:br>
              <a:rPr lang="en-US" altLang="en-US" sz="4400" b="1" dirty="0"/>
            </a:br>
            <a:r>
              <a:rPr lang="en-US" altLang="en-US" sz="2400" b="1" dirty="0"/>
              <a:t>Chapter 35</a:t>
            </a:r>
            <a:endParaRPr lang="en-US" altLang="en-US" sz="2400" b="1" i="1" dirty="0"/>
          </a:p>
        </p:txBody>
      </p:sp>
      <p:sp>
        <p:nvSpPr>
          <p:cNvPr id="2" name="Content Placeholder 1"/>
          <p:cNvSpPr>
            <a:spLocks noGrp="1"/>
          </p:cNvSpPr>
          <p:nvPr>
            <p:ph idx="1"/>
          </p:nvPr>
        </p:nvSpPr>
        <p:spPr>
          <a:xfrm>
            <a:off x="965755" y="2133600"/>
            <a:ext cx="7473950" cy="2286000"/>
          </a:xfrm>
        </p:spPr>
        <p:txBody>
          <a:bodyPr/>
          <a:lstStyle/>
          <a:p>
            <a:pPr marL="0" indent="0" algn="ctr">
              <a:lnSpc>
                <a:spcPct val="90000"/>
              </a:lnSpc>
              <a:buNone/>
              <a:defRPr/>
            </a:pPr>
            <a:r>
              <a:rPr lang="en-US" sz="4400" b="1" u="sng" dirty="0">
                <a:solidFill>
                  <a:srgbClr val="060606"/>
                </a:solidFill>
                <a:latin typeface="Times New Roman" panose="02020603050405020304" pitchFamily="18" charset="0"/>
                <a:cs typeface="Times New Roman" panose="02020603050405020304" pitchFamily="18" charset="0"/>
              </a:rPr>
              <a:t>HSA Maximum Annual Contributions Up (a bit!)</a:t>
            </a:r>
          </a:p>
          <a:p>
            <a:pPr marL="0" indent="0" algn="ctr">
              <a:lnSpc>
                <a:spcPct val="90000"/>
              </a:lnSpc>
              <a:buNone/>
              <a:defRPr/>
            </a:pPr>
            <a:r>
              <a:rPr lang="en-US" sz="4400" i="1" dirty="0">
                <a:solidFill>
                  <a:srgbClr val="060606"/>
                </a:solidFill>
                <a:latin typeface="Times New Roman" panose="02020603050405020304" pitchFamily="18" charset="0"/>
                <a:cs typeface="Times New Roman" panose="02020603050405020304" pitchFamily="18" charset="0"/>
              </a:rPr>
              <a:t>Table top page 500</a:t>
            </a:r>
          </a:p>
        </p:txBody>
      </p:sp>
      <p:sp>
        <p:nvSpPr>
          <p:cNvPr id="3" name="TextBox 2"/>
          <p:cNvSpPr txBox="1"/>
          <p:nvPr/>
        </p:nvSpPr>
        <p:spPr>
          <a:xfrm>
            <a:off x="843970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rPr>
              <a:t>500</a:t>
            </a:r>
          </a:p>
        </p:txBody>
      </p:sp>
      <p:sp>
        <p:nvSpPr>
          <p:cNvPr id="6" name="Title 1">
            <a:extLst>
              <a:ext uri="{FF2B5EF4-FFF2-40B4-BE49-F238E27FC236}">
                <a16:creationId xmlns:a16="http://schemas.microsoft.com/office/drawing/2014/main" id="{16E8A784-F5D3-41DF-872B-F44F5FF69F7E}"/>
              </a:ext>
            </a:extLst>
          </p:cNvPr>
          <p:cNvSpPr txBox="1">
            <a:spLocks/>
          </p:cNvSpPr>
          <p:nvPr/>
        </p:nvSpPr>
        <p:spPr bwMode="auto">
          <a:xfrm>
            <a:off x="3581400" y="6248400"/>
            <a:ext cx="1752600" cy="4134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35</a:t>
            </a:r>
            <a:endParaRPr lang="en-US" altLang="en-US" sz="2400" b="1" i="1" kern="0" dirty="0"/>
          </a:p>
        </p:txBody>
      </p:sp>
    </p:spTree>
    <p:extLst>
      <p:ext uri="{BB962C8B-B14F-4D97-AF65-F5344CB8AC3E}">
        <p14:creationId xmlns:p14="http://schemas.microsoft.com/office/powerpoint/2010/main" val="38763740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990600" y="337066"/>
            <a:ext cx="7239000" cy="971782"/>
          </a:xfrm>
        </p:spPr>
        <p:txBody>
          <a:bodyPr/>
          <a:lstStyle/>
          <a:p>
            <a:pPr algn="ctr" defTabSz="912813"/>
            <a:r>
              <a:rPr lang="en-US" altLang="en-US" sz="3600" b="1" dirty="0"/>
              <a:t>Adjustments to Income</a:t>
            </a:r>
            <a:br>
              <a:rPr lang="en-US" altLang="en-US" sz="4400" b="1" dirty="0"/>
            </a:br>
            <a:r>
              <a:rPr lang="en-US" altLang="en-US" sz="2400" b="1" dirty="0"/>
              <a:t>Chapter 35</a:t>
            </a:r>
            <a:endParaRPr lang="en-US" altLang="en-US" sz="2400" b="1" i="1" dirty="0"/>
          </a:p>
        </p:txBody>
      </p:sp>
      <p:sp>
        <p:nvSpPr>
          <p:cNvPr id="2" name="Content Placeholder 1"/>
          <p:cNvSpPr>
            <a:spLocks noGrp="1"/>
          </p:cNvSpPr>
          <p:nvPr>
            <p:ph idx="1"/>
          </p:nvPr>
        </p:nvSpPr>
        <p:spPr>
          <a:xfrm>
            <a:off x="965755" y="1676400"/>
            <a:ext cx="7473950" cy="762000"/>
          </a:xfrm>
        </p:spPr>
        <p:txBody>
          <a:bodyPr/>
          <a:lstStyle/>
          <a:p>
            <a:pPr marL="0" indent="0" algn="ctr">
              <a:lnSpc>
                <a:spcPct val="90000"/>
              </a:lnSpc>
              <a:buNone/>
              <a:defRPr/>
            </a:pPr>
            <a:r>
              <a:rPr lang="en-US" sz="4400" b="1" u="sng" dirty="0">
                <a:solidFill>
                  <a:srgbClr val="060606"/>
                </a:solidFill>
                <a:latin typeface="Times New Roman" panose="02020603050405020304" pitchFamily="18" charset="0"/>
                <a:cs typeface="Times New Roman" panose="02020603050405020304" pitchFamily="18" charset="0"/>
              </a:rPr>
              <a:t>Moving Expenses</a:t>
            </a:r>
            <a:endParaRPr lang="en-US" sz="4400" i="1" dirty="0">
              <a:solidFill>
                <a:srgbClr val="060606"/>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843970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rPr>
              <a:t>502</a:t>
            </a:r>
          </a:p>
        </p:txBody>
      </p:sp>
      <p:sp>
        <p:nvSpPr>
          <p:cNvPr id="6" name="Title 1">
            <a:extLst>
              <a:ext uri="{FF2B5EF4-FFF2-40B4-BE49-F238E27FC236}">
                <a16:creationId xmlns:a16="http://schemas.microsoft.com/office/drawing/2014/main" id="{16E8A784-F5D3-41DF-872B-F44F5FF69F7E}"/>
              </a:ext>
            </a:extLst>
          </p:cNvPr>
          <p:cNvSpPr txBox="1">
            <a:spLocks/>
          </p:cNvSpPr>
          <p:nvPr/>
        </p:nvSpPr>
        <p:spPr bwMode="auto">
          <a:xfrm>
            <a:off x="3581400" y="6248400"/>
            <a:ext cx="1752600" cy="4134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35</a:t>
            </a:r>
            <a:endParaRPr lang="en-US" altLang="en-US" sz="2400" b="1" i="1" kern="0" dirty="0"/>
          </a:p>
        </p:txBody>
      </p:sp>
      <p:sp>
        <p:nvSpPr>
          <p:cNvPr id="4" name="TextBox 3">
            <a:extLst>
              <a:ext uri="{FF2B5EF4-FFF2-40B4-BE49-F238E27FC236}">
                <a16:creationId xmlns:a16="http://schemas.microsoft.com/office/drawing/2014/main" id="{A9C144E7-2030-475B-8245-FD7B2F1D174A}"/>
              </a:ext>
            </a:extLst>
          </p:cNvPr>
          <p:cNvSpPr txBox="1"/>
          <p:nvPr/>
        </p:nvSpPr>
        <p:spPr>
          <a:xfrm>
            <a:off x="1219200" y="2805952"/>
            <a:ext cx="7010400" cy="255454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dirty="0">
                <a:solidFill>
                  <a:srgbClr val="060606"/>
                </a:solidFill>
              </a:rPr>
              <a:t>Never forget Form 8822…</a:t>
            </a:r>
            <a:r>
              <a:rPr lang="en-US" sz="2800" dirty="0">
                <a:solidFill>
                  <a:srgbClr val="060606"/>
                </a:solidFill>
                <a:highlight>
                  <a:srgbClr val="FFFF00"/>
                </a:highlight>
              </a:rPr>
              <a:t>great newsletter item.</a:t>
            </a:r>
          </a:p>
          <a:p>
            <a:pPr marL="285750" indent="-285750">
              <a:spcAft>
                <a:spcPts val="1200"/>
              </a:spcAft>
              <a:buFont typeface="Arial" panose="020B0604020202020204" pitchFamily="34" charset="0"/>
              <a:buChar char="•"/>
            </a:pPr>
            <a:r>
              <a:rPr lang="en-US" sz="2800" dirty="0">
                <a:solidFill>
                  <a:srgbClr val="060606"/>
                </a:solidFill>
              </a:rPr>
              <a:t>Distance test</a:t>
            </a:r>
          </a:p>
          <a:p>
            <a:pPr marL="285750" indent="-285750">
              <a:spcAft>
                <a:spcPts val="1200"/>
              </a:spcAft>
              <a:buFont typeface="Arial" panose="020B0604020202020204" pitchFamily="34" charset="0"/>
              <a:buChar char="•"/>
            </a:pPr>
            <a:r>
              <a:rPr lang="en-US" sz="2800" dirty="0">
                <a:solidFill>
                  <a:srgbClr val="060606"/>
                </a:solidFill>
              </a:rPr>
              <a:t>Time test….remember we have to “look back” to determine compliance!</a:t>
            </a:r>
          </a:p>
        </p:txBody>
      </p:sp>
    </p:spTree>
    <p:extLst>
      <p:ext uri="{BB962C8B-B14F-4D97-AF65-F5344CB8AC3E}">
        <p14:creationId xmlns:p14="http://schemas.microsoft.com/office/powerpoint/2010/main" val="37390165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990600" y="337066"/>
            <a:ext cx="7239000" cy="971782"/>
          </a:xfrm>
        </p:spPr>
        <p:txBody>
          <a:bodyPr/>
          <a:lstStyle/>
          <a:p>
            <a:pPr algn="ctr" defTabSz="912813"/>
            <a:r>
              <a:rPr lang="en-US" altLang="en-US" sz="3600" b="1" dirty="0"/>
              <a:t>Adjustments to Income</a:t>
            </a:r>
            <a:br>
              <a:rPr lang="en-US" altLang="en-US" sz="4400" b="1" dirty="0"/>
            </a:br>
            <a:r>
              <a:rPr lang="en-US" altLang="en-US" sz="2400" b="1" dirty="0"/>
              <a:t>Chapter 35</a:t>
            </a:r>
            <a:endParaRPr lang="en-US" altLang="en-US" sz="2400" b="1" i="1" dirty="0"/>
          </a:p>
        </p:txBody>
      </p:sp>
      <p:sp>
        <p:nvSpPr>
          <p:cNvPr id="2" name="Content Placeholder 1"/>
          <p:cNvSpPr>
            <a:spLocks noGrp="1"/>
          </p:cNvSpPr>
          <p:nvPr>
            <p:ph idx="1"/>
          </p:nvPr>
        </p:nvSpPr>
        <p:spPr>
          <a:xfrm>
            <a:off x="965755" y="1545590"/>
            <a:ext cx="7473950" cy="762000"/>
          </a:xfrm>
        </p:spPr>
        <p:txBody>
          <a:bodyPr/>
          <a:lstStyle/>
          <a:p>
            <a:pPr marL="0" indent="0" algn="ctr">
              <a:lnSpc>
                <a:spcPct val="90000"/>
              </a:lnSpc>
              <a:buNone/>
              <a:defRPr/>
            </a:pPr>
            <a:r>
              <a:rPr lang="en-US" sz="4400" b="1" u="sng" dirty="0">
                <a:solidFill>
                  <a:srgbClr val="060606"/>
                </a:solidFill>
                <a:latin typeface="Times New Roman" panose="02020603050405020304" pitchFamily="18" charset="0"/>
                <a:cs typeface="Times New Roman" panose="02020603050405020304" pitchFamily="18" charset="0"/>
              </a:rPr>
              <a:t>Moving Expenses</a:t>
            </a:r>
            <a:endParaRPr lang="en-US" sz="4400" i="1" dirty="0">
              <a:solidFill>
                <a:srgbClr val="060606"/>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843970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rPr>
              <a:t>503</a:t>
            </a:r>
          </a:p>
        </p:txBody>
      </p:sp>
      <p:sp>
        <p:nvSpPr>
          <p:cNvPr id="6" name="Title 1">
            <a:extLst>
              <a:ext uri="{FF2B5EF4-FFF2-40B4-BE49-F238E27FC236}">
                <a16:creationId xmlns:a16="http://schemas.microsoft.com/office/drawing/2014/main" id="{16E8A784-F5D3-41DF-872B-F44F5FF69F7E}"/>
              </a:ext>
            </a:extLst>
          </p:cNvPr>
          <p:cNvSpPr txBox="1">
            <a:spLocks/>
          </p:cNvSpPr>
          <p:nvPr/>
        </p:nvSpPr>
        <p:spPr bwMode="auto">
          <a:xfrm>
            <a:off x="3581400" y="6248400"/>
            <a:ext cx="1752600" cy="4134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35</a:t>
            </a:r>
            <a:endParaRPr lang="en-US" altLang="en-US" sz="2400" b="1" i="1" kern="0" dirty="0"/>
          </a:p>
        </p:txBody>
      </p:sp>
      <p:sp>
        <p:nvSpPr>
          <p:cNvPr id="4" name="TextBox 3">
            <a:extLst>
              <a:ext uri="{FF2B5EF4-FFF2-40B4-BE49-F238E27FC236}">
                <a16:creationId xmlns:a16="http://schemas.microsoft.com/office/drawing/2014/main" id="{A9C144E7-2030-475B-8245-FD7B2F1D174A}"/>
              </a:ext>
            </a:extLst>
          </p:cNvPr>
          <p:cNvSpPr txBox="1"/>
          <p:nvPr/>
        </p:nvSpPr>
        <p:spPr>
          <a:xfrm>
            <a:off x="1045130" y="2307590"/>
            <a:ext cx="7315200" cy="384720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b="1" dirty="0">
                <a:solidFill>
                  <a:srgbClr val="FF0000"/>
                </a:solidFill>
              </a:rPr>
              <a:t>CYA</a:t>
            </a:r>
            <a:r>
              <a:rPr lang="en-US" sz="2800" dirty="0">
                <a:solidFill>
                  <a:srgbClr val="060606"/>
                </a:solidFill>
              </a:rPr>
              <a:t> moment….look at the cases at bottom of page. Note that the KEY issue in both cases was </a:t>
            </a:r>
            <a:r>
              <a:rPr lang="en-US" sz="2800" i="1" u="sng" dirty="0">
                <a:solidFill>
                  <a:srgbClr val="060606"/>
                </a:solidFill>
              </a:rPr>
              <a:t>documentation</a:t>
            </a:r>
            <a:r>
              <a:rPr lang="en-US" sz="2800" dirty="0">
                <a:solidFill>
                  <a:srgbClr val="060606"/>
                </a:solidFill>
              </a:rPr>
              <a:t>.</a:t>
            </a:r>
          </a:p>
          <a:p>
            <a:pPr marL="285750" indent="-285750">
              <a:spcAft>
                <a:spcPts val="1200"/>
              </a:spcAft>
              <a:buFont typeface="Arial" panose="020B0604020202020204" pitchFamily="34" charset="0"/>
              <a:buChar char="•"/>
            </a:pPr>
            <a:r>
              <a:rPr lang="en-US" sz="2800" dirty="0">
                <a:solidFill>
                  <a:srgbClr val="060606"/>
                </a:solidFill>
              </a:rPr>
              <a:t>First case….the lack of </a:t>
            </a:r>
            <a:r>
              <a:rPr lang="en-US" sz="2800" i="1" u="sng" dirty="0">
                <a:solidFill>
                  <a:srgbClr val="060606"/>
                </a:solidFill>
              </a:rPr>
              <a:t>documentation</a:t>
            </a:r>
            <a:r>
              <a:rPr lang="en-US" sz="2800" dirty="0">
                <a:solidFill>
                  <a:srgbClr val="060606"/>
                </a:solidFill>
              </a:rPr>
              <a:t> </a:t>
            </a:r>
            <a:r>
              <a:rPr lang="en-US" sz="2800" dirty="0">
                <a:solidFill>
                  <a:srgbClr val="FF0000"/>
                </a:solidFill>
                <a:latin typeface="Castellar" panose="020A0402060406010301" pitchFamily="18" charset="0"/>
              </a:rPr>
              <a:t>killed</a:t>
            </a:r>
            <a:r>
              <a:rPr lang="en-US" sz="2800" dirty="0">
                <a:solidFill>
                  <a:srgbClr val="060606"/>
                </a:solidFill>
              </a:rPr>
              <a:t> the deduction.</a:t>
            </a:r>
          </a:p>
          <a:p>
            <a:pPr marL="285750" indent="-285750">
              <a:spcAft>
                <a:spcPts val="1200"/>
              </a:spcAft>
              <a:buFont typeface="Arial" panose="020B0604020202020204" pitchFamily="34" charset="0"/>
              <a:buChar char="•"/>
            </a:pPr>
            <a:r>
              <a:rPr lang="en-US" sz="2800" dirty="0">
                <a:solidFill>
                  <a:srgbClr val="060606"/>
                </a:solidFill>
              </a:rPr>
              <a:t>Second case….the lack of </a:t>
            </a:r>
            <a:r>
              <a:rPr lang="en-US" sz="2800" i="1" u="sng" dirty="0">
                <a:solidFill>
                  <a:srgbClr val="060606"/>
                </a:solidFill>
              </a:rPr>
              <a:t>documentation</a:t>
            </a:r>
            <a:r>
              <a:rPr lang="en-US" sz="2800" dirty="0">
                <a:solidFill>
                  <a:srgbClr val="060606"/>
                </a:solidFill>
              </a:rPr>
              <a:t> </a:t>
            </a:r>
            <a:r>
              <a:rPr lang="en-US" sz="2800" dirty="0">
                <a:solidFill>
                  <a:srgbClr val="FF0000"/>
                </a:solidFill>
                <a:latin typeface="Castellar" panose="020A0402060406010301" pitchFamily="18" charset="0"/>
              </a:rPr>
              <a:t>reduced</a:t>
            </a:r>
            <a:r>
              <a:rPr lang="en-US" sz="2800" dirty="0">
                <a:solidFill>
                  <a:srgbClr val="060606"/>
                </a:solidFill>
              </a:rPr>
              <a:t> the deduction from $5,000 to $3,000</a:t>
            </a:r>
          </a:p>
        </p:txBody>
      </p:sp>
    </p:spTree>
    <p:extLst>
      <p:ext uri="{BB962C8B-B14F-4D97-AF65-F5344CB8AC3E}">
        <p14:creationId xmlns:p14="http://schemas.microsoft.com/office/powerpoint/2010/main" val="1446003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9</a:t>
            </a:fld>
            <a:endParaRPr lang="en-US" dirty="0"/>
          </a:p>
        </p:txBody>
      </p:sp>
      <p:sp>
        <p:nvSpPr>
          <p:cNvPr id="5" name="TextBox 4">
            <a:extLst>
              <a:ext uri="{FF2B5EF4-FFF2-40B4-BE49-F238E27FC236}">
                <a16:creationId xmlns:a16="http://schemas.microsoft.com/office/drawing/2014/main" id="{5ACC177E-F172-4A36-A7A4-11970E0EB8C7}"/>
              </a:ext>
            </a:extLst>
          </p:cNvPr>
          <p:cNvSpPr txBox="1"/>
          <p:nvPr/>
        </p:nvSpPr>
        <p:spPr>
          <a:xfrm>
            <a:off x="628650" y="745293"/>
            <a:ext cx="7886700" cy="461665"/>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400" b="1" dirty="0">
                <a:solidFill>
                  <a:srgbClr val="060606"/>
                </a:solidFill>
                <a:latin typeface="Arial" panose="020B0604020202020204" pitchFamily="34" charset="0"/>
                <a:cs typeface="Arial" panose="020B0604020202020204" pitchFamily="34" charset="0"/>
              </a:rPr>
              <a:t>Itemized Deductions </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
        <p:nvSpPr>
          <p:cNvPr id="8" name="TextBox 7">
            <a:extLst>
              <a:ext uri="{FF2B5EF4-FFF2-40B4-BE49-F238E27FC236}">
                <a16:creationId xmlns:a16="http://schemas.microsoft.com/office/drawing/2014/main" id="{4F050D96-171F-462E-8DF6-7309D3E0D61B}"/>
              </a:ext>
            </a:extLst>
          </p:cNvPr>
          <p:cNvSpPr txBox="1"/>
          <p:nvPr/>
        </p:nvSpPr>
        <p:spPr>
          <a:xfrm>
            <a:off x="971550" y="1684396"/>
            <a:ext cx="7200900" cy="3693319"/>
          </a:xfrm>
          <a:prstGeom prst="rect">
            <a:avLst/>
          </a:prstGeom>
          <a:noFill/>
          <a:ln>
            <a:solidFill>
              <a:schemeClr val="tx1"/>
            </a:solidFill>
          </a:ln>
        </p:spPr>
        <p:txBody>
          <a:bodyPr wrap="square" rtlCol="0">
            <a:spAutoFit/>
          </a:bodyPr>
          <a:lstStyle/>
          <a:p>
            <a:pPr marL="230188" indent="-230188" algn="just">
              <a:spcAft>
                <a:spcPts val="1200"/>
              </a:spcAft>
              <a:buFont typeface="Arial" panose="020B0604020202020204" pitchFamily="34" charset="0"/>
              <a:buChar char="•"/>
            </a:pPr>
            <a:r>
              <a:rPr lang="en-US" sz="2800" dirty="0">
                <a:solidFill>
                  <a:srgbClr val="060606"/>
                </a:solidFill>
              </a:rPr>
              <a:t>Charitable deductions….50% limit goes to 60% and retains the 5 year carryforward rule.</a:t>
            </a:r>
            <a:r>
              <a:rPr lang="en-US" sz="2800" dirty="0"/>
              <a:t> </a:t>
            </a:r>
          </a:p>
          <a:p>
            <a:pPr marL="230188" indent="-230188" algn="just">
              <a:spcAft>
                <a:spcPts val="1200"/>
              </a:spcAft>
              <a:buFont typeface="Arial" panose="020B0604020202020204" pitchFamily="34" charset="0"/>
              <a:buChar char="•"/>
            </a:pPr>
            <a:r>
              <a:rPr lang="en-US" sz="2800" dirty="0">
                <a:solidFill>
                  <a:srgbClr val="060606"/>
                </a:solidFill>
              </a:rPr>
              <a:t>Currently, many taxpayers make a charitable contribution to a university (for example) for the RIGHT to buy sporting event tickets. They get an 80% charitable deduction for this. Now REPEALED. </a:t>
            </a:r>
            <a:endParaRPr lang="en-US" sz="2800" dirty="0"/>
          </a:p>
        </p:txBody>
      </p:sp>
    </p:spTree>
    <p:extLst>
      <p:ext uri="{BB962C8B-B14F-4D97-AF65-F5344CB8AC3E}">
        <p14:creationId xmlns:p14="http://schemas.microsoft.com/office/powerpoint/2010/main" val="7864318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990600" y="337066"/>
            <a:ext cx="7239000" cy="971782"/>
          </a:xfrm>
        </p:spPr>
        <p:txBody>
          <a:bodyPr/>
          <a:lstStyle/>
          <a:p>
            <a:pPr algn="ctr" defTabSz="912813"/>
            <a:r>
              <a:rPr lang="en-US" altLang="en-US" sz="3600" b="1" dirty="0"/>
              <a:t>Adjustments to Income</a:t>
            </a:r>
            <a:br>
              <a:rPr lang="en-US" altLang="en-US" sz="4400" b="1" dirty="0"/>
            </a:br>
            <a:r>
              <a:rPr lang="en-US" altLang="en-US" sz="2400" b="1" dirty="0"/>
              <a:t>Chapter 35</a:t>
            </a:r>
            <a:endParaRPr lang="en-US" altLang="en-US" sz="2400" b="1" i="1" dirty="0"/>
          </a:p>
        </p:txBody>
      </p:sp>
      <p:sp>
        <p:nvSpPr>
          <p:cNvPr id="2" name="Content Placeholder 1"/>
          <p:cNvSpPr>
            <a:spLocks noGrp="1"/>
          </p:cNvSpPr>
          <p:nvPr>
            <p:ph idx="1"/>
          </p:nvPr>
        </p:nvSpPr>
        <p:spPr>
          <a:xfrm>
            <a:off x="965755" y="1828800"/>
            <a:ext cx="7473950" cy="762000"/>
          </a:xfrm>
        </p:spPr>
        <p:txBody>
          <a:bodyPr/>
          <a:lstStyle/>
          <a:p>
            <a:pPr marL="0" indent="0" algn="ctr">
              <a:lnSpc>
                <a:spcPct val="90000"/>
              </a:lnSpc>
              <a:buNone/>
              <a:defRPr/>
            </a:pPr>
            <a:r>
              <a:rPr lang="en-US" sz="4400" b="1" u="sng" dirty="0">
                <a:solidFill>
                  <a:srgbClr val="060606"/>
                </a:solidFill>
                <a:latin typeface="Times New Roman" panose="02020603050405020304" pitchFamily="18" charset="0"/>
                <a:cs typeface="Times New Roman" panose="02020603050405020304" pitchFamily="18" charset="0"/>
              </a:rPr>
              <a:t>Moving Expenses</a:t>
            </a:r>
            <a:endParaRPr lang="en-US" sz="4400" i="1" dirty="0">
              <a:solidFill>
                <a:srgbClr val="060606"/>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843970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rPr>
              <a:t>504</a:t>
            </a:r>
          </a:p>
        </p:txBody>
      </p:sp>
      <p:sp>
        <p:nvSpPr>
          <p:cNvPr id="6" name="Title 1">
            <a:extLst>
              <a:ext uri="{FF2B5EF4-FFF2-40B4-BE49-F238E27FC236}">
                <a16:creationId xmlns:a16="http://schemas.microsoft.com/office/drawing/2014/main" id="{16E8A784-F5D3-41DF-872B-F44F5FF69F7E}"/>
              </a:ext>
            </a:extLst>
          </p:cNvPr>
          <p:cNvSpPr txBox="1">
            <a:spLocks/>
          </p:cNvSpPr>
          <p:nvPr/>
        </p:nvSpPr>
        <p:spPr bwMode="auto">
          <a:xfrm>
            <a:off x="3581400" y="6248400"/>
            <a:ext cx="1752600" cy="4134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35</a:t>
            </a:r>
            <a:endParaRPr lang="en-US" altLang="en-US" sz="2400" b="1" i="1" kern="0" dirty="0"/>
          </a:p>
        </p:txBody>
      </p:sp>
      <p:sp>
        <p:nvSpPr>
          <p:cNvPr id="4" name="TextBox 3">
            <a:extLst>
              <a:ext uri="{FF2B5EF4-FFF2-40B4-BE49-F238E27FC236}">
                <a16:creationId xmlns:a16="http://schemas.microsoft.com/office/drawing/2014/main" id="{A9C144E7-2030-475B-8245-FD7B2F1D174A}"/>
              </a:ext>
            </a:extLst>
          </p:cNvPr>
          <p:cNvSpPr txBox="1"/>
          <p:nvPr/>
        </p:nvSpPr>
        <p:spPr>
          <a:xfrm>
            <a:off x="1724885" y="2895600"/>
            <a:ext cx="5770430" cy="110799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dirty="0">
                <a:solidFill>
                  <a:srgbClr val="060606"/>
                </a:solidFill>
              </a:rPr>
              <a:t>Meals not deductible….item E.3.</a:t>
            </a:r>
          </a:p>
          <a:p>
            <a:pPr marL="285750" indent="-285750">
              <a:spcAft>
                <a:spcPts val="1200"/>
              </a:spcAft>
              <a:buFont typeface="Arial" panose="020B0604020202020204" pitchFamily="34" charset="0"/>
              <a:buChar char="•"/>
            </a:pPr>
            <a:r>
              <a:rPr lang="en-US" sz="2800" dirty="0">
                <a:solidFill>
                  <a:srgbClr val="060606"/>
                </a:solidFill>
              </a:rPr>
              <a:t>Clients love this rule!</a:t>
            </a:r>
          </a:p>
        </p:txBody>
      </p:sp>
    </p:spTree>
    <p:extLst>
      <p:ext uri="{BB962C8B-B14F-4D97-AF65-F5344CB8AC3E}">
        <p14:creationId xmlns:p14="http://schemas.microsoft.com/office/powerpoint/2010/main" val="27466633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990600" y="337066"/>
            <a:ext cx="7239000" cy="971782"/>
          </a:xfrm>
        </p:spPr>
        <p:txBody>
          <a:bodyPr/>
          <a:lstStyle/>
          <a:p>
            <a:pPr algn="ctr" defTabSz="912813"/>
            <a:r>
              <a:rPr lang="en-US" altLang="en-US" sz="3600" b="1" dirty="0"/>
              <a:t>Adjustments to Income</a:t>
            </a:r>
            <a:br>
              <a:rPr lang="en-US" altLang="en-US" sz="4400" b="1" dirty="0"/>
            </a:br>
            <a:r>
              <a:rPr lang="en-US" altLang="en-US" sz="2400" b="1" dirty="0"/>
              <a:t>Chapter 35</a:t>
            </a:r>
            <a:endParaRPr lang="en-US" altLang="en-US" sz="2400" b="1" i="1" dirty="0"/>
          </a:p>
        </p:txBody>
      </p:sp>
      <p:sp>
        <p:nvSpPr>
          <p:cNvPr id="2" name="Content Placeholder 1"/>
          <p:cNvSpPr>
            <a:spLocks noGrp="1"/>
          </p:cNvSpPr>
          <p:nvPr>
            <p:ph idx="1"/>
          </p:nvPr>
        </p:nvSpPr>
        <p:spPr>
          <a:xfrm>
            <a:off x="965755" y="1828800"/>
            <a:ext cx="7473950" cy="762000"/>
          </a:xfrm>
        </p:spPr>
        <p:txBody>
          <a:bodyPr/>
          <a:lstStyle/>
          <a:p>
            <a:pPr marL="0" indent="0" algn="ctr">
              <a:lnSpc>
                <a:spcPct val="90000"/>
              </a:lnSpc>
              <a:buNone/>
              <a:defRPr/>
            </a:pPr>
            <a:r>
              <a:rPr lang="en-US" sz="4400" b="1" u="sng" dirty="0">
                <a:solidFill>
                  <a:srgbClr val="060606"/>
                </a:solidFill>
                <a:latin typeface="Times New Roman" panose="02020603050405020304" pitchFamily="18" charset="0"/>
                <a:cs typeface="Times New Roman" panose="02020603050405020304" pitchFamily="18" charset="0"/>
              </a:rPr>
              <a:t>Research </a:t>
            </a:r>
            <a:r>
              <a:rPr lang="en-US" sz="4400" b="1" u="sng" dirty="0">
                <a:solidFill>
                  <a:srgbClr val="FF0000"/>
                </a:solidFill>
                <a:latin typeface="Times New Roman" panose="02020603050405020304" pitchFamily="18" charset="0"/>
                <a:cs typeface="Times New Roman" panose="02020603050405020304" pitchFamily="18" charset="0"/>
              </a:rPr>
              <a:t>CYA</a:t>
            </a:r>
            <a:r>
              <a:rPr lang="en-US" sz="4400" b="1" u="sng" dirty="0">
                <a:solidFill>
                  <a:srgbClr val="060606"/>
                </a:solidFill>
                <a:latin typeface="Times New Roman" panose="02020603050405020304" pitchFamily="18" charset="0"/>
                <a:cs typeface="Times New Roman" panose="02020603050405020304" pitchFamily="18" charset="0"/>
              </a:rPr>
              <a:t> Moment</a:t>
            </a:r>
            <a:endParaRPr lang="en-US" sz="4400" i="1" dirty="0">
              <a:solidFill>
                <a:srgbClr val="060606"/>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843970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rPr>
              <a:t>505</a:t>
            </a:r>
          </a:p>
        </p:txBody>
      </p:sp>
      <p:sp>
        <p:nvSpPr>
          <p:cNvPr id="6" name="Title 1">
            <a:extLst>
              <a:ext uri="{FF2B5EF4-FFF2-40B4-BE49-F238E27FC236}">
                <a16:creationId xmlns:a16="http://schemas.microsoft.com/office/drawing/2014/main" id="{16E8A784-F5D3-41DF-872B-F44F5FF69F7E}"/>
              </a:ext>
            </a:extLst>
          </p:cNvPr>
          <p:cNvSpPr txBox="1">
            <a:spLocks/>
          </p:cNvSpPr>
          <p:nvPr/>
        </p:nvSpPr>
        <p:spPr bwMode="auto">
          <a:xfrm>
            <a:off x="3581400" y="6248400"/>
            <a:ext cx="1752600" cy="4134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35</a:t>
            </a:r>
            <a:endParaRPr lang="en-US" altLang="en-US" sz="2400" b="1" i="1" kern="0" dirty="0"/>
          </a:p>
        </p:txBody>
      </p:sp>
      <p:sp>
        <p:nvSpPr>
          <p:cNvPr id="4" name="TextBox 3">
            <a:extLst>
              <a:ext uri="{FF2B5EF4-FFF2-40B4-BE49-F238E27FC236}">
                <a16:creationId xmlns:a16="http://schemas.microsoft.com/office/drawing/2014/main" id="{A9C144E7-2030-475B-8245-FD7B2F1D174A}"/>
              </a:ext>
            </a:extLst>
          </p:cNvPr>
          <p:cNvSpPr txBox="1"/>
          <p:nvPr/>
        </p:nvSpPr>
        <p:spPr>
          <a:xfrm>
            <a:off x="1724885" y="2895600"/>
            <a:ext cx="5770430" cy="1815882"/>
          </a:xfrm>
          <a:prstGeom prst="rect">
            <a:avLst/>
          </a:prstGeom>
          <a:noFill/>
        </p:spPr>
        <p:txBody>
          <a:bodyPr wrap="square" rtlCol="0">
            <a:spAutoFit/>
          </a:bodyPr>
          <a:lstStyle/>
          <a:p>
            <a:pPr marL="285750" indent="-285750" algn="just">
              <a:spcAft>
                <a:spcPts val="1200"/>
              </a:spcAft>
              <a:buFont typeface="Arial" panose="020B0604020202020204" pitchFamily="34" charset="0"/>
              <a:buChar char="•"/>
            </a:pPr>
            <a:r>
              <a:rPr lang="en-US" sz="2800" dirty="0">
                <a:solidFill>
                  <a:srgbClr val="060606"/>
                </a:solidFill>
              </a:rPr>
              <a:t>The code and </a:t>
            </a:r>
            <a:r>
              <a:rPr lang="en-US" sz="2800" dirty="0" err="1">
                <a:solidFill>
                  <a:srgbClr val="060606"/>
                </a:solidFill>
              </a:rPr>
              <a:t>regs</a:t>
            </a:r>
            <a:r>
              <a:rPr lang="en-US" sz="2800" dirty="0">
                <a:solidFill>
                  <a:srgbClr val="060606"/>
                </a:solidFill>
              </a:rPr>
              <a:t> are NOT always in sync. Many times we find that the </a:t>
            </a:r>
            <a:r>
              <a:rPr lang="en-US" sz="2800" dirty="0" err="1">
                <a:solidFill>
                  <a:srgbClr val="060606"/>
                </a:solidFill>
              </a:rPr>
              <a:t>regs</a:t>
            </a:r>
            <a:r>
              <a:rPr lang="en-US" sz="2800" dirty="0">
                <a:solidFill>
                  <a:srgbClr val="060606"/>
                </a:solidFill>
              </a:rPr>
              <a:t> take quite a bit of time to catch up to the code.</a:t>
            </a:r>
          </a:p>
        </p:txBody>
      </p:sp>
    </p:spTree>
    <p:extLst>
      <p:ext uri="{BB962C8B-B14F-4D97-AF65-F5344CB8AC3E}">
        <p14:creationId xmlns:p14="http://schemas.microsoft.com/office/powerpoint/2010/main" val="38587183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1" name="Title 1"/>
          <p:cNvSpPr>
            <a:spLocks noGrp="1"/>
          </p:cNvSpPr>
          <p:nvPr>
            <p:ph type="title"/>
          </p:nvPr>
        </p:nvSpPr>
        <p:spPr>
          <a:xfrm>
            <a:off x="990600" y="337066"/>
            <a:ext cx="7239000" cy="971782"/>
          </a:xfrm>
        </p:spPr>
        <p:txBody>
          <a:bodyPr/>
          <a:lstStyle/>
          <a:p>
            <a:pPr algn="ctr" defTabSz="912813"/>
            <a:r>
              <a:rPr lang="en-US" altLang="en-US" sz="3600" b="1" dirty="0"/>
              <a:t>Adjustments to Income</a:t>
            </a:r>
            <a:br>
              <a:rPr lang="en-US" altLang="en-US" sz="4400" b="1" dirty="0"/>
            </a:br>
            <a:r>
              <a:rPr lang="en-US" altLang="en-US" sz="2400" b="1" dirty="0"/>
              <a:t>Chapter 35</a:t>
            </a:r>
            <a:endParaRPr lang="en-US" altLang="en-US" sz="2400" b="1" i="1" dirty="0"/>
          </a:p>
        </p:txBody>
      </p:sp>
      <p:sp>
        <p:nvSpPr>
          <p:cNvPr id="2" name="Content Placeholder 1"/>
          <p:cNvSpPr>
            <a:spLocks noGrp="1"/>
          </p:cNvSpPr>
          <p:nvPr>
            <p:ph idx="1"/>
          </p:nvPr>
        </p:nvSpPr>
        <p:spPr>
          <a:xfrm>
            <a:off x="873125" y="1600200"/>
            <a:ext cx="7473950" cy="762000"/>
          </a:xfrm>
        </p:spPr>
        <p:txBody>
          <a:bodyPr/>
          <a:lstStyle/>
          <a:p>
            <a:pPr marL="0" indent="0" algn="ctr">
              <a:lnSpc>
                <a:spcPct val="90000"/>
              </a:lnSpc>
              <a:buNone/>
              <a:defRPr/>
            </a:pPr>
            <a:r>
              <a:rPr lang="en-US" sz="4400" b="1" u="sng" dirty="0">
                <a:solidFill>
                  <a:srgbClr val="060606"/>
                </a:solidFill>
                <a:latin typeface="Times New Roman" panose="02020603050405020304" pitchFamily="18" charset="0"/>
                <a:cs typeface="Times New Roman" panose="02020603050405020304" pitchFamily="18" charset="0"/>
              </a:rPr>
              <a:t>SE Health</a:t>
            </a:r>
            <a:endParaRPr lang="en-US" sz="4400" i="1" dirty="0">
              <a:solidFill>
                <a:srgbClr val="060606"/>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843970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rPr>
              <a:t>508</a:t>
            </a:r>
          </a:p>
        </p:txBody>
      </p:sp>
      <p:sp>
        <p:nvSpPr>
          <p:cNvPr id="6" name="Title 1">
            <a:extLst>
              <a:ext uri="{FF2B5EF4-FFF2-40B4-BE49-F238E27FC236}">
                <a16:creationId xmlns:a16="http://schemas.microsoft.com/office/drawing/2014/main" id="{16E8A784-F5D3-41DF-872B-F44F5FF69F7E}"/>
              </a:ext>
            </a:extLst>
          </p:cNvPr>
          <p:cNvSpPr txBox="1">
            <a:spLocks/>
          </p:cNvSpPr>
          <p:nvPr/>
        </p:nvSpPr>
        <p:spPr bwMode="auto">
          <a:xfrm>
            <a:off x="3581400" y="6248400"/>
            <a:ext cx="1752600" cy="4134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mj-lt"/>
                <a:ea typeface="ＭＳ Ｐゴシック" pitchFamily="-106" charset="-128"/>
                <a:cs typeface="ＭＳ Ｐゴシック" charset="-128"/>
              </a:defRPr>
            </a:lvl1pPr>
            <a:lvl2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2pPr>
            <a:lvl3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3pPr>
            <a:lvl4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4pPr>
            <a:lvl5pPr algn="l" rtl="0" eaLnBrk="1" fontAlgn="base" hangingPunct="1">
              <a:lnSpc>
                <a:spcPct val="90000"/>
              </a:lnSpc>
              <a:spcBef>
                <a:spcPct val="0"/>
              </a:spcBef>
              <a:spcAft>
                <a:spcPct val="0"/>
              </a:spcAft>
              <a:defRPr sz="2800">
                <a:solidFill>
                  <a:schemeClr val="tx2"/>
                </a:solidFill>
                <a:latin typeface="Arial" pitchFamily="-106" charset="0"/>
                <a:ea typeface="ＭＳ Ｐゴシック" pitchFamily="-106" charset="-128"/>
                <a:cs typeface="ＭＳ Ｐゴシック" charset="-128"/>
              </a:defRPr>
            </a:lvl5pPr>
            <a:lvl6pPr marL="457200" algn="l" rtl="0" eaLnBrk="1" fontAlgn="base" hangingPunct="1">
              <a:lnSpc>
                <a:spcPct val="90000"/>
              </a:lnSpc>
              <a:spcBef>
                <a:spcPct val="0"/>
              </a:spcBef>
              <a:spcAft>
                <a:spcPct val="0"/>
              </a:spcAft>
              <a:defRPr sz="2800">
                <a:solidFill>
                  <a:schemeClr val="tx2"/>
                </a:solidFill>
                <a:latin typeface="Arial" pitchFamily="-106" charset="0"/>
              </a:defRPr>
            </a:lvl6pPr>
            <a:lvl7pPr marL="914400" algn="l" rtl="0" eaLnBrk="1" fontAlgn="base" hangingPunct="1">
              <a:lnSpc>
                <a:spcPct val="90000"/>
              </a:lnSpc>
              <a:spcBef>
                <a:spcPct val="0"/>
              </a:spcBef>
              <a:spcAft>
                <a:spcPct val="0"/>
              </a:spcAft>
              <a:defRPr sz="2800">
                <a:solidFill>
                  <a:schemeClr val="tx2"/>
                </a:solidFill>
                <a:latin typeface="Arial" pitchFamily="-106" charset="0"/>
              </a:defRPr>
            </a:lvl7pPr>
            <a:lvl8pPr marL="1371600" algn="l" rtl="0" eaLnBrk="1" fontAlgn="base" hangingPunct="1">
              <a:lnSpc>
                <a:spcPct val="90000"/>
              </a:lnSpc>
              <a:spcBef>
                <a:spcPct val="0"/>
              </a:spcBef>
              <a:spcAft>
                <a:spcPct val="0"/>
              </a:spcAft>
              <a:defRPr sz="2800">
                <a:solidFill>
                  <a:schemeClr val="tx2"/>
                </a:solidFill>
                <a:latin typeface="Arial" pitchFamily="-106" charset="0"/>
              </a:defRPr>
            </a:lvl8pPr>
            <a:lvl9pPr marL="1828800" algn="l" rtl="0" eaLnBrk="1" fontAlgn="base" hangingPunct="1">
              <a:lnSpc>
                <a:spcPct val="90000"/>
              </a:lnSpc>
              <a:spcBef>
                <a:spcPct val="0"/>
              </a:spcBef>
              <a:spcAft>
                <a:spcPct val="0"/>
              </a:spcAft>
              <a:defRPr sz="2800">
                <a:solidFill>
                  <a:schemeClr val="tx2"/>
                </a:solidFill>
                <a:latin typeface="Arial" pitchFamily="-106" charset="0"/>
              </a:defRPr>
            </a:lvl9pPr>
          </a:lstStyle>
          <a:p>
            <a:pPr algn="ctr" defTabSz="912813"/>
            <a:r>
              <a:rPr lang="en-US" altLang="en-US" sz="2400" b="1" kern="0" dirty="0"/>
              <a:t>Chapter 35</a:t>
            </a:r>
            <a:endParaRPr lang="en-US" altLang="en-US" sz="2400" b="1" i="1" kern="0" dirty="0"/>
          </a:p>
        </p:txBody>
      </p:sp>
      <p:sp>
        <p:nvSpPr>
          <p:cNvPr id="4" name="TextBox 3">
            <a:extLst>
              <a:ext uri="{FF2B5EF4-FFF2-40B4-BE49-F238E27FC236}">
                <a16:creationId xmlns:a16="http://schemas.microsoft.com/office/drawing/2014/main" id="{A9C144E7-2030-475B-8245-FD7B2F1D174A}"/>
              </a:ext>
            </a:extLst>
          </p:cNvPr>
          <p:cNvSpPr txBox="1"/>
          <p:nvPr/>
        </p:nvSpPr>
        <p:spPr>
          <a:xfrm>
            <a:off x="1724885" y="2438400"/>
            <a:ext cx="5770430" cy="341632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dirty="0">
                <a:solidFill>
                  <a:srgbClr val="060606"/>
                </a:solidFill>
              </a:rPr>
              <a:t>Good EXAMPLE and NOTE on page 508</a:t>
            </a:r>
          </a:p>
          <a:p>
            <a:pPr marL="285750" indent="-285750">
              <a:spcAft>
                <a:spcPts val="1200"/>
              </a:spcAft>
              <a:buFont typeface="Arial" panose="020B0604020202020204" pitchFamily="34" charset="0"/>
              <a:buChar char="•"/>
            </a:pPr>
            <a:r>
              <a:rPr lang="en-US" sz="2800" dirty="0">
                <a:solidFill>
                  <a:srgbClr val="060606"/>
                </a:solidFill>
              </a:rPr>
              <a:t>The EXAMPLE illustrates what is considered </a:t>
            </a:r>
            <a:r>
              <a:rPr lang="en-US" sz="2800" i="1" u="sng" dirty="0">
                <a:solidFill>
                  <a:srgbClr val="060606"/>
                </a:solidFill>
              </a:rPr>
              <a:t>earned income</a:t>
            </a:r>
            <a:r>
              <a:rPr lang="en-US" sz="2800" dirty="0">
                <a:solidFill>
                  <a:srgbClr val="060606"/>
                </a:solidFill>
              </a:rPr>
              <a:t>.</a:t>
            </a:r>
          </a:p>
          <a:p>
            <a:pPr marL="285750" indent="-285750">
              <a:spcAft>
                <a:spcPts val="1200"/>
              </a:spcAft>
              <a:buFont typeface="Arial" panose="020B0604020202020204" pitchFamily="34" charset="0"/>
              <a:buChar char="•"/>
            </a:pPr>
            <a:r>
              <a:rPr lang="en-US" sz="2800" dirty="0">
                <a:solidFill>
                  <a:srgbClr val="060606"/>
                </a:solidFill>
              </a:rPr>
              <a:t>The NOTE points out that even Medicare premiums need to added to W-2 per Notice 2008-1.</a:t>
            </a:r>
          </a:p>
        </p:txBody>
      </p:sp>
    </p:spTree>
    <p:extLst>
      <p:ext uri="{BB962C8B-B14F-4D97-AF65-F5344CB8AC3E}">
        <p14:creationId xmlns:p14="http://schemas.microsoft.com/office/powerpoint/2010/main" val="31195690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A7CFE5-4334-4AE3-9D63-206AD24271D3}"/>
              </a:ext>
            </a:extLst>
          </p:cNvPr>
          <p:cNvSpPr>
            <a:spLocks noGrp="1"/>
          </p:cNvSpPr>
          <p:nvPr>
            <p:ph idx="1"/>
          </p:nvPr>
        </p:nvSpPr>
        <p:spPr>
          <a:xfrm>
            <a:off x="917575" y="1447800"/>
            <a:ext cx="7369175" cy="4648200"/>
          </a:xfrm>
          <a:solidFill>
            <a:schemeClr val="accent1"/>
          </a:solidFill>
        </p:spPr>
        <p:txBody>
          <a:bodyPr/>
          <a:lstStyle/>
          <a:p>
            <a:endParaRPr lang="en-US" dirty="0"/>
          </a:p>
        </p:txBody>
      </p:sp>
    </p:spTree>
    <p:extLst>
      <p:ext uri="{BB962C8B-B14F-4D97-AF65-F5344CB8AC3E}">
        <p14:creationId xmlns:p14="http://schemas.microsoft.com/office/powerpoint/2010/main" val="20407221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990600" y="337066"/>
            <a:ext cx="7239000" cy="971782"/>
          </a:xfrm>
        </p:spPr>
        <p:txBody>
          <a:bodyPr/>
          <a:lstStyle/>
          <a:p>
            <a:pPr algn="ctr" defTabSz="912813"/>
            <a:r>
              <a:rPr lang="en-US" altLang="en-US" sz="3600" b="1" dirty="0"/>
              <a:t>Decedent’s Final Return</a:t>
            </a:r>
            <a:br>
              <a:rPr lang="en-US" altLang="en-US" sz="4400" b="1" dirty="0"/>
            </a:br>
            <a:r>
              <a:rPr lang="en-US" altLang="en-US" sz="2400" b="1" dirty="0"/>
              <a:t>Chapter 36</a:t>
            </a:r>
            <a:endParaRPr lang="en-US" altLang="en-US" sz="2400" b="1" i="1" dirty="0"/>
          </a:p>
        </p:txBody>
      </p:sp>
      <p:sp>
        <p:nvSpPr>
          <p:cNvPr id="2" name="Content Placeholder 1"/>
          <p:cNvSpPr>
            <a:spLocks noGrp="1"/>
          </p:cNvSpPr>
          <p:nvPr>
            <p:ph idx="1"/>
          </p:nvPr>
        </p:nvSpPr>
        <p:spPr>
          <a:xfrm>
            <a:off x="928810" y="2465150"/>
            <a:ext cx="7473950" cy="1783086"/>
          </a:xfrm>
        </p:spPr>
        <p:txBody>
          <a:bodyPr/>
          <a:lstStyle/>
          <a:p>
            <a:pPr marL="0" indent="0" algn="ctr">
              <a:lnSpc>
                <a:spcPct val="90000"/>
              </a:lnSpc>
              <a:buNone/>
              <a:defRPr/>
            </a:pPr>
            <a:endParaRPr lang="en-US" i="1" dirty="0">
              <a:ea typeface="ＭＳ Ｐゴシック" charset="-128"/>
            </a:endParaRPr>
          </a:p>
          <a:p>
            <a:pPr marL="0" indent="0" algn="ctr">
              <a:spcBef>
                <a:spcPts val="0"/>
              </a:spcBef>
              <a:spcAft>
                <a:spcPts val="600"/>
              </a:spcAft>
              <a:buNone/>
              <a:defRPr/>
            </a:pPr>
            <a:r>
              <a:rPr lang="en-US" b="1" dirty="0">
                <a:solidFill>
                  <a:srgbClr val="060606"/>
                </a:solidFill>
                <a:latin typeface="+mj-lt"/>
                <a:ea typeface="ＭＳ Ｐゴシック" charset="-128"/>
              </a:rPr>
              <a:t>Presented by:</a:t>
            </a:r>
          </a:p>
          <a:p>
            <a:pPr marL="0" indent="0" algn="ctr">
              <a:spcBef>
                <a:spcPts val="0"/>
              </a:spcBef>
              <a:spcAft>
                <a:spcPts val="600"/>
              </a:spcAft>
              <a:buNone/>
              <a:defRPr/>
            </a:pPr>
            <a:r>
              <a:rPr lang="en-US" b="1" dirty="0">
                <a:solidFill>
                  <a:srgbClr val="060606"/>
                </a:solidFill>
                <a:latin typeface="Times New Roman" panose="02020603050405020304" pitchFamily="18" charset="0"/>
                <a:ea typeface="ＭＳ Ｐゴシック" charset="-128"/>
                <a:cs typeface="Times New Roman" panose="02020603050405020304" pitchFamily="18" charset="0"/>
              </a:rPr>
              <a:t>Michael A. Gordon, CPA</a:t>
            </a:r>
          </a:p>
          <a:p>
            <a:pPr marL="0" indent="0" algn="ctr">
              <a:spcBef>
                <a:spcPts val="0"/>
              </a:spcBef>
              <a:spcAft>
                <a:spcPts val="600"/>
              </a:spcAft>
              <a:buNone/>
              <a:defRPr/>
            </a:pPr>
            <a:r>
              <a:rPr lang="en-US" b="1" i="1" dirty="0">
                <a:solidFill>
                  <a:srgbClr val="FF0000"/>
                </a:solidFill>
                <a:latin typeface="Times New Roman" panose="02020603050405020304" pitchFamily="18" charset="0"/>
                <a:ea typeface="ＭＳ Ｐゴシック" charset="-128"/>
                <a:cs typeface="Times New Roman" panose="02020603050405020304" pitchFamily="18" charset="0"/>
              </a:rPr>
              <a:t>Not Your Basic Bean Counter</a:t>
            </a:r>
            <a:endParaRPr lang="en-US" i="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62000" y="5105400"/>
            <a:ext cx="4374916" cy="58477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8000"/>
                </a:solidFill>
                <a:effectLst/>
                <a:uLnTx/>
                <a:uFillTx/>
                <a:latin typeface="Arial"/>
                <a:ea typeface="ＭＳ Ｐゴシック" pitchFamily="-106" charset="-128"/>
                <a:cs typeface="Arial" charset="0"/>
              </a:rPr>
              <a:t>Gear Up Tax Seminars</a:t>
            </a:r>
            <a:endParaRPr kumimoji="0" lang="en-US" sz="2400" b="0" i="0" u="none" strike="noStrike" kern="1200" cap="none" spc="0" normalizeH="0" baseline="0" noProof="0" dirty="0">
              <a:ln>
                <a:noFill/>
              </a:ln>
              <a:solidFill>
                <a:srgbClr val="666666"/>
              </a:solidFill>
              <a:effectLst/>
              <a:uLnTx/>
              <a:uFillTx/>
              <a:latin typeface="Arial" charset="0"/>
              <a:ea typeface="ＭＳ Ｐゴシック" pitchFamily="34" charset="-128"/>
              <a:cs typeface="Arial" charset="0"/>
            </a:endParaRPr>
          </a:p>
        </p:txBody>
      </p:sp>
      <p:sp>
        <p:nvSpPr>
          <p:cNvPr id="3" name="TextBox 2"/>
          <p:cNvSpPr txBox="1"/>
          <p:nvPr/>
        </p:nvSpPr>
        <p:spPr>
          <a:xfrm>
            <a:off x="843970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8000"/>
                </a:solidFill>
              </a:rPr>
              <a:t>513</a:t>
            </a:r>
            <a:endPar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34415793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95</a:t>
            </a:fld>
            <a:endParaRPr lang="en-US" dirty="0"/>
          </a:p>
        </p:txBody>
      </p:sp>
      <p:sp>
        <p:nvSpPr>
          <p:cNvPr id="6" name="Content Placeholder 2">
            <a:extLst>
              <a:ext uri="{FF2B5EF4-FFF2-40B4-BE49-F238E27FC236}">
                <a16:creationId xmlns:a16="http://schemas.microsoft.com/office/drawing/2014/main" id="{CB2CCD11-E7EA-4188-9E38-5A6C73815749}"/>
              </a:ext>
            </a:extLst>
          </p:cNvPr>
          <p:cNvSpPr txBox="1">
            <a:spLocks/>
          </p:cNvSpPr>
          <p:nvPr/>
        </p:nvSpPr>
        <p:spPr>
          <a:xfrm>
            <a:off x="649432" y="1542193"/>
            <a:ext cx="7954241" cy="44014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02444" indent="-457200" algn="just" defTabSz="813197">
              <a:spcAft>
                <a:spcPts val="900"/>
              </a:spcAft>
              <a:buFont typeface="Arial" panose="020B0604020202020204" pitchFamily="34" charset="0"/>
              <a:buChar char="•"/>
            </a:pPr>
            <a:r>
              <a:rPr lang="en-US" sz="2800" dirty="0">
                <a:solidFill>
                  <a:srgbClr val="060606"/>
                </a:solidFill>
                <a:latin typeface="Arial" panose="020B0604020202020204" pitchFamily="34" charset="0"/>
                <a:cs typeface="Arial" panose="020B0604020202020204" pitchFamily="34" charset="0"/>
              </a:rPr>
              <a:t>Increased from $5 million to $10 million.</a:t>
            </a:r>
          </a:p>
          <a:p>
            <a:pPr marL="502444" indent="-457200" algn="just" defTabSz="813197">
              <a:spcAft>
                <a:spcPts val="900"/>
              </a:spcAft>
              <a:buFont typeface="Arial" panose="020B0604020202020204" pitchFamily="34" charset="0"/>
              <a:buChar char="•"/>
            </a:pPr>
            <a:r>
              <a:rPr lang="en-US" sz="2800" dirty="0">
                <a:solidFill>
                  <a:srgbClr val="060606"/>
                </a:solidFill>
                <a:latin typeface="Arial" panose="020B0604020202020204" pitchFamily="34" charset="0"/>
                <a:cs typeface="Arial" panose="020B0604020202020204" pitchFamily="34" charset="0"/>
              </a:rPr>
              <a:t>Through 2025.</a:t>
            </a:r>
          </a:p>
          <a:p>
            <a:pPr marL="502444" indent="-457200" algn="just" defTabSz="813197">
              <a:spcAft>
                <a:spcPts val="900"/>
              </a:spcAft>
              <a:buFont typeface="Arial" panose="020B0604020202020204" pitchFamily="34" charset="0"/>
              <a:buChar char="•"/>
            </a:pPr>
            <a:r>
              <a:rPr lang="en-US" sz="2800" dirty="0">
                <a:solidFill>
                  <a:srgbClr val="060606"/>
                </a:solidFill>
                <a:latin typeface="Arial" panose="020B0604020202020204" pitchFamily="34" charset="0"/>
                <a:cs typeface="Arial" panose="020B0604020202020204" pitchFamily="34" charset="0"/>
              </a:rPr>
              <a:t>The $10 million is indexed for inflation occurring after 2011 (no typo). Thus, for 2018 the basic exclusion will be $11.2 million.</a:t>
            </a:r>
          </a:p>
          <a:p>
            <a:pPr marL="502444" indent="-457200" algn="just" defTabSz="813197">
              <a:spcAft>
                <a:spcPts val="900"/>
              </a:spcAft>
              <a:buFont typeface="Arial" panose="020B0604020202020204" pitchFamily="34" charset="0"/>
              <a:buChar char="•"/>
            </a:pPr>
            <a:r>
              <a:rPr lang="en-US" sz="2800" u="sng" dirty="0">
                <a:solidFill>
                  <a:srgbClr val="FF0000"/>
                </a:solidFill>
                <a:latin typeface="Arial" panose="020B0604020202020204" pitchFamily="34" charset="0"/>
                <a:cs typeface="Arial" panose="020B0604020202020204" pitchFamily="34" charset="0"/>
              </a:rPr>
              <a:t>Since this is scheduled to sunset after 2025, this is going to ROCK the estate planning world!! Especially as we approach the end of 2025.</a:t>
            </a:r>
          </a:p>
        </p:txBody>
      </p:sp>
      <p:sp>
        <p:nvSpPr>
          <p:cNvPr id="5" name="TextBox 4">
            <a:extLst>
              <a:ext uri="{FF2B5EF4-FFF2-40B4-BE49-F238E27FC236}">
                <a16:creationId xmlns:a16="http://schemas.microsoft.com/office/drawing/2014/main" id="{5ACC177E-F172-4A36-A7A4-11970E0EB8C7}"/>
              </a:ext>
            </a:extLst>
          </p:cNvPr>
          <p:cNvSpPr txBox="1"/>
          <p:nvPr/>
        </p:nvSpPr>
        <p:spPr>
          <a:xfrm>
            <a:off x="628650" y="745293"/>
            <a:ext cx="7886700" cy="461665"/>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400" b="1" dirty="0">
                <a:solidFill>
                  <a:srgbClr val="060606"/>
                </a:solidFill>
                <a:latin typeface="Arial" panose="020B0604020202020204" pitchFamily="34" charset="0"/>
                <a:cs typeface="Arial" panose="020B0604020202020204" pitchFamily="34" charset="0"/>
              </a:rPr>
              <a:t>Estate Tax Exclusion Increased</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Tree>
    <p:extLst>
      <p:ext uri="{BB962C8B-B14F-4D97-AF65-F5344CB8AC3E}">
        <p14:creationId xmlns:p14="http://schemas.microsoft.com/office/powerpoint/2010/main" val="36373209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233A-BE23-403C-8414-C94DE57AEEED}"/>
              </a:ext>
            </a:extLst>
          </p:cNvPr>
          <p:cNvSpPr>
            <a:spLocks noGrp="1"/>
          </p:cNvSpPr>
          <p:nvPr>
            <p:ph type="sldNum" sz="quarter" idx="12"/>
          </p:nvPr>
        </p:nvSpPr>
        <p:spPr/>
        <p:txBody>
          <a:bodyPr/>
          <a:lstStyle/>
          <a:p>
            <a:fld id="{BF1D484A-F375-463C-99F7-14948BCEA272}" type="slidenum">
              <a:rPr lang="en-US" smtClean="0"/>
              <a:t>96</a:t>
            </a:fld>
            <a:endParaRPr lang="en-US" dirty="0"/>
          </a:p>
        </p:txBody>
      </p:sp>
      <p:sp>
        <p:nvSpPr>
          <p:cNvPr id="6" name="Content Placeholder 2">
            <a:extLst>
              <a:ext uri="{FF2B5EF4-FFF2-40B4-BE49-F238E27FC236}">
                <a16:creationId xmlns:a16="http://schemas.microsoft.com/office/drawing/2014/main" id="{CB2CCD11-E7EA-4188-9E38-5A6C73815749}"/>
              </a:ext>
            </a:extLst>
          </p:cNvPr>
          <p:cNvSpPr txBox="1">
            <a:spLocks/>
          </p:cNvSpPr>
          <p:nvPr/>
        </p:nvSpPr>
        <p:spPr>
          <a:xfrm>
            <a:off x="649432" y="1542193"/>
            <a:ext cx="7954241" cy="44014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02444" indent="-457200" algn="just" defTabSz="813197">
              <a:spcAft>
                <a:spcPts val="900"/>
              </a:spcAft>
              <a:buFont typeface="Arial" panose="020B0604020202020204" pitchFamily="34" charset="0"/>
              <a:buChar char="•"/>
            </a:pPr>
            <a:r>
              <a:rPr lang="en-US" sz="2800" u="sng" dirty="0">
                <a:solidFill>
                  <a:srgbClr val="FF0000"/>
                </a:solidFill>
                <a:latin typeface="Arial" panose="020B0604020202020204" pitchFamily="34" charset="0"/>
                <a:cs typeface="Arial" panose="020B0604020202020204" pitchFamily="34" charset="0"/>
              </a:rPr>
              <a:t>Interesting observation: </a:t>
            </a:r>
          </a:p>
          <a:p>
            <a:pPr marL="1090613" indent="-457200" algn="just" defTabSz="813197">
              <a:spcAft>
                <a:spcPts val="900"/>
              </a:spcAft>
              <a:buFont typeface="Arial" panose="020B0604020202020204" pitchFamily="34" charset="0"/>
              <a:buChar char="•"/>
            </a:pPr>
            <a:r>
              <a:rPr lang="en-US" sz="2800" u="sng" dirty="0">
                <a:solidFill>
                  <a:srgbClr val="060606"/>
                </a:solidFill>
                <a:latin typeface="Arial" panose="020B0604020202020204" pitchFamily="34" charset="0"/>
                <a:cs typeface="Arial" panose="020B0604020202020204" pitchFamily="34" charset="0"/>
              </a:rPr>
              <a:t>The House version was going to repeal the estate tax and yet KEEP THE BASIS STEP UP PROVISIONS. This surprised all of us.</a:t>
            </a:r>
          </a:p>
          <a:p>
            <a:pPr marL="1090613" indent="-457200" algn="just" defTabSz="813197">
              <a:spcAft>
                <a:spcPts val="900"/>
              </a:spcAft>
              <a:buFont typeface="Arial" panose="020B0604020202020204" pitchFamily="34" charset="0"/>
              <a:buChar char="•"/>
            </a:pPr>
            <a:r>
              <a:rPr lang="en-US" sz="2800" u="sng" dirty="0">
                <a:solidFill>
                  <a:srgbClr val="060606"/>
                </a:solidFill>
                <a:latin typeface="Arial" panose="020B0604020202020204" pitchFamily="34" charset="0"/>
                <a:cs typeface="Arial" panose="020B0604020202020204" pitchFamily="34" charset="0"/>
              </a:rPr>
              <a:t>This is an ongoing discussion. What will happen in 2026? Will it be extended? Brought to pre-Act limits? Repealed?</a:t>
            </a:r>
            <a:endParaRPr lang="en-US" sz="2800" u="sng"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ACC177E-F172-4A36-A7A4-11970E0EB8C7}"/>
              </a:ext>
            </a:extLst>
          </p:cNvPr>
          <p:cNvSpPr txBox="1"/>
          <p:nvPr/>
        </p:nvSpPr>
        <p:spPr>
          <a:xfrm>
            <a:off x="628650" y="745293"/>
            <a:ext cx="7886700" cy="461665"/>
          </a:xfrm>
          <a:prstGeom prst="rect">
            <a:avLst/>
          </a:prstGeom>
          <a:solidFill>
            <a:srgbClr val="FFFF00"/>
          </a:solidFill>
          <a:ln>
            <a:solidFill>
              <a:schemeClr val="tx1">
                <a:lumMod val="95000"/>
                <a:lumOff val="5000"/>
              </a:schemeClr>
            </a:solidFill>
          </a:ln>
        </p:spPr>
        <p:txBody>
          <a:bodyPr wrap="square" rtlCol="0">
            <a:spAutoFit/>
          </a:bodyPr>
          <a:lstStyle/>
          <a:p>
            <a:pPr algn="ctr"/>
            <a:r>
              <a:rPr lang="en-US" sz="2400" b="1" dirty="0">
                <a:solidFill>
                  <a:srgbClr val="060606"/>
                </a:solidFill>
                <a:latin typeface="Arial" panose="020B0604020202020204" pitchFamily="34" charset="0"/>
                <a:cs typeface="Arial" panose="020B0604020202020204" pitchFamily="34" charset="0"/>
              </a:rPr>
              <a:t>Estate Tax Exclusion Increased</a:t>
            </a:r>
          </a:p>
        </p:txBody>
      </p:sp>
      <p:sp>
        <p:nvSpPr>
          <p:cNvPr id="7" name="TextBox 6">
            <a:extLst>
              <a:ext uri="{FF2B5EF4-FFF2-40B4-BE49-F238E27FC236}">
                <a16:creationId xmlns:a16="http://schemas.microsoft.com/office/drawing/2014/main" id="{3A4FC2DE-0CC6-4CD1-83FF-6C1FEF74C080}"/>
              </a:ext>
            </a:extLst>
          </p:cNvPr>
          <p:cNvSpPr txBox="1"/>
          <p:nvPr/>
        </p:nvSpPr>
        <p:spPr>
          <a:xfrm>
            <a:off x="628650" y="304800"/>
            <a:ext cx="7886700" cy="461665"/>
          </a:xfrm>
          <a:prstGeom prst="rect">
            <a:avLst/>
          </a:prstGeom>
          <a:solidFill>
            <a:srgbClr val="FF0000"/>
          </a:solidFill>
        </p:spPr>
        <p:txBody>
          <a:bodyPr wrap="square" rtlCol="0">
            <a:spAutoFit/>
          </a:bodyPr>
          <a:lstStyle/>
          <a:p>
            <a:pPr algn="ctr"/>
            <a:r>
              <a:rPr lang="en-US" sz="2400" b="1" dirty="0">
                <a:solidFill>
                  <a:srgbClr val="FFFF00"/>
                </a:solidFill>
              </a:rPr>
              <a:t>Tax Cuts and Jobs Act … Passed 12/22/17</a:t>
            </a:r>
          </a:p>
        </p:txBody>
      </p:sp>
    </p:spTree>
    <p:extLst>
      <p:ext uri="{BB962C8B-B14F-4D97-AF65-F5344CB8AC3E}">
        <p14:creationId xmlns:p14="http://schemas.microsoft.com/office/powerpoint/2010/main" val="9155747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990600" y="337066"/>
            <a:ext cx="7239000" cy="971782"/>
          </a:xfrm>
        </p:spPr>
        <p:txBody>
          <a:bodyPr/>
          <a:lstStyle/>
          <a:p>
            <a:pPr algn="ctr" defTabSz="912813"/>
            <a:r>
              <a:rPr lang="en-US" altLang="en-US" sz="3600" b="1" dirty="0"/>
              <a:t>Decedent’s Final Return</a:t>
            </a:r>
            <a:br>
              <a:rPr lang="en-US" altLang="en-US" sz="4400" b="1" dirty="0"/>
            </a:br>
            <a:r>
              <a:rPr lang="en-US" altLang="en-US" sz="2400" b="1" dirty="0"/>
              <a:t>Chapter 36</a:t>
            </a:r>
            <a:endParaRPr lang="en-US" altLang="en-US" sz="2400" b="1" i="1" dirty="0"/>
          </a:p>
        </p:txBody>
      </p:sp>
      <p:sp>
        <p:nvSpPr>
          <p:cNvPr id="2" name="Content Placeholder 1"/>
          <p:cNvSpPr>
            <a:spLocks noGrp="1"/>
          </p:cNvSpPr>
          <p:nvPr>
            <p:ph idx="1"/>
          </p:nvPr>
        </p:nvSpPr>
        <p:spPr>
          <a:xfrm>
            <a:off x="928810" y="2465150"/>
            <a:ext cx="7473950" cy="2259250"/>
          </a:xfrm>
        </p:spPr>
        <p:txBody>
          <a:bodyPr/>
          <a:lstStyle/>
          <a:p>
            <a:pPr marL="0" indent="0" algn="ctr">
              <a:spcBef>
                <a:spcPts val="0"/>
              </a:spcBef>
              <a:spcAft>
                <a:spcPts val="600"/>
              </a:spcAft>
              <a:buNone/>
              <a:defRPr/>
            </a:pPr>
            <a:r>
              <a:rPr lang="en-US" b="1" dirty="0">
                <a:solidFill>
                  <a:srgbClr val="060606"/>
                </a:solidFill>
                <a:latin typeface="+mj-lt"/>
                <a:ea typeface="ＭＳ Ｐゴシック" charset="-128"/>
              </a:rPr>
              <a:t>I Will NOT be covering this chapter.</a:t>
            </a:r>
          </a:p>
          <a:p>
            <a:pPr marL="0" indent="0" algn="ctr">
              <a:spcBef>
                <a:spcPts val="0"/>
              </a:spcBef>
              <a:spcAft>
                <a:spcPts val="1800"/>
              </a:spcAft>
              <a:buNone/>
              <a:defRPr/>
            </a:pPr>
            <a:r>
              <a:rPr lang="en-US" i="1" dirty="0">
                <a:solidFill>
                  <a:srgbClr val="060606"/>
                </a:solidFill>
                <a:latin typeface="Times New Roman" panose="02020603050405020304" pitchFamily="18" charset="0"/>
                <a:cs typeface="Times New Roman" panose="02020603050405020304" pitchFamily="18" charset="0"/>
              </a:rPr>
              <a:t>However, this is a good time to discuss a practice management concept….</a:t>
            </a:r>
          </a:p>
          <a:p>
            <a:pPr marL="0" indent="0" algn="ctr">
              <a:spcBef>
                <a:spcPts val="0"/>
              </a:spcBef>
              <a:spcAft>
                <a:spcPts val="600"/>
              </a:spcAft>
              <a:buNone/>
              <a:defRPr/>
            </a:pPr>
            <a:r>
              <a:rPr lang="en-US" sz="4000" b="1" i="1" u="sng" dirty="0">
                <a:solidFill>
                  <a:srgbClr val="FF0000"/>
                </a:solidFill>
                <a:latin typeface="Times New Roman" panose="02020603050405020304" pitchFamily="18" charset="0"/>
                <a:cs typeface="Times New Roman" panose="02020603050405020304" pitchFamily="18" charset="0"/>
              </a:rPr>
              <a:t>STICK TO THE KNITTING.</a:t>
            </a:r>
          </a:p>
        </p:txBody>
      </p:sp>
    </p:spTree>
    <p:extLst>
      <p:ext uri="{BB962C8B-B14F-4D97-AF65-F5344CB8AC3E}">
        <p14:creationId xmlns:p14="http://schemas.microsoft.com/office/powerpoint/2010/main" val="4117236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A7CFE5-4334-4AE3-9D63-206AD24271D3}"/>
              </a:ext>
            </a:extLst>
          </p:cNvPr>
          <p:cNvSpPr>
            <a:spLocks noGrp="1"/>
          </p:cNvSpPr>
          <p:nvPr>
            <p:ph idx="1"/>
          </p:nvPr>
        </p:nvSpPr>
        <p:spPr>
          <a:xfrm>
            <a:off x="917575" y="1447800"/>
            <a:ext cx="7369175" cy="4648200"/>
          </a:xfrm>
          <a:solidFill>
            <a:schemeClr val="accent1"/>
          </a:solidFill>
        </p:spPr>
        <p:txBody>
          <a:bodyPr/>
          <a:lstStyle/>
          <a:p>
            <a:endParaRPr lang="en-US" dirty="0"/>
          </a:p>
        </p:txBody>
      </p:sp>
    </p:spTree>
    <p:extLst>
      <p:ext uri="{BB962C8B-B14F-4D97-AF65-F5344CB8AC3E}">
        <p14:creationId xmlns:p14="http://schemas.microsoft.com/office/powerpoint/2010/main" val="7531441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990600" y="337066"/>
            <a:ext cx="7239000" cy="971782"/>
          </a:xfrm>
        </p:spPr>
        <p:txBody>
          <a:bodyPr/>
          <a:lstStyle/>
          <a:p>
            <a:pPr algn="ctr" defTabSz="912813"/>
            <a:r>
              <a:rPr lang="en-US" altLang="en-US" sz="3200" b="1" dirty="0"/>
              <a:t>Foreign Income, Accounts &amp; Credits</a:t>
            </a:r>
            <a:br>
              <a:rPr lang="en-US" altLang="en-US" sz="3600" b="1" dirty="0"/>
            </a:br>
            <a:r>
              <a:rPr lang="en-US" altLang="en-US" sz="2400" b="1" dirty="0"/>
              <a:t>Chapter 37</a:t>
            </a:r>
            <a:endParaRPr lang="en-US" altLang="en-US" sz="2400" b="1" i="1" dirty="0"/>
          </a:p>
        </p:txBody>
      </p:sp>
      <p:sp>
        <p:nvSpPr>
          <p:cNvPr id="2" name="Content Placeholder 1"/>
          <p:cNvSpPr>
            <a:spLocks noGrp="1"/>
          </p:cNvSpPr>
          <p:nvPr>
            <p:ph idx="1"/>
          </p:nvPr>
        </p:nvSpPr>
        <p:spPr>
          <a:xfrm>
            <a:off x="928810" y="2465150"/>
            <a:ext cx="7473950" cy="1783086"/>
          </a:xfrm>
        </p:spPr>
        <p:txBody>
          <a:bodyPr/>
          <a:lstStyle/>
          <a:p>
            <a:pPr marL="0" indent="0" algn="ctr">
              <a:lnSpc>
                <a:spcPct val="90000"/>
              </a:lnSpc>
              <a:buNone/>
              <a:defRPr/>
            </a:pPr>
            <a:endParaRPr lang="en-US" i="1" dirty="0">
              <a:ea typeface="ＭＳ Ｐゴシック" charset="-128"/>
            </a:endParaRPr>
          </a:p>
          <a:p>
            <a:pPr marL="0" indent="0" algn="ctr">
              <a:spcBef>
                <a:spcPts val="0"/>
              </a:spcBef>
              <a:spcAft>
                <a:spcPts val="600"/>
              </a:spcAft>
              <a:buNone/>
              <a:defRPr/>
            </a:pPr>
            <a:r>
              <a:rPr lang="en-US" b="1" dirty="0">
                <a:solidFill>
                  <a:srgbClr val="060606"/>
                </a:solidFill>
                <a:latin typeface="+mj-lt"/>
                <a:ea typeface="ＭＳ Ｐゴシック" charset="-128"/>
              </a:rPr>
              <a:t>Presented by:</a:t>
            </a:r>
          </a:p>
          <a:p>
            <a:pPr marL="0" indent="0" algn="ctr">
              <a:spcBef>
                <a:spcPts val="0"/>
              </a:spcBef>
              <a:spcAft>
                <a:spcPts val="600"/>
              </a:spcAft>
              <a:buNone/>
              <a:defRPr/>
            </a:pPr>
            <a:r>
              <a:rPr lang="en-US" b="1" dirty="0">
                <a:solidFill>
                  <a:srgbClr val="060606"/>
                </a:solidFill>
                <a:latin typeface="Times New Roman" panose="02020603050405020304" pitchFamily="18" charset="0"/>
                <a:ea typeface="ＭＳ Ｐゴシック" charset="-128"/>
                <a:cs typeface="Times New Roman" panose="02020603050405020304" pitchFamily="18" charset="0"/>
              </a:rPr>
              <a:t>Michael A. Gordon, CPA</a:t>
            </a:r>
          </a:p>
          <a:p>
            <a:pPr marL="0" indent="0" algn="ctr">
              <a:spcBef>
                <a:spcPts val="0"/>
              </a:spcBef>
              <a:spcAft>
                <a:spcPts val="600"/>
              </a:spcAft>
              <a:buNone/>
              <a:defRPr/>
            </a:pPr>
            <a:r>
              <a:rPr lang="en-US" b="1" i="1" dirty="0">
                <a:solidFill>
                  <a:srgbClr val="FF0000"/>
                </a:solidFill>
                <a:latin typeface="Times New Roman" panose="02020603050405020304" pitchFamily="18" charset="0"/>
                <a:ea typeface="ＭＳ Ｐゴシック" charset="-128"/>
                <a:cs typeface="Times New Roman" panose="02020603050405020304" pitchFamily="18" charset="0"/>
              </a:rPr>
              <a:t>Not Your Basic Bean Counter</a:t>
            </a:r>
            <a:endParaRPr lang="en-US" i="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62000" y="5105400"/>
            <a:ext cx="4374916" cy="58477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8000"/>
                </a:solidFill>
                <a:effectLst/>
                <a:uLnTx/>
                <a:uFillTx/>
                <a:latin typeface="Arial"/>
                <a:ea typeface="ＭＳ Ｐゴシック" pitchFamily="-106" charset="-128"/>
                <a:cs typeface="Arial" charset="0"/>
              </a:rPr>
              <a:t>Gear Up Tax Seminars</a:t>
            </a:r>
            <a:endParaRPr kumimoji="0" lang="en-US" sz="2400" b="0" i="0" u="none" strike="noStrike" kern="1200" cap="none" spc="0" normalizeH="0" baseline="0" noProof="0" dirty="0">
              <a:ln>
                <a:noFill/>
              </a:ln>
              <a:solidFill>
                <a:srgbClr val="666666"/>
              </a:solidFill>
              <a:effectLst/>
              <a:uLnTx/>
              <a:uFillTx/>
              <a:latin typeface="Arial" charset="0"/>
              <a:ea typeface="ＭＳ Ｐゴシック" pitchFamily="34" charset="-128"/>
              <a:cs typeface="Arial" charset="0"/>
            </a:endParaRPr>
          </a:p>
        </p:txBody>
      </p:sp>
      <p:sp>
        <p:nvSpPr>
          <p:cNvPr id="3" name="TextBox 2"/>
          <p:cNvSpPr txBox="1"/>
          <p:nvPr/>
        </p:nvSpPr>
        <p:spPr>
          <a:xfrm>
            <a:off x="8439705" y="152400"/>
            <a:ext cx="609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8000"/>
                </a:solidFill>
              </a:rPr>
              <a:t>525</a:t>
            </a:r>
            <a:endParaRPr kumimoji="0" lang="en-US" sz="1800" b="1" i="0" u="none" strike="noStrike" kern="1200" cap="none" spc="0" normalizeH="0" baseline="0" noProof="0" dirty="0">
              <a:ln>
                <a:noFill/>
              </a:ln>
              <a:solidFill>
                <a:srgbClr val="FF8000"/>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3055807937"/>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blank">
  <a:themeElements>
    <a:clrScheme name="Thomson Reuters - Cool Palette">
      <a:dk1>
        <a:srgbClr val="666666"/>
      </a:dk1>
      <a:lt1>
        <a:srgbClr val="FFFFFF"/>
      </a:lt1>
      <a:dk2>
        <a:srgbClr val="FF8000"/>
      </a:dk2>
      <a:lt2>
        <a:srgbClr val="FFB400"/>
      </a:lt2>
      <a:accent1>
        <a:srgbClr val="005A84"/>
      </a:accent1>
      <a:accent2>
        <a:srgbClr val="0083BF"/>
      </a:accent2>
      <a:accent3>
        <a:srgbClr val="387C2B"/>
      </a:accent3>
      <a:accent4>
        <a:srgbClr val="78A22F"/>
      </a:accent4>
      <a:accent5>
        <a:srgbClr val="828282"/>
      </a:accent5>
      <a:accent6>
        <a:srgbClr val="BABABA"/>
      </a:accent6>
      <a:hlink>
        <a:srgbClr val="828282"/>
      </a:hlink>
      <a:folHlink>
        <a:srgbClr val="BABABA"/>
      </a:folHlink>
    </a:clrScheme>
    <a:fontScheme name="tr_presentation_template_05-01-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r_presentation_template_05-01-08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r_presentation_template_05-01-08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r_presentation_template_05-01-08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r_presentation_template_05-01-08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r_presentation_template_05-01-08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ebinar Template 4-19-17">
  <a:themeElements>
    <a:clrScheme name="TR2">
      <a:dk1>
        <a:srgbClr val="4D4D4D"/>
      </a:dk1>
      <a:lt1>
        <a:sysClr val="window" lastClr="FFFFFF"/>
      </a:lt1>
      <a:dk2>
        <a:srgbClr val="FF8000"/>
      </a:dk2>
      <a:lt2>
        <a:srgbClr val="D0D0D0"/>
      </a:lt2>
      <a:accent1>
        <a:srgbClr val="FF8000"/>
      </a:accent1>
      <a:accent2>
        <a:srgbClr val="4D4D4D"/>
      </a:accent2>
      <a:accent3>
        <a:srgbClr val="FF5900"/>
      </a:accent3>
      <a:accent4>
        <a:srgbClr val="AFAFAF"/>
      </a:accent4>
      <a:accent5>
        <a:srgbClr val="FFA100"/>
      </a:accent5>
      <a:accent6>
        <a:srgbClr val="666666"/>
      </a:accent6>
      <a:hlink>
        <a:srgbClr val="005DA2"/>
      </a:hlink>
      <a:folHlink>
        <a:srgbClr val="621F95"/>
      </a:folHlink>
    </a:clrScheme>
    <a:fontScheme name="T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oAutofit/>
      </a:bodyPr>
      <a:lstStyle>
        <a:defPPr>
          <a:defRPr sz="1400" dirty="0" err="1" smtClean="0"/>
        </a:defPPr>
      </a:lstStyle>
    </a:txDef>
  </a:objectDefaults>
  <a:extraClrSchemeLst/>
  <a:extLst>
    <a:ext uri="{05A4C25C-085E-4340-85A3-A5531E510DB2}">
      <thm15:themeFamily xmlns:thm15="http://schemas.microsoft.com/office/thememl/2012/main" name="TR_PPt_160414" id="{9FCCCEDA-26D5-4D66-97CE-5769CFC6F9CE}" vid="{D120465C-9EC8-4A1B-AE99-0D58E35B7DF3}"/>
    </a:ext>
  </a:extLst>
</a:theme>
</file>

<file path=ppt/theme/theme3.xml><?xml version="1.0" encoding="utf-8"?>
<a:theme xmlns:a="http://schemas.openxmlformats.org/drawingml/2006/main" name="Black-Gray Background Orange White Text">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321</TotalTime>
  <Words>7083</Words>
  <Application>Microsoft Office PowerPoint</Application>
  <PresentationFormat>On-screen Show (4:3)</PresentationFormat>
  <Paragraphs>1065</Paragraphs>
  <Slides>148</Slides>
  <Notes>12</Notes>
  <HiddenSlides>10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148</vt:i4>
      </vt:variant>
    </vt:vector>
  </HeadingPairs>
  <TitlesOfParts>
    <vt:vector size="157" baseType="lpstr">
      <vt:lpstr>ＭＳ Ｐゴシック</vt:lpstr>
      <vt:lpstr>Arial</vt:lpstr>
      <vt:lpstr>Castellar</vt:lpstr>
      <vt:lpstr>Lucida Grande</vt:lpstr>
      <vt:lpstr>Times New Roman</vt:lpstr>
      <vt:lpstr>Wingdings</vt:lpstr>
      <vt:lpstr>blank</vt:lpstr>
      <vt:lpstr>Webinar Template 4-19-17</vt:lpstr>
      <vt:lpstr>Black-Gray Background Orange White Text</vt:lpstr>
      <vt:lpstr>      2017 Gear Up  1040 Seminar – Section D</vt:lpstr>
      <vt:lpstr>Itemized Deductions Chapter 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Developments</vt:lpstr>
      <vt:lpstr>Key Developments</vt:lpstr>
      <vt:lpstr>Polling Question</vt:lpstr>
      <vt:lpstr>Key Developments</vt:lpstr>
      <vt:lpstr>A fresh look at the “list” of qualified medical deductions. You can find this list in the Quickfinder.</vt:lpstr>
      <vt:lpstr>PowerPoint Presentation</vt:lpstr>
      <vt:lpstr>Key Developments</vt:lpstr>
      <vt:lpstr>Key Developments</vt:lpstr>
      <vt:lpstr>Key Developments</vt:lpstr>
      <vt:lpstr>Key Developments</vt:lpstr>
      <vt:lpstr>Key Developments</vt:lpstr>
      <vt:lpstr>Polling Question</vt:lpstr>
      <vt:lpstr>Key Developments</vt:lpstr>
      <vt:lpstr>TIGTA Report 8/6/2009 – Reference # 2009-40-112</vt:lpstr>
      <vt:lpstr>TIGTA Report 8/6/2009 – Reference # 2009-40-112</vt:lpstr>
      <vt:lpstr>TIGTA Report 8/6/2009 – Reference # 2009-40-112</vt:lpstr>
      <vt:lpstr>Itemized Deductions Interest Allocation</vt:lpstr>
      <vt:lpstr>Itemized Deductions Interest Allocation</vt:lpstr>
      <vt:lpstr>Itemized Deductions Interest Allocation</vt:lpstr>
      <vt:lpstr>Itemized Deductions Charitable Deductions</vt:lpstr>
      <vt:lpstr>Itemized Deductions Charitable Deductions</vt:lpstr>
      <vt:lpstr>Itemized Deductions Charitable Deductions</vt:lpstr>
      <vt:lpstr>Itemized Deductions Charitable Deductions</vt:lpstr>
      <vt:lpstr>Itemized Deductions Charitable Deductions</vt:lpstr>
      <vt:lpstr>Itemized Deductions Charitable Deductions</vt:lpstr>
      <vt:lpstr>Itemized Deductions Charitable Deductions</vt:lpstr>
      <vt:lpstr>PowerPoint Presentation</vt:lpstr>
      <vt:lpstr>Employee Business Expenses Chapter 33</vt:lpstr>
      <vt:lpstr>Key Developments</vt:lpstr>
      <vt:lpstr>Key Developments</vt:lpstr>
      <vt:lpstr>Per Diems….great stuff!!!</vt:lpstr>
      <vt:lpstr>Key Developments</vt:lpstr>
      <vt:lpstr>Lori Singleton-Clarke</vt:lpstr>
      <vt:lpstr>PowerPoint Presentation</vt:lpstr>
      <vt:lpstr>Casualty, Disaster and Theft Losses Chapter 34</vt:lpstr>
      <vt:lpstr>PowerPoint Presentation</vt:lpstr>
      <vt:lpstr>PowerPoint Presentation</vt:lpstr>
      <vt:lpstr>PowerPoint Presentation</vt:lpstr>
      <vt:lpstr>PowerPoint Presentation</vt:lpstr>
      <vt:lpstr>PowerPoint Presentation</vt:lpstr>
      <vt:lpstr>PowerPoint Presentation</vt:lpstr>
      <vt:lpstr>Key Developments</vt:lpstr>
      <vt:lpstr>Key Developments</vt:lpstr>
      <vt:lpstr>Polling Question</vt:lpstr>
      <vt:lpstr>Casualty, Disaster and Theft Losses</vt:lpstr>
      <vt:lpstr>Casualty, Disaster and Theft Losses</vt:lpstr>
      <vt:lpstr>Casualty, Disaster and Theft Losses</vt:lpstr>
      <vt:lpstr>Casualty, Disaster and Theft Losses</vt:lpstr>
      <vt:lpstr>Casualty, Disaster and Theft Losses</vt:lpstr>
      <vt:lpstr>Casualty, Disaster and Theft Losses</vt:lpstr>
      <vt:lpstr>Casualty, Disaster and Theft Losses</vt:lpstr>
      <vt:lpstr>Casualty, Disaster and Theft Losses</vt:lpstr>
      <vt:lpstr>Casualty, Disaster and Theft Losses</vt:lpstr>
      <vt:lpstr>Casualty, Disaster and Theft Losses</vt:lpstr>
      <vt:lpstr>Casualty, Disaster and Theft Losses</vt:lpstr>
      <vt:lpstr>Casualty, Disaster and Theft Losses</vt:lpstr>
      <vt:lpstr>Casualty, Disaster and Theft Losses</vt:lpstr>
      <vt:lpstr>Casualty, Disaster and Theft Losses</vt:lpstr>
      <vt:lpstr>Casualty, Disaster and Theft Losses</vt:lpstr>
      <vt:lpstr>Casualty, Disaster and Theft Losses</vt:lpstr>
      <vt:lpstr>Casualty, Disaster and Theft Losses</vt:lpstr>
      <vt:lpstr>Casualty, Disaster and Theft Losses</vt:lpstr>
      <vt:lpstr>Casualty, Disaster and Theft Losses</vt:lpstr>
      <vt:lpstr>PowerPoint Presentation</vt:lpstr>
      <vt:lpstr>Adjustments to Income Chapter 35</vt:lpstr>
      <vt:lpstr>PowerPoint Presentation</vt:lpstr>
      <vt:lpstr>PowerPoint Presentation</vt:lpstr>
      <vt:lpstr>Key Developments</vt:lpstr>
      <vt:lpstr>Key Developments</vt:lpstr>
      <vt:lpstr>Key Developments</vt:lpstr>
      <vt:lpstr>Key Developments</vt:lpstr>
      <vt:lpstr>Key Developments</vt:lpstr>
      <vt:lpstr>PowerPoint Presentation</vt:lpstr>
      <vt:lpstr>Adjustments to Income Chapter 35</vt:lpstr>
      <vt:lpstr>Adjustments to Income Chapter 35</vt:lpstr>
      <vt:lpstr>Adjustments to Income Chapter 35</vt:lpstr>
      <vt:lpstr>Adjustments to Income Chapter 35</vt:lpstr>
      <vt:lpstr>Adjustments to Income Chapter 35</vt:lpstr>
      <vt:lpstr>Adjustments to Income Chapter 35</vt:lpstr>
      <vt:lpstr>Adjustments to Income Chapter 35</vt:lpstr>
      <vt:lpstr>PowerPoint Presentation</vt:lpstr>
      <vt:lpstr>Decedent’s Final Return Chapter 36</vt:lpstr>
      <vt:lpstr>PowerPoint Presentation</vt:lpstr>
      <vt:lpstr>PowerPoint Presentation</vt:lpstr>
      <vt:lpstr>Decedent’s Final Return Chapter 36</vt:lpstr>
      <vt:lpstr>PowerPoint Presentation</vt:lpstr>
      <vt:lpstr>Foreign Income, Accounts &amp; Credits Chapter 37</vt:lpstr>
      <vt:lpstr>Foreign Income, Accounts &amp; Credits Chapter 37</vt:lpstr>
      <vt:lpstr>Foreign Income, Accounts &amp; Credits Chapter 37</vt:lpstr>
      <vt:lpstr>Key Developments</vt:lpstr>
      <vt:lpstr>Key Developments</vt:lpstr>
      <vt:lpstr>Key Developments</vt:lpstr>
      <vt:lpstr>Key Developments</vt:lpstr>
      <vt:lpstr>Key Developments</vt:lpstr>
      <vt:lpstr>Polling Question</vt:lpstr>
      <vt:lpstr>PowerPoint Presentation</vt:lpstr>
      <vt:lpstr>Retirement Resources Chapter 38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Retirement Resources Chapter 38</vt:lpstr>
      <vt:lpstr>Retirement Resources Chapter 38</vt:lpstr>
      <vt:lpstr>Key Developments</vt:lpstr>
      <vt:lpstr>Key Developments</vt:lpstr>
      <vt:lpstr>Key Developments</vt:lpstr>
      <vt:lpstr>PowerPoint Presentation</vt:lpstr>
      <vt:lpstr>Retirement Savings Chapter 39</vt:lpstr>
      <vt:lpstr>PowerPoint Presentation</vt:lpstr>
      <vt:lpstr>Key Developments</vt:lpstr>
      <vt:lpstr>Key Developments</vt:lpstr>
      <vt:lpstr>Key Developments</vt:lpstr>
      <vt:lpstr>Key Developments</vt:lpstr>
      <vt:lpstr>Key Developments</vt:lpstr>
      <vt:lpstr>Key Developments</vt:lpstr>
      <vt:lpstr>Polling Question</vt:lpstr>
      <vt:lpstr>Key Developments</vt:lpstr>
      <vt:lpstr>Key Developments</vt:lpstr>
      <vt:lpstr>Real Estate In An IRA</vt:lpstr>
      <vt:lpstr>Real Estate In An IRA</vt:lpstr>
      <vt:lpstr>Real Estate In An IRA</vt:lpstr>
      <vt:lpstr>Real Estate In An IRA</vt:lpstr>
      <vt:lpstr>PowerPoint Presentation</vt:lpstr>
      <vt:lpstr>Retirement Account Distributions Chapter 40</vt:lpstr>
      <vt:lpstr>Key Developments</vt:lpstr>
      <vt:lpstr>PowerPoint Presentation</vt:lpstr>
    </vt:vector>
  </TitlesOfParts>
  <Company>Thomson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CONCEPTUAL: ACCURACY</dc:title>
  <dc:creator>u0103805</dc:creator>
  <cp:lastModifiedBy>Mike Gordon</cp:lastModifiedBy>
  <cp:revision>483</cp:revision>
  <cp:lastPrinted>2014-12-05T22:27:47Z</cp:lastPrinted>
  <dcterms:created xsi:type="dcterms:W3CDTF">2015-04-08T12:38:30Z</dcterms:created>
  <dcterms:modified xsi:type="dcterms:W3CDTF">2017-12-29T21:18:21Z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LatestUserAccountName">
    <vt:lpwstr>0103805</vt:lpwstr>
  </property>
  <property fmtid="{D5CDD505-2E9C-101B-9397-08002B2CF9AE}" pid="3" name="Offisync_FileTitle">
    <vt:lpwstr/>
  </property>
  <property fmtid="{D5CDD505-2E9C-101B-9397-08002B2CF9AE}" pid="4" name="Offisync_UniqueId">
    <vt:lpwstr>944975</vt:lpwstr>
  </property>
  <property fmtid="{D5CDD505-2E9C-101B-9397-08002B2CF9AE}" pid="5" name="Offisync_IsSaved">
    <vt:lpwstr>False</vt:lpwstr>
  </property>
  <property fmtid="{D5CDD505-2E9C-101B-9397-08002B2CF9AE}" pid="6" name="Offisync_IsFrozen">
    <vt:lpwstr>False</vt:lpwstr>
  </property>
  <property fmtid="{D5CDD505-2E9C-101B-9397-08002B2CF9AE}" pid="7" name="Offisync_UpdateToken">
    <vt:lpwstr>1</vt:lpwstr>
  </property>
  <property fmtid="{D5CDD505-2E9C-101B-9397-08002B2CF9AE}" pid="8" name="Offisync_ProviderName">
    <vt:lpwstr>Jive</vt:lpwstr>
  </property>
  <property fmtid="{D5CDD505-2E9C-101B-9397-08002B2CF9AE}" pid="9" name="Offisync_ProviderInitializationData">
    <vt:lpwstr>https://thehub.thomsonreuters.com</vt:lpwstr>
  </property>
  <property fmtid="{D5CDD505-2E9C-101B-9397-08002B2CF9AE}" pid="10" name="Offisync_SaveTime">
    <vt:lpwstr/>
  </property>
  <property fmtid="{D5CDD505-2E9C-101B-9397-08002B2CF9AE}" pid="11" name="Offisync_VersionGuid">
    <vt:lpwstr/>
  </property>
  <property fmtid="{D5CDD505-2E9C-101B-9397-08002B2CF9AE}" pid="12" name="Offisync_ServerID">
    <vt:lpwstr>827ef9c6-9019-45bb-9c94-05eb52e667cd</vt:lpwstr>
  </property>
  <property fmtid="{D5CDD505-2E9C-101B-9397-08002B2CF9AE}" pid="13" name="Offisync_FolderId">
    <vt:lpwstr/>
  </property>
  <property fmtid="{D5CDD505-2E9C-101B-9397-08002B2CF9AE}" pid="14" name="Jive_VersionGuid">
    <vt:lpwstr>cdd1bb0a-cb3b-4021-9d54-9e2ca7521b3f</vt:lpwstr>
  </property>
</Properties>
</file>